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79" r:id="rId11"/>
    <p:sldId id="280" r:id="rId12"/>
    <p:sldId id="267" r:id="rId13"/>
    <p:sldId id="541" r:id="rId14"/>
    <p:sldId id="550" r:id="rId15"/>
    <p:sldId id="551" r:id="rId16"/>
    <p:sldId id="542" r:id="rId17"/>
    <p:sldId id="548" r:id="rId18"/>
    <p:sldId id="549" r:id="rId19"/>
    <p:sldId id="546" r:id="rId20"/>
    <p:sldId id="543" r:id="rId21"/>
    <p:sldId id="545" r:id="rId22"/>
    <p:sldId id="547" r:id="rId23"/>
    <p:sldId id="533" r:id="rId24"/>
    <p:sldId id="539" r:id="rId25"/>
    <p:sldId id="509" r:id="rId26"/>
    <p:sldId id="511" r:id="rId27"/>
    <p:sldId id="522" r:id="rId28"/>
    <p:sldId id="278" r:id="rId29"/>
  </p:sldIdLst>
  <p:sldSz cx="9144000" cy="6858000" type="screen4x3"/>
  <p:notesSz cx="9363075" cy="70770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5492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4117" y="0"/>
            <a:ext cx="4057333" cy="355492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52C69D3-E4E5-47F9-BD55-F50D6928CCC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89275" y="884238"/>
            <a:ext cx="3184525" cy="2389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405843"/>
            <a:ext cx="7490460" cy="2786598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584"/>
            <a:ext cx="4057333" cy="355491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4117" y="6721584"/>
            <a:ext cx="4057333" cy="355491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520850C-63DE-48F3-B73C-4390B482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1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0850C-63DE-48F3-B73C-4390B482EE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37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ABFFA-C7F0-7353-7C20-83CD1725A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68F13-C860-4822-74C0-7EC6B5F291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66F9D-C6CC-5616-0734-0415FE193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Shawn to speak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729F8-EE2E-E271-B3ED-C4CA8405D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B3A01-E73F-4AC9-BE7B-DDF69A8C62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3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B3A01-E73F-4AC9-BE7B-DDF69A8C62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2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B3A01-E73F-4AC9-BE7B-DDF69A8C62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22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B3A01-E73F-4AC9-BE7B-DDF69A8C62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1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B3A01-E73F-4AC9-BE7B-DDF69A8C62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96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B3A01-E73F-4AC9-BE7B-DDF69A8C62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7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Shawn to 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B3A01-E73F-4AC9-BE7B-DDF69A8C62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F33E0-FB18-7A0B-57F8-6BFF5FD4C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B3B711-6C1F-6E84-74B7-B91D87D044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9A3B45-6D71-B06E-112C-1CF7E9D03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Shawn to speak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230D0-C3D9-D635-ED6C-ADC73CD45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B3A01-E73F-4AC9-BE7B-DDF69A8C62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9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16A9B-1FF5-A29F-2C9D-87A174020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680AC-611B-12FA-1F5B-2A811499A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570045-1F43-1BC4-EA3C-60E24135C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Shawn to speak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9EBA7-414B-C63F-8140-BA429E8B8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B3A01-E73F-4AC9-BE7B-DDF69A8C62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4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Shawn to 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B3A01-E73F-4AC9-BE7B-DDF69A8C62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1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58252-BAB3-D093-1CC4-498077FB0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85C6A5-8A10-96A2-124D-7E250B537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95E42E-5B98-1AD0-90F8-232322F1F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Shawn to speak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D4CD1-4AEC-3093-B298-EF7DB7AC36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B3A01-E73F-4AC9-BE7B-DDF69A8C62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75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36F81-2A27-D390-D133-1FFF7F222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5CFC49-0A27-93B9-B8C0-7DF80AF46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DAB7FC-3578-899B-3F2D-5C6892AEB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Shawn to speak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2577B-3CB1-A93D-18E4-3F2FBEE4D8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B3A01-E73F-4AC9-BE7B-DDF69A8C62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80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r>
              <a:rPr lang="en-US" dirty="0"/>
              <a:t>Shawn to speak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B3A01-E73F-4AC9-BE7B-DDF69A8C62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52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85C15-5E19-1400-1AC6-4314F1C83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BA25D-511E-0991-6B31-BD7F4D3B7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6E14BB-01F5-403E-87BB-1F4CEFABC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Shawn to speak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2C947-924D-B450-DD2F-8FE4BBC7EC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B3A01-E73F-4AC9-BE7B-DDF69A8C62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2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068" y="146304"/>
            <a:ext cx="8813291" cy="656843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4588" y="147085"/>
            <a:ext cx="8811260" cy="6565900"/>
          </a:xfrm>
          <a:custGeom>
            <a:avLst/>
            <a:gdLst/>
            <a:ahLst/>
            <a:cxnLst/>
            <a:rect l="l" t="t" r="r" b="b"/>
            <a:pathLst>
              <a:path w="8811260" h="6565900">
                <a:moveTo>
                  <a:pt x="775182" y="0"/>
                </a:moveTo>
                <a:lnTo>
                  <a:pt x="8810853" y="0"/>
                </a:lnTo>
                <a:lnTo>
                  <a:pt x="8810853" y="5790209"/>
                </a:lnTo>
                <a:lnTo>
                  <a:pt x="8809438" y="5837430"/>
                </a:lnTo>
                <a:lnTo>
                  <a:pt x="8805248" y="5883904"/>
                </a:lnTo>
                <a:lnTo>
                  <a:pt x="8798364" y="5929548"/>
                </a:lnTo>
                <a:lnTo>
                  <a:pt x="8788866" y="5974281"/>
                </a:lnTo>
                <a:lnTo>
                  <a:pt x="8776836" y="6018024"/>
                </a:lnTo>
                <a:lnTo>
                  <a:pt x="8762355" y="6060693"/>
                </a:lnTo>
                <a:lnTo>
                  <a:pt x="8745504" y="6102209"/>
                </a:lnTo>
                <a:lnTo>
                  <a:pt x="8726365" y="6142491"/>
                </a:lnTo>
                <a:lnTo>
                  <a:pt x="8705017" y="6181456"/>
                </a:lnTo>
                <a:lnTo>
                  <a:pt x="8681543" y="6219025"/>
                </a:lnTo>
                <a:lnTo>
                  <a:pt x="8656023" y="6255116"/>
                </a:lnTo>
                <a:lnTo>
                  <a:pt x="8628538" y="6289647"/>
                </a:lnTo>
                <a:lnTo>
                  <a:pt x="8599171" y="6322539"/>
                </a:lnTo>
                <a:lnTo>
                  <a:pt x="8568000" y="6353709"/>
                </a:lnTo>
                <a:lnTo>
                  <a:pt x="8535109" y="6383077"/>
                </a:lnTo>
                <a:lnTo>
                  <a:pt x="8500577" y="6410561"/>
                </a:lnTo>
                <a:lnTo>
                  <a:pt x="8464487" y="6436081"/>
                </a:lnTo>
                <a:lnTo>
                  <a:pt x="8426918" y="6459555"/>
                </a:lnTo>
                <a:lnTo>
                  <a:pt x="8387952" y="6480903"/>
                </a:lnTo>
                <a:lnTo>
                  <a:pt x="8347671" y="6500043"/>
                </a:lnTo>
                <a:lnTo>
                  <a:pt x="8306155" y="6516894"/>
                </a:lnTo>
                <a:lnTo>
                  <a:pt x="8263485" y="6531375"/>
                </a:lnTo>
                <a:lnTo>
                  <a:pt x="8219743" y="6543404"/>
                </a:lnTo>
                <a:lnTo>
                  <a:pt x="8175009" y="6552902"/>
                </a:lnTo>
                <a:lnTo>
                  <a:pt x="8129365" y="6559787"/>
                </a:lnTo>
                <a:lnTo>
                  <a:pt x="8082892" y="6563977"/>
                </a:lnTo>
                <a:lnTo>
                  <a:pt x="8035671" y="6565392"/>
                </a:lnTo>
                <a:lnTo>
                  <a:pt x="0" y="6565392"/>
                </a:lnTo>
                <a:lnTo>
                  <a:pt x="0" y="775182"/>
                </a:lnTo>
                <a:lnTo>
                  <a:pt x="1414" y="727961"/>
                </a:lnTo>
                <a:lnTo>
                  <a:pt x="5604" y="681487"/>
                </a:lnTo>
                <a:lnTo>
                  <a:pt x="12489" y="635843"/>
                </a:lnTo>
                <a:lnTo>
                  <a:pt x="21987" y="591110"/>
                </a:lnTo>
                <a:lnTo>
                  <a:pt x="34016" y="547367"/>
                </a:lnTo>
                <a:lnTo>
                  <a:pt x="48497" y="504698"/>
                </a:lnTo>
                <a:lnTo>
                  <a:pt x="65348" y="463182"/>
                </a:lnTo>
                <a:lnTo>
                  <a:pt x="84488" y="422900"/>
                </a:lnTo>
                <a:lnTo>
                  <a:pt x="105836" y="383935"/>
                </a:lnTo>
                <a:lnTo>
                  <a:pt x="129310" y="346366"/>
                </a:lnTo>
                <a:lnTo>
                  <a:pt x="154830" y="310275"/>
                </a:lnTo>
                <a:lnTo>
                  <a:pt x="182314" y="275744"/>
                </a:lnTo>
                <a:lnTo>
                  <a:pt x="211682" y="242852"/>
                </a:lnTo>
                <a:lnTo>
                  <a:pt x="242852" y="211682"/>
                </a:lnTo>
                <a:lnTo>
                  <a:pt x="275744" y="182314"/>
                </a:lnTo>
                <a:lnTo>
                  <a:pt x="310275" y="154830"/>
                </a:lnTo>
                <a:lnTo>
                  <a:pt x="346366" y="129310"/>
                </a:lnTo>
                <a:lnTo>
                  <a:pt x="383935" y="105836"/>
                </a:lnTo>
                <a:lnTo>
                  <a:pt x="422900" y="84488"/>
                </a:lnTo>
                <a:lnTo>
                  <a:pt x="463182" y="65348"/>
                </a:lnTo>
                <a:lnTo>
                  <a:pt x="504698" y="48497"/>
                </a:lnTo>
                <a:lnTo>
                  <a:pt x="547367" y="34016"/>
                </a:lnTo>
                <a:lnTo>
                  <a:pt x="591110" y="21987"/>
                </a:lnTo>
                <a:lnTo>
                  <a:pt x="635843" y="12489"/>
                </a:lnTo>
                <a:lnTo>
                  <a:pt x="681487" y="5604"/>
                </a:lnTo>
                <a:lnTo>
                  <a:pt x="727961" y="1414"/>
                </a:lnTo>
                <a:lnTo>
                  <a:pt x="775182" y="0"/>
                </a:lnTo>
                <a:close/>
              </a:path>
            </a:pathLst>
          </a:custGeom>
          <a:ln w="10998">
            <a:solidFill>
              <a:srgbClr val="9D9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204" y="595883"/>
            <a:ext cx="8316467" cy="12847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6371" y="748960"/>
            <a:ext cx="758380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AE0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14711" y="4344077"/>
            <a:ext cx="3664585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DFDFD3"/>
                </a:solidFill>
                <a:latin typeface="Verdana"/>
                <a:cs typeface="Verdana"/>
              </a:defRPr>
            </a:lvl1pPr>
          </a:lstStyle>
          <a:p>
            <a:pPr marL="17653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500" spc="-50" dirty="0"/>
              <a:t>‹#›</a:t>
            </a:fld>
            <a:endParaRPr sz="15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AE0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DFDFD3"/>
                </a:solidFill>
                <a:latin typeface="Verdana"/>
                <a:cs typeface="Verdana"/>
              </a:defRPr>
            </a:lvl1pPr>
          </a:lstStyle>
          <a:p>
            <a:pPr marL="17653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500" spc="-50" dirty="0"/>
              <a:t>‹#›</a:t>
            </a:fld>
            <a:endParaRPr sz="15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AE0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DFDFD3"/>
                </a:solidFill>
                <a:latin typeface="Verdana"/>
                <a:cs typeface="Verdana"/>
              </a:defRPr>
            </a:lvl1pPr>
          </a:lstStyle>
          <a:p>
            <a:pPr marL="17653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500" spc="-50" dirty="0"/>
              <a:t>‹#›</a:t>
            </a:fld>
            <a:endParaRPr sz="15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AE0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DFDFD3"/>
                </a:solidFill>
                <a:latin typeface="Verdana"/>
                <a:cs typeface="Verdana"/>
              </a:defRPr>
            </a:lvl1pPr>
          </a:lstStyle>
          <a:p>
            <a:pPr marL="17653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500" spc="-50" dirty="0"/>
              <a:t>‹#›</a:t>
            </a:fld>
            <a:endParaRPr sz="15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DFDFD3"/>
                </a:solidFill>
                <a:latin typeface="Verdana"/>
                <a:cs typeface="Verdana"/>
              </a:defRPr>
            </a:lvl1pPr>
          </a:lstStyle>
          <a:p>
            <a:pPr marL="17653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500" spc="-50" dirty="0"/>
              <a:t>‹#›</a:t>
            </a:fld>
            <a:endParaRPr sz="15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068" y="146304"/>
            <a:ext cx="8813291" cy="656843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4588" y="147085"/>
            <a:ext cx="8811260" cy="6565900"/>
          </a:xfrm>
          <a:custGeom>
            <a:avLst/>
            <a:gdLst/>
            <a:ahLst/>
            <a:cxnLst/>
            <a:rect l="l" t="t" r="r" b="b"/>
            <a:pathLst>
              <a:path w="8811260" h="6565900">
                <a:moveTo>
                  <a:pt x="775182" y="0"/>
                </a:moveTo>
                <a:lnTo>
                  <a:pt x="8810853" y="0"/>
                </a:lnTo>
                <a:lnTo>
                  <a:pt x="8810853" y="5790209"/>
                </a:lnTo>
                <a:lnTo>
                  <a:pt x="8809438" y="5837430"/>
                </a:lnTo>
                <a:lnTo>
                  <a:pt x="8805248" y="5883904"/>
                </a:lnTo>
                <a:lnTo>
                  <a:pt x="8798364" y="5929548"/>
                </a:lnTo>
                <a:lnTo>
                  <a:pt x="8788866" y="5974281"/>
                </a:lnTo>
                <a:lnTo>
                  <a:pt x="8776836" y="6018024"/>
                </a:lnTo>
                <a:lnTo>
                  <a:pt x="8762355" y="6060693"/>
                </a:lnTo>
                <a:lnTo>
                  <a:pt x="8745504" y="6102209"/>
                </a:lnTo>
                <a:lnTo>
                  <a:pt x="8726365" y="6142491"/>
                </a:lnTo>
                <a:lnTo>
                  <a:pt x="8705017" y="6181456"/>
                </a:lnTo>
                <a:lnTo>
                  <a:pt x="8681543" y="6219025"/>
                </a:lnTo>
                <a:lnTo>
                  <a:pt x="8656023" y="6255116"/>
                </a:lnTo>
                <a:lnTo>
                  <a:pt x="8628538" y="6289647"/>
                </a:lnTo>
                <a:lnTo>
                  <a:pt x="8599171" y="6322539"/>
                </a:lnTo>
                <a:lnTo>
                  <a:pt x="8568000" y="6353709"/>
                </a:lnTo>
                <a:lnTo>
                  <a:pt x="8535109" y="6383077"/>
                </a:lnTo>
                <a:lnTo>
                  <a:pt x="8500577" y="6410561"/>
                </a:lnTo>
                <a:lnTo>
                  <a:pt x="8464487" y="6436081"/>
                </a:lnTo>
                <a:lnTo>
                  <a:pt x="8426918" y="6459555"/>
                </a:lnTo>
                <a:lnTo>
                  <a:pt x="8387952" y="6480903"/>
                </a:lnTo>
                <a:lnTo>
                  <a:pt x="8347671" y="6500043"/>
                </a:lnTo>
                <a:lnTo>
                  <a:pt x="8306155" y="6516894"/>
                </a:lnTo>
                <a:lnTo>
                  <a:pt x="8263485" y="6531375"/>
                </a:lnTo>
                <a:lnTo>
                  <a:pt x="8219743" y="6543404"/>
                </a:lnTo>
                <a:lnTo>
                  <a:pt x="8175009" y="6552902"/>
                </a:lnTo>
                <a:lnTo>
                  <a:pt x="8129365" y="6559787"/>
                </a:lnTo>
                <a:lnTo>
                  <a:pt x="8082892" y="6563977"/>
                </a:lnTo>
                <a:lnTo>
                  <a:pt x="8035671" y="6565392"/>
                </a:lnTo>
                <a:lnTo>
                  <a:pt x="0" y="6565392"/>
                </a:lnTo>
                <a:lnTo>
                  <a:pt x="0" y="775182"/>
                </a:lnTo>
                <a:lnTo>
                  <a:pt x="1414" y="727961"/>
                </a:lnTo>
                <a:lnTo>
                  <a:pt x="5604" y="681487"/>
                </a:lnTo>
                <a:lnTo>
                  <a:pt x="12489" y="635843"/>
                </a:lnTo>
                <a:lnTo>
                  <a:pt x="21987" y="591110"/>
                </a:lnTo>
                <a:lnTo>
                  <a:pt x="34016" y="547367"/>
                </a:lnTo>
                <a:lnTo>
                  <a:pt x="48497" y="504698"/>
                </a:lnTo>
                <a:lnTo>
                  <a:pt x="65348" y="463182"/>
                </a:lnTo>
                <a:lnTo>
                  <a:pt x="84488" y="422900"/>
                </a:lnTo>
                <a:lnTo>
                  <a:pt x="105836" y="383935"/>
                </a:lnTo>
                <a:lnTo>
                  <a:pt x="129310" y="346366"/>
                </a:lnTo>
                <a:lnTo>
                  <a:pt x="154830" y="310275"/>
                </a:lnTo>
                <a:lnTo>
                  <a:pt x="182314" y="275744"/>
                </a:lnTo>
                <a:lnTo>
                  <a:pt x="211682" y="242852"/>
                </a:lnTo>
                <a:lnTo>
                  <a:pt x="242852" y="211682"/>
                </a:lnTo>
                <a:lnTo>
                  <a:pt x="275744" y="182314"/>
                </a:lnTo>
                <a:lnTo>
                  <a:pt x="310275" y="154830"/>
                </a:lnTo>
                <a:lnTo>
                  <a:pt x="346366" y="129310"/>
                </a:lnTo>
                <a:lnTo>
                  <a:pt x="383935" y="105836"/>
                </a:lnTo>
                <a:lnTo>
                  <a:pt x="422900" y="84488"/>
                </a:lnTo>
                <a:lnTo>
                  <a:pt x="463182" y="65348"/>
                </a:lnTo>
                <a:lnTo>
                  <a:pt x="504698" y="48497"/>
                </a:lnTo>
                <a:lnTo>
                  <a:pt x="547367" y="34016"/>
                </a:lnTo>
                <a:lnTo>
                  <a:pt x="591110" y="21987"/>
                </a:lnTo>
                <a:lnTo>
                  <a:pt x="635843" y="12489"/>
                </a:lnTo>
                <a:lnTo>
                  <a:pt x="681487" y="5604"/>
                </a:lnTo>
                <a:lnTo>
                  <a:pt x="727961" y="1414"/>
                </a:lnTo>
                <a:lnTo>
                  <a:pt x="775182" y="0"/>
                </a:lnTo>
                <a:close/>
              </a:path>
            </a:pathLst>
          </a:custGeom>
          <a:ln w="10998">
            <a:solidFill>
              <a:srgbClr val="9D9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7186" y="1085151"/>
            <a:ext cx="6409626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AE0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8876" y="2013828"/>
            <a:ext cx="8318500" cy="4418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13627" y="6499320"/>
            <a:ext cx="348868" cy="2869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DFDFD3"/>
                </a:solidFill>
                <a:latin typeface="Verdana"/>
                <a:cs typeface="Verdana"/>
              </a:defRPr>
            </a:lvl1pPr>
          </a:lstStyle>
          <a:p>
            <a:pPr marL="17653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500" spc="-50" dirty="0"/>
              <a:t>‹#›</a:t>
            </a:fld>
            <a:endParaRPr sz="15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8567" y="6515583"/>
            <a:ext cx="154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DFDFD3"/>
                </a:solidFill>
                <a:latin typeface="Verdana"/>
                <a:cs typeface="Verdana"/>
              </a:rPr>
              <a:t>1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7651" y="359664"/>
            <a:ext cx="6124955" cy="67360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8535" marR="5080" indent="-966469">
              <a:lnSpc>
                <a:spcPct val="100000"/>
              </a:lnSpc>
              <a:spcBef>
                <a:spcPts val="100"/>
              </a:spcBef>
            </a:pPr>
            <a:r>
              <a:rPr dirty="0"/>
              <a:t>Board</a:t>
            </a:r>
            <a:r>
              <a:rPr spc="-11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dirty="0"/>
              <a:t>Finance</a:t>
            </a:r>
            <a:r>
              <a:rPr spc="-105" dirty="0"/>
              <a:t> </a:t>
            </a:r>
            <a:r>
              <a:rPr dirty="0"/>
              <a:t>Adopted</a:t>
            </a:r>
            <a:r>
              <a:rPr spc="-85" dirty="0"/>
              <a:t> </a:t>
            </a:r>
            <a:r>
              <a:rPr spc="-10" dirty="0"/>
              <a:t>Budget </a:t>
            </a:r>
            <a:r>
              <a:rPr dirty="0">
                <a:solidFill>
                  <a:srgbClr val="FFFFFF"/>
                </a:solidFill>
              </a:rPr>
              <a:t>FISCAL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YEAR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202</a:t>
            </a:r>
            <a:r>
              <a:rPr lang="en-US" spc="-25" dirty="0">
                <a:solidFill>
                  <a:srgbClr val="FFFFFF"/>
                </a:solidFill>
              </a:rPr>
              <a:t>6</a:t>
            </a:r>
            <a:r>
              <a:rPr spc="-25" dirty="0">
                <a:solidFill>
                  <a:srgbClr val="FFFFFF"/>
                </a:solidFill>
              </a:rPr>
              <a:t>-</a:t>
            </a:r>
            <a:r>
              <a:rPr spc="-20" dirty="0">
                <a:solidFill>
                  <a:srgbClr val="FFFFFF"/>
                </a:solidFill>
              </a:rPr>
              <a:t>202</a:t>
            </a:r>
            <a:r>
              <a:rPr lang="en-US" spc="-20" dirty="0">
                <a:solidFill>
                  <a:srgbClr val="FFFFFF"/>
                </a:solidFill>
              </a:rPr>
              <a:t>7</a:t>
            </a:r>
            <a:endParaRPr spc="-20" dirty="0">
              <a:solidFill>
                <a:srgbClr val="FFFFF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0183" y="5821997"/>
            <a:ext cx="20694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April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ject 6" descr="town hall resiz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0" y="2867025"/>
            <a:ext cx="4714874" cy="245427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2E2DB-3185-F41C-98D0-902C73D902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7653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z="1500" spc="-50" smtClean="0"/>
              <a:t>1</a:t>
            </a:fld>
            <a:endParaRPr lang="en-US"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BD405-066C-E56D-0AA1-CF0F430D0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93A896BC-B312-4CA4-E84F-A5709DA80FA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0" dirty="0"/>
              <a:t>10</a:t>
            </a:fld>
            <a:endParaRPr spc="-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9B7C2-C60E-B75C-42D8-32B890AEE7BB}"/>
              </a:ext>
            </a:extLst>
          </p:cNvPr>
          <p:cNvSpPr txBox="1"/>
          <p:nvPr/>
        </p:nvSpPr>
        <p:spPr>
          <a:xfrm>
            <a:off x="1981200" y="762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pc="-105" dirty="0">
                <a:solidFill>
                  <a:srgbClr val="DCEBEE"/>
                </a:solidFill>
                <a:latin typeface="Corbel"/>
                <a:cs typeface="Corbel"/>
              </a:rPr>
              <a:t>Increases </a:t>
            </a:r>
            <a:r>
              <a:rPr lang="en-US" sz="3200" i="1" spc="-10" dirty="0">
                <a:solidFill>
                  <a:srgbClr val="DCEBEE"/>
                </a:solidFill>
                <a:latin typeface="Corbel"/>
                <a:cs typeface="Corbel"/>
              </a:rPr>
              <a:t>Impact on Property Taxes</a:t>
            </a:r>
            <a:endParaRPr lang="en-US" sz="32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F45AC6E-56AB-ED18-D6EA-19688613C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20489"/>
              </p:ext>
            </p:extLst>
          </p:nvPr>
        </p:nvGraphicFramePr>
        <p:xfrm>
          <a:off x="381272" y="1905000"/>
          <a:ext cx="8318500" cy="3224376"/>
        </p:xfrm>
        <a:graphic>
          <a:graphicData uri="http://schemas.openxmlformats.org/drawingml/2006/table">
            <a:tbl>
              <a:tblPr/>
              <a:tblGrid>
                <a:gridCol w="2890488">
                  <a:extLst>
                    <a:ext uri="{9D8B030D-6E8A-4147-A177-3AD203B41FA5}">
                      <a16:colId xmlns:a16="http://schemas.microsoft.com/office/drawing/2014/main" val="1176680705"/>
                    </a:ext>
                  </a:extLst>
                </a:gridCol>
                <a:gridCol w="1192445">
                  <a:extLst>
                    <a:ext uri="{9D8B030D-6E8A-4147-A177-3AD203B41FA5}">
                      <a16:colId xmlns:a16="http://schemas.microsoft.com/office/drawing/2014/main" val="1395910368"/>
                    </a:ext>
                  </a:extLst>
                </a:gridCol>
                <a:gridCol w="1182906">
                  <a:extLst>
                    <a:ext uri="{9D8B030D-6E8A-4147-A177-3AD203B41FA5}">
                      <a16:colId xmlns:a16="http://schemas.microsoft.com/office/drawing/2014/main" val="1107448925"/>
                    </a:ext>
                  </a:extLst>
                </a:gridCol>
                <a:gridCol w="1345079">
                  <a:extLst>
                    <a:ext uri="{9D8B030D-6E8A-4147-A177-3AD203B41FA5}">
                      <a16:colId xmlns:a16="http://schemas.microsoft.com/office/drawing/2014/main" val="3388515996"/>
                    </a:ext>
                  </a:extLst>
                </a:gridCol>
                <a:gridCol w="973036">
                  <a:extLst>
                    <a:ext uri="{9D8B030D-6E8A-4147-A177-3AD203B41FA5}">
                      <a16:colId xmlns:a16="http://schemas.microsoft.com/office/drawing/2014/main" val="110112157"/>
                    </a:ext>
                  </a:extLst>
                </a:gridCol>
                <a:gridCol w="734546">
                  <a:extLst>
                    <a:ext uri="{9D8B030D-6E8A-4147-A177-3AD203B41FA5}">
                      <a16:colId xmlns:a16="http://schemas.microsoft.com/office/drawing/2014/main" val="3410257279"/>
                    </a:ext>
                  </a:extLst>
                </a:gridCol>
              </a:tblGrid>
              <a:tr h="9921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 APPRAISED VALUE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 VALUE WITH PHASE IN EXEMPTION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 APPRAISED VALUE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308208"/>
                  </a:ext>
                </a:extLst>
              </a:tr>
              <a:tr h="248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HOME VALUE 68% EST.INCREASE)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178,000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238,000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300,000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256182"/>
                  </a:ext>
                </a:extLst>
              </a:tr>
              <a:tr h="248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0.7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0.7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0.7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863008"/>
                  </a:ext>
                </a:extLst>
              </a:tr>
              <a:tr h="248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ASSESSED VALUE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124,600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166,600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210,000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164722"/>
                  </a:ext>
                </a:extLst>
              </a:tr>
              <a:tr h="248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ESTIMATED MILL RATES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60509"/>
                  </a:ext>
                </a:extLst>
              </a:tr>
              <a:tr h="248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MILL RATE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0.02814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0.02399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0.02356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0.02399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659869"/>
                  </a:ext>
                </a:extLst>
              </a:tr>
              <a:tr h="248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ANNUAL TAX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3,506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3,997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4,948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5,038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962606"/>
                  </a:ext>
                </a:extLst>
              </a:tr>
              <a:tr h="248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INCREASE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490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951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1,041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69423"/>
                  </a:ext>
                </a:extLst>
              </a:tr>
              <a:tr h="248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PECENTAGE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0.1399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0.238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0.261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898110"/>
                  </a:ext>
                </a:extLst>
              </a:tr>
              <a:tr h="248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MONTHLY CHANGE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40.87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79.24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86.76 </a:t>
                      </a:r>
                    </a:p>
                  </a:txBody>
                  <a:tcPr marL="4770" marR="4770" marT="477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16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8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3C6B5-5366-839E-AF82-5AB9EAF3F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3D8957C8-62D5-9E17-4B7B-FC719F5E92A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0" dirty="0"/>
              <a:t>11</a:t>
            </a:fld>
            <a:endParaRPr spc="-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4A66D1-CE43-C2AA-0F92-C520884BD5FE}"/>
              </a:ext>
            </a:extLst>
          </p:cNvPr>
          <p:cNvSpPr txBox="1"/>
          <p:nvPr/>
        </p:nvSpPr>
        <p:spPr>
          <a:xfrm>
            <a:off x="1981200" y="3810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spc="-105" dirty="0">
                <a:solidFill>
                  <a:srgbClr val="DCEBEE"/>
                </a:solidFill>
                <a:latin typeface="Corbel"/>
              </a:rPr>
              <a:t>Average Increase by Assessment Range</a:t>
            </a:r>
            <a:endParaRPr lang="en-US" sz="3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384171-E0EC-75DE-9BCF-E186FD51C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062658"/>
              </p:ext>
            </p:extLst>
          </p:nvPr>
        </p:nvGraphicFramePr>
        <p:xfrm>
          <a:off x="676388" y="1752600"/>
          <a:ext cx="7791224" cy="4418008"/>
        </p:xfrm>
        <a:graphic>
          <a:graphicData uri="http://schemas.openxmlformats.org/drawingml/2006/table">
            <a:tbl>
              <a:tblPr/>
              <a:tblGrid>
                <a:gridCol w="766187">
                  <a:extLst>
                    <a:ext uri="{9D8B030D-6E8A-4147-A177-3AD203B41FA5}">
                      <a16:colId xmlns:a16="http://schemas.microsoft.com/office/drawing/2014/main" val="4285996706"/>
                    </a:ext>
                  </a:extLst>
                </a:gridCol>
                <a:gridCol w="1890591">
                  <a:extLst>
                    <a:ext uri="{9D8B030D-6E8A-4147-A177-3AD203B41FA5}">
                      <a16:colId xmlns:a16="http://schemas.microsoft.com/office/drawing/2014/main" val="2418233787"/>
                    </a:ext>
                  </a:extLst>
                </a:gridCol>
                <a:gridCol w="855741">
                  <a:extLst>
                    <a:ext uri="{9D8B030D-6E8A-4147-A177-3AD203B41FA5}">
                      <a16:colId xmlns:a16="http://schemas.microsoft.com/office/drawing/2014/main" val="406713898"/>
                    </a:ext>
                  </a:extLst>
                </a:gridCol>
                <a:gridCol w="855741">
                  <a:extLst>
                    <a:ext uri="{9D8B030D-6E8A-4147-A177-3AD203B41FA5}">
                      <a16:colId xmlns:a16="http://schemas.microsoft.com/office/drawing/2014/main" val="699339493"/>
                    </a:ext>
                  </a:extLst>
                </a:gridCol>
                <a:gridCol w="855741">
                  <a:extLst>
                    <a:ext uri="{9D8B030D-6E8A-4147-A177-3AD203B41FA5}">
                      <a16:colId xmlns:a16="http://schemas.microsoft.com/office/drawing/2014/main" val="2056070094"/>
                    </a:ext>
                  </a:extLst>
                </a:gridCol>
                <a:gridCol w="855741">
                  <a:extLst>
                    <a:ext uri="{9D8B030D-6E8A-4147-A177-3AD203B41FA5}">
                      <a16:colId xmlns:a16="http://schemas.microsoft.com/office/drawing/2014/main" val="2940614777"/>
                    </a:ext>
                  </a:extLst>
                </a:gridCol>
                <a:gridCol w="855741">
                  <a:extLst>
                    <a:ext uri="{9D8B030D-6E8A-4147-A177-3AD203B41FA5}">
                      <a16:colId xmlns:a16="http://schemas.microsoft.com/office/drawing/2014/main" val="2531335414"/>
                    </a:ext>
                  </a:extLst>
                </a:gridCol>
                <a:gridCol w="855741">
                  <a:extLst>
                    <a:ext uri="{9D8B030D-6E8A-4147-A177-3AD203B41FA5}">
                      <a16:colId xmlns:a16="http://schemas.microsoft.com/office/drawing/2014/main" val="3697508637"/>
                    </a:ext>
                  </a:extLst>
                </a:gridCol>
              </a:tblGrid>
              <a:tr h="5224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MILL RATE</a:t>
                      </a:r>
                    </a:p>
                  </a:txBody>
                  <a:tcPr marL="4975" marR="4975" marT="4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25GL ASSMNT RANGE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ALL</a:t>
                      </a:r>
                    </a:p>
                  </a:txBody>
                  <a:tcPr marL="4975" marR="4975" marT="4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 TAX INCR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RES</a:t>
                      </a:r>
                    </a:p>
                  </a:txBody>
                  <a:tcPr marL="4975" marR="4975" marT="4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COMM</a:t>
                      </a:r>
                    </a:p>
                  </a:txBody>
                  <a:tcPr marL="4975" marR="4975" marT="4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365263"/>
                  </a:ext>
                </a:extLst>
              </a:tr>
              <a:tr h="258712">
                <a:tc rowSpan="1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0.02356</a:t>
                      </a:r>
                    </a:p>
                  </a:txBody>
                  <a:tcPr marL="4975" marR="4975" marT="49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0 - 50,000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576372"/>
                  </a:ext>
                </a:extLst>
              </a:tr>
              <a:tr h="258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51,000 - 100,000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210816"/>
                  </a:ext>
                </a:extLst>
              </a:tr>
              <a:tr h="258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101,000 - 150,000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431794"/>
                  </a:ext>
                </a:extLst>
              </a:tr>
              <a:tr h="258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151,000 - 200,000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1640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1625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81407"/>
                  </a:ext>
                </a:extLst>
              </a:tr>
              <a:tr h="258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201,000 - 250,000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1540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1523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597228"/>
                  </a:ext>
                </a:extLst>
              </a:tr>
              <a:tr h="258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251,000 - 300,000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659827"/>
                  </a:ext>
                </a:extLst>
              </a:tr>
              <a:tr h="258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301,000 - 350,000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796998"/>
                  </a:ext>
                </a:extLst>
              </a:tr>
              <a:tr h="258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351,000 - 400,000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828160"/>
                  </a:ext>
                </a:extLst>
              </a:tr>
              <a:tr h="258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401,000 - 450,000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398443"/>
                  </a:ext>
                </a:extLst>
              </a:tr>
              <a:tr h="258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451,000 - 500,000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218885"/>
                  </a:ext>
                </a:extLst>
              </a:tr>
              <a:tr h="258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501,000 - 550,000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345324"/>
                  </a:ext>
                </a:extLst>
              </a:tr>
              <a:tr h="258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551,000 - 600,000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35419"/>
                  </a:ext>
                </a:extLst>
              </a:tr>
              <a:tr h="263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601,000 +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565673"/>
                  </a:ext>
                </a:extLst>
              </a:tr>
              <a:tr h="2636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%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53648"/>
                  </a:ext>
                </a:extLst>
              </a:tr>
              <a:tr h="2636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5" marR="4975" marT="49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 INCREASE</a:t>
                      </a:r>
                    </a:p>
                  </a:txBody>
                  <a:tcPr marL="4975" marR="4975" marT="49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975" marR="4975" marT="49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118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15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3023" y="749808"/>
            <a:ext cx="8031480" cy="711835"/>
            <a:chOff x="573023" y="749808"/>
            <a:chExt cx="8031480" cy="7118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023" y="1421891"/>
              <a:ext cx="8031479" cy="396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8391" y="1424584"/>
              <a:ext cx="8001000" cy="9525"/>
            </a:xfrm>
            <a:custGeom>
              <a:avLst/>
              <a:gdLst/>
              <a:ahLst/>
              <a:cxnLst/>
              <a:rect l="l" t="t" r="r" b="b"/>
              <a:pathLst>
                <a:path w="8001000" h="9525">
                  <a:moveTo>
                    <a:pt x="80010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001000" y="9144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 descr="Mill Rate Summary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0551" y="749808"/>
              <a:ext cx="4985003" cy="658367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742823"/>
              </p:ext>
            </p:extLst>
          </p:nvPr>
        </p:nvGraphicFramePr>
        <p:xfrm>
          <a:off x="1521104" y="1752790"/>
          <a:ext cx="6046470" cy="3475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2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545">
                <a:tc gridSpan="2">
                  <a:txBody>
                    <a:bodyPr/>
                    <a:lstStyle/>
                    <a:p>
                      <a:pPr marL="53975" algn="ctr">
                        <a:lnSpc>
                          <a:spcPts val="2655"/>
                        </a:lnSpc>
                      </a:pPr>
                      <a:r>
                        <a:rPr sz="2800" b="1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FY</a:t>
                      </a:r>
                      <a:r>
                        <a:rPr sz="2800" b="1" u="sng" spc="-1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u="sng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2800" b="1" u="sng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6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marL="377190">
                        <a:lnSpc>
                          <a:spcPts val="320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r>
                        <a:rPr sz="2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ts val="320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r>
                        <a:rPr sz="2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Mill</a:t>
                      </a:r>
                      <a:r>
                        <a:rPr sz="2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60,872,318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3.99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 gridSpan="2">
                  <a:txBody>
                    <a:bodyPr/>
                    <a:lstStyle/>
                    <a:p>
                      <a:pPr marL="53340" algn="ctr">
                        <a:lnSpc>
                          <a:spcPts val="3200"/>
                        </a:lnSpc>
                      </a:pPr>
                      <a:r>
                        <a:rPr sz="2800" b="1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FY</a:t>
                      </a:r>
                      <a:r>
                        <a:rPr sz="2800" b="1" u="sng" spc="-1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u="sng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2800" b="1" u="sng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cs typeface="Calibri"/>
                        </a:rPr>
                        <a:t>7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marL="240029">
                        <a:lnSpc>
                          <a:spcPts val="320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Proposed</a:t>
                      </a:r>
                      <a:r>
                        <a:rPr sz="28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320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Proposed</a:t>
                      </a:r>
                      <a:r>
                        <a:rPr sz="28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Mill</a:t>
                      </a:r>
                      <a:r>
                        <a:rPr sz="2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$6</a:t>
                      </a:r>
                      <a:r>
                        <a:rPr lang="en-US"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6,473,279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3.56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48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800" b="1" dirty="0">
                          <a:solidFill>
                            <a:srgbClr val="CAE0E7"/>
                          </a:solidFill>
                          <a:latin typeface="Calibri"/>
                          <a:cs typeface="Calibri"/>
                        </a:rPr>
                        <a:t>Mill</a:t>
                      </a:r>
                      <a:r>
                        <a:rPr sz="2800" b="1" spc="-90" dirty="0">
                          <a:solidFill>
                            <a:srgbClr val="CAE0E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CAE0E7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r>
                        <a:rPr sz="2800" b="1" spc="-80" dirty="0">
                          <a:solidFill>
                            <a:srgbClr val="CAE0E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dirty="0">
                          <a:solidFill>
                            <a:srgbClr val="CAE0E7"/>
                          </a:solidFill>
                          <a:latin typeface="Calibri"/>
                          <a:cs typeface="Calibri"/>
                        </a:rPr>
                        <a:t>Decrease</a:t>
                      </a:r>
                      <a:r>
                        <a:rPr sz="2800" b="1" spc="-70" dirty="0">
                          <a:solidFill>
                            <a:srgbClr val="CAE0E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0" dirty="0">
                          <a:solidFill>
                            <a:srgbClr val="CAE0E7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2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0.43</a:t>
                      </a:r>
                      <a:r>
                        <a:rPr sz="2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tx2">
                    <a:shade val="90000"/>
                  </a:schemeClr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F4EFDCB-57B5-4A9D-A323-83B8F79B5B89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420E20-A4EE-E448-B8CA-C59C3BFCF081}"/>
              </a:ext>
            </a:extLst>
          </p:cNvPr>
          <p:cNvSpPr txBox="1">
            <a:spLocks/>
          </p:cNvSpPr>
          <p:nvPr/>
        </p:nvSpPr>
        <p:spPr>
          <a:xfrm>
            <a:off x="136793" y="735753"/>
            <a:ext cx="8966447" cy="5623560"/>
          </a:xfrm>
          <a:prstGeom prst="rect">
            <a:avLst/>
          </a:prstGeom>
        </p:spPr>
        <p:txBody>
          <a:bodyPr>
            <a:norm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Windsor Locks Public Schools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27 Budget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27A0F3-DEDB-F62F-298E-74C5AA5BD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7" y="1713088"/>
            <a:ext cx="5633155" cy="334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603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55C69-A154-2816-BB25-C6DDCAE03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0E6853-824A-D170-1F3E-33F5556D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tx2">
                    <a:shade val="90000"/>
                  </a:schemeClr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F4EFDCB-57B5-4A9D-A323-83B8F79B5B89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5E23AD-1A78-F541-B4FE-86083A5902A2}"/>
              </a:ext>
            </a:extLst>
          </p:cNvPr>
          <p:cNvSpPr txBox="1">
            <a:spLocks/>
          </p:cNvSpPr>
          <p:nvPr/>
        </p:nvSpPr>
        <p:spPr>
          <a:xfrm>
            <a:off x="136793" y="735753"/>
            <a:ext cx="8966447" cy="5623560"/>
          </a:xfrm>
          <a:prstGeom prst="rect">
            <a:avLst/>
          </a:prstGeom>
        </p:spPr>
        <p:txBody>
          <a:bodyPr>
            <a:norm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Windsor Locks Public Schools</a:t>
            </a:r>
            <a:endParaRPr lang="en-US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27 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7DB54-EA31-A505-AE47-A78BC373E096}"/>
              </a:ext>
            </a:extLst>
          </p:cNvPr>
          <p:cNvSpPr txBox="1"/>
          <p:nvPr/>
        </p:nvSpPr>
        <p:spPr>
          <a:xfrm>
            <a:off x="316089" y="2526563"/>
            <a:ext cx="8557314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Overview of the FY27 Board of Education Budget</a:t>
            </a:r>
            <a:endParaRPr lang="en-US"/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Explain key cost drivers and priorities</a:t>
            </a:r>
            <a:endParaRPr lang="en-US">
              <a:ea typeface="Verdana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Outline steps taken to manage costs responsibly</a:t>
            </a:r>
            <a:endParaRPr lang="en-US">
              <a:ea typeface="Verdana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Share the impact on students and programs</a:t>
            </a:r>
            <a:endParaRPr lang="en-US">
              <a:ea typeface="Verdana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D18398-1353-762D-938C-36B930FC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67" y="4674135"/>
            <a:ext cx="2573865" cy="152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5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D4C0A-A6AA-3EB4-6E44-170D102A3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0BA24-6C8A-8308-CC0E-963BFE99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tx2">
                    <a:shade val="90000"/>
                  </a:schemeClr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F4EFDCB-57B5-4A9D-A323-83B8F79B5B89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59E6AE-226F-9DBE-E238-B6E198C9B096}"/>
              </a:ext>
            </a:extLst>
          </p:cNvPr>
          <p:cNvSpPr txBox="1">
            <a:spLocks/>
          </p:cNvSpPr>
          <p:nvPr/>
        </p:nvSpPr>
        <p:spPr>
          <a:xfrm>
            <a:off x="136793" y="735753"/>
            <a:ext cx="8966447" cy="5623560"/>
          </a:xfrm>
          <a:prstGeom prst="rect">
            <a:avLst/>
          </a:prstGeom>
        </p:spPr>
        <p:txBody>
          <a:bodyPr>
            <a:norm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Windsor Locks Public Schools</a:t>
            </a:r>
            <a:endParaRPr lang="en-US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 27 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B7806-77CB-3D42-5FC3-9E242B8F610D}"/>
              </a:ext>
            </a:extLst>
          </p:cNvPr>
          <p:cNvSpPr txBox="1"/>
          <p:nvPr/>
        </p:nvSpPr>
        <p:spPr>
          <a:xfrm>
            <a:off x="364105" y="2578037"/>
            <a:ext cx="8511822" cy="22878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0"/>
              </a:spcBef>
              <a:spcAft>
                <a:spcPts val="400"/>
              </a:spcAft>
            </a:pPr>
            <a:r>
              <a:rPr lang="en-US" b="1" u="sng" dirty="0"/>
              <a:t>Our Commitment</a:t>
            </a:r>
            <a:endParaRPr lang="en-US"/>
          </a:p>
          <a:p>
            <a:pPr marL="685800" indent="-34290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endParaRPr lang="en-US" sz="600" dirty="0">
              <a:latin typeface="Verdana"/>
              <a:ea typeface="Verdana"/>
            </a:endParaRPr>
          </a:p>
          <a:p>
            <a:pPr marL="685800" indent="-34290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>
                <a:latin typeface="Verdana"/>
                <a:ea typeface="Verdana"/>
              </a:rPr>
              <a:t>Provide high-quality education for all students</a:t>
            </a:r>
          </a:p>
          <a:p>
            <a:pPr marL="685800" indent="-34290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dirty="0"/>
              <a:t>Maintain safe, supportive learning environments</a:t>
            </a:r>
            <a:endParaRPr lang="en-US">
              <a:ea typeface="Verdana" pitchFamily="34" charset="0"/>
            </a:endParaRPr>
          </a:p>
          <a:p>
            <a:pPr marL="685800" indent="-34290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>
                <a:latin typeface="Verdana"/>
                <a:ea typeface="Verdana"/>
              </a:rPr>
              <a:t>Support academic, social and emotional growth</a:t>
            </a:r>
          </a:p>
          <a:p>
            <a:pPr marL="685800" indent="-34290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>
                <a:latin typeface="Verdana"/>
                <a:ea typeface="Verdana"/>
              </a:rPr>
              <a:t>Be responsible stewards of public resources</a:t>
            </a:r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F75348F-261B-E111-EF4E-B85E05A6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50" y="4992583"/>
            <a:ext cx="2573865" cy="152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62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tx2">
                    <a:shade val="90000"/>
                  </a:schemeClr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F4EFDCB-57B5-4A9D-A323-83B8F79B5B89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420E20-A4EE-E448-B8CA-C59C3BFCF081}"/>
              </a:ext>
            </a:extLst>
          </p:cNvPr>
          <p:cNvSpPr txBox="1">
            <a:spLocks/>
          </p:cNvSpPr>
          <p:nvPr/>
        </p:nvSpPr>
        <p:spPr>
          <a:xfrm>
            <a:off x="88775" y="119106"/>
            <a:ext cx="8966447" cy="2040880"/>
          </a:xfrm>
          <a:prstGeom prst="rect">
            <a:avLst/>
          </a:prstGeom>
        </p:spPr>
        <p:txBody>
          <a:bodyPr>
            <a:norm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Windsor Locks Public Schools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2026-2027 Budget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84ABE2-D451-3692-9372-F4CA7F6B9D00}"/>
              </a:ext>
            </a:extLst>
          </p:cNvPr>
          <p:cNvGraphicFramePr>
            <a:graphicFrameLocks noGrp="1"/>
          </p:cNvGraphicFramePr>
          <p:nvPr/>
        </p:nvGraphicFramePr>
        <p:xfrm>
          <a:off x="216089" y="1603611"/>
          <a:ext cx="8585664" cy="5358483"/>
        </p:xfrm>
        <a:graphic>
          <a:graphicData uri="http://schemas.openxmlformats.org/drawingml/2006/table">
            <a:tbl>
              <a:tblPr/>
              <a:tblGrid>
                <a:gridCol w="2114660">
                  <a:extLst>
                    <a:ext uri="{9D8B030D-6E8A-4147-A177-3AD203B41FA5}">
                      <a16:colId xmlns:a16="http://schemas.microsoft.com/office/drawing/2014/main" val="1124246035"/>
                    </a:ext>
                  </a:extLst>
                </a:gridCol>
                <a:gridCol w="6471004">
                  <a:extLst>
                    <a:ext uri="{9D8B030D-6E8A-4147-A177-3AD203B41FA5}">
                      <a16:colId xmlns:a16="http://schemas.microsoft.com/office/drawing/2014/main" val="3289500300"/>
                    </a:ext>
                  </a:extLst>
                </a:gridCol>
              </a:tblGrid>
              <a:tr h="733047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Board of Finance Request(s)</a:t>
                      </a:r>
                      <a:endParaRPr lang="en-US" sz="1800">
                        <a:effectLst/>
                      </a:endParaRPr>
                    </a:p>
                  </a:txBody>
                  <a:tcPr marL="87678" marR="87678" marT="87678" marB="8767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Board of Education Budget Action(s)</a:t>
                      </a:r>
                      <a:endParaRPr lang="en-US" sz="1800" dirty="0">
                        <a:effectLst/>
                      </a:endParaRPr>
                    </a:p>
                  </a:txBody>
                  <a:tcPr marL="87678" marR="87678" marT="87678" marB="8767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102353"/>
                  </a:ext>
                </a:extLst>
              </a:tr>
              <a:tr h="413391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Draft budgets of what is </a:t>
                      </a: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needed</a:t>
                      </a: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separating </a:t>
                      </a: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needs </a:t>
                      </a: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from </a:t>
                      </a: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wants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>
                        <a:buNone/>
                      </a:pPr>
                      <a:b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678" marR="87678" marT="87678" marB="8767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96% of FY27 budget</a:t>
                      </a: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is contractual obligations of needs</a:t>
                      </a:r>
                    </a:p>
                    <a:p>
                      <a:pPr marL="285750" indent="-285750" rtl="0" fontAlgn="base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Reviewed the </a:t>
                      </a: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historical budgeting challenges,</a:t>
                      </a: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deferred needs, therefore increasing costs each year compounded</a:t>
                      </a:r>
                    </a:p>
                    <a:p>
                      <a:pPr marL="285750" indent="-285750" rtl="0" fontAlgn="base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Reduced staff through attrition &amp; review of enrollment trends </a:t>
                      </a: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reduction of 11 teachers over last 3 years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285750" indent="-285750" rtl="0" fontAlgn="base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4% of FY27 budget is </a:t>
                      </a: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controlled non-contractual spending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Freeze on Superintendent salary increase in FY27</a:t>
                      </a:r>
                      <a:endParaRPr lang="en-US"/>
                    </a:p>
                    <a:p>
                      <a:pPr marL="285750" indent="-285750" rtl="0" fontAlgn="base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Reduction in professional development for Superintendent, Executive Director and other staff</a:t>
                      </a:r>
                    </a:p>
                    <a:p>
                      <a:pPr marL="285750" indent="-285750" rtl="0" fontAlgn="base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Reduced tuition reimbursement for Administrators</a:t>
                      </a:r>
                    </a:p>
                    <a:p>
                      <a:pPr marL="285750" indent="-285750" rtl="0" fontAlgn="base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Reduced supply lines based on historical funding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Hiring cap on positions that are not in a shortage or high need area</a:t>
                      </a: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8" marR="87678" marT="87678" marB="8767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70325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F1FBAE42-AFBC-0C00-03EE-C21F8C3FE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86" y="2159767"/>
            <a:ext cx="10009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6E9B0-E84F-2961-4387-9CCC860C3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448F12-CC8A-6E10-F9DC-A541C84D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tx2">
                    <a:shade val="90000"/>
                  </a:schemeClr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F4EFDCB-57B5-4A9D-A323-83B8F79B5B89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207146-D923-B972-E7EB-A0AB2E4F6614}"/>
              </a:ext>
            </a:extLst>
          </p:cNvPr>
          <p:cNvSpPr txBox="1">
            <a:spLocks/>
          </p:cNvSpPr>
          <p:nvPr/>
        </p:nvSpPr>
        <p:spPr>
          <a:xfrm>
            <a:off x="88775" y="119106"/>
            <a:ext cx="8966447" cy="2040880"/>
          </a:xfrm>
          <a:prstGeom prst="rect">
            <a:avLst/>
          </a:prstGeom>
        </p:spPr>
        <p:txBody>
          <a:bodyPr>
            <a:norm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Windsor Locks Public Schools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2026-2027 Budget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B306CD-2E10-AF6E-04E6-25A164F85090}"/>
              </a:ext>
            </a:extLst>
          </p:cNvPr>
          <p:cNvGraphicFramePr>
            <a:graphicFrameLocks noGrp="1"/>
          </p:cNvGraphicFramePr>
          <p:nvPr/>
        </p:nvGraphicFramePr>
        <p:xfrm>
          <a:off x="221395" y="1719938"/>
          <a:ext cx="8782319" cy="4191192"/>
        </p:xfrm>
        <a:graphic>
          <a:graphicData uri="http://schemas.openxmlformats.org/drawingml/2006/table">
            <a:tbl>
              <a:tblPr/>
              <a:tblGrid>
                <a:gridCol w="2607516">
                  <a:extLst>
                    <a:ext uri="{9D8B030D-6E8A-4147-A177-3AD203B41FA5}">
                      <a16:colId xmlns:a16="http://schemas.microsoft.com/office/drawing/2014/main" val="1124246035"/>
                    </a:ext>
                  </a:extLst>
                </a:gridCol>
                <a:gridCol w="6174803">
                  <a:extLst>
                    <a:ext uri="{9D8B030D-6E8A-4147-A177-3AD203B41FA5}">
                      <a16:colId xmlns:a16="http://schemas.microsoft.com/office/drawing/2014/main" val="3289500300"/>
                    </a:ext>
                  </a:extLst>
                </a:gridCol>
              </a:tblGrid>
              <a:tr h="483985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Board of Finance Request(s)</a:t>
                      </a:r>
                      <a:endParaRPr lang="en-US" sz="1800">
                        <a:effectLst/>
                      </a:endParaRPr>
                    </a:p>
                  </a:txBody>
                  <a:tcPr marL="87678" marR="87678" marT="87678" marB="8767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Board of Education Budget Action(s)</a:t>
                      </a:r>
                      <a:endParaRPr lang="en-US" sz="1800" dirty="0">
                        <a:effectLst/>
                      </a:endParaRPr>
                    </a:p>
                  </a:txBody>
                  <a:tcPr marL="87678" marR="87678" marT="87678" marB="8767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102353"/>
                  </a:ext>
                </a:extLst>
              </a:tr>
              <a:tr h="1718498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Explore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innovative cost savings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>
                        <a:buNone/>
                      </a:pP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678" marR="87678" marT="87678" marB="8767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Exploration of ways to enhance student-centered coaching without adding staff and increasing budget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Increasing enrollment into revenue generating programs (i.e. RISE, PMA, Open Choice)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Reorganized technology replacement cycle through partnership with WLPS Strategic Planning Task Force 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Established a Strategic Planning Task Force to develop a 2026-2031 WLPS Strategic Plan that will drive future budgeting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Deferred purchases in FY27 on specialized equipment and resources</a:t>
                      </a:r>
                    </a:p>
                    <a:p>
                      <a:pPr marL="285750" indent="-2857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Reprioritized existing resources</a:t>
                      </a:r>
                    </a:p>
                  </a:txBody>
                  <a:tcPr marL="87678" marR="87678" marT="87678" marB="8767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87713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7E79E0F7-AB95-D15F-C76A-934900D61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86" y="2159767"/>
            <a:ext cx="10009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1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59A87-873D-41B9-5122-4DC16939F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366C85-A778-C535-F304-630F4DD7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tx2">
                    <a:shade val="90000"/>
                  </a:schemeClr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F4EFDCB-57B5-4A9D-A323-83B8F79B5B89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76B05F-75BC-2A95-4431-E64183C55732}"/>
              </a:ext>
            </a:extLst>
          </p:cNvPr>
          <p:cNvSpPr txBox="1">
            <a:spLocks/>
          </p:cNvSpPr>
          <p:nvPr/>
        </p:nvSpPr>
        <p:spPr>
          <a:xfrm>
            <a:off x="88775" y="119106"/>
            <a:ext cx="8966447" cy="2040880"/>
          </a:xfrm>
          <a:prstGeom prst="rect">
            <a:avLst/>
          </a:prstGeom>
        </p:spPr>
        <p:txBody>
          <a:bodyPr>
            <a:norm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Windsor Locks Public Schools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2026-2027 Budget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7C4CEB-D267-1D54-F0CB-7644AE7831A7}"/>
              </a:ext>
            </a:extLst>
          </p:cNvPr>
          <p:cNvGraphicFramePr>
            <a:graphicFrameLocks noGrp="1"/>
          </p:cNvGraphicFramePr>
          <p:nvPr/>
        </p:nvGraphicFramePr>
        <p:xfrm>
          <a:off x="221395" y="1719938"/>
          <a:ext cx="8782319" cy="3916872"/>
        </p:xfrm>
        <a:graphic>
          <a:graphicData uri="http://schemas.openxmlformats.org/drawingml/2006/table">
            <a:tbl>
              <a:tblPr/>
              <a:tblGrid>
                <a:gridCol w="2607516">
                  <a:extLst>
                    <a:ext uri="{9D8B030D-6E8A-4147-A177-3AD203B41FA5}">
                      <a16:colId xmlns:a16="http://schemas.microsoft.com/office/drawing/2014/main" val="1124246035"/>
                    </a:ext>
                  </a:extLst>
                </a:gridCol>
                <a:gridCol w="6174803">
                  <a:extLst>
                    <a:ext uri="{9D8B030D-6E8A-4147-A177-3AD203B41FA5}">
                      <a16:colId xmlns:a16="http://schemas.microsoft.com/office/drawing/2014/main" val="3289500300"/>
                    </a:ext>
                  </a:extLst>
                </a:gridCol>
              </a:tblGrid>
              <a:tr h="483985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Board of Finance Request(s)</a:t>
                      </a:r>
                      <a:endParaRPr lang="en-US" sz="1800">
                        <a:effectLst/>
                      </a:endParaRPr>
                    </a:p>
                  </a:txBody>
                  <a:tcPr marL="87678" marR="87678" marT="87678" marB="8767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Board of Education Budget Action(s)</a:t>
                      </a:r>
                      <a:endParaRPr lang="en-US" sz="1800" dirty="0">
                        <a:effectLst/>
                      </a:endParaRPr>
                    </a:p>
                  </a:txBody>
                  <a:tcPr marL="87678" marR="87678" marT="87678" marB="8767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102353"/>
                  </a:ext>
                </a:extLst>
              </a:tr>
              <a:tr h="1025838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Share 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meaningful improvements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using residents tax dollars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678" marR="87678" marT="87678" marB="8767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Measurable growth in student reading outcomes; shifting to new assessment tool tied to </a:t>
                      </a:r>
                      <a:r>
                        <a:rPr lang="en-US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Science of Reading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State Accountability Index ranks WLPS #17 in all 36 Alliance Districts</a:t>
                      </a: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Added STEM programming at WLMS; pathway into WLHS</a:t>
                      </a: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Significant college acceptance successes</a:t>
                      </a: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Class of 2025 AP Recognition - </a:t>
                      </a:r>
                      <a:r>
                        <a:rPr lang="en-US" sz="18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College Culture - Silver;  College Credit - Gold; AP Honor Roll - Silver!</a:t>
                      </a: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Staff and Administrators selected panelist at state level events highlight the work being done in the district</a:t>
                      </a:r>
                    </a:p>
                    <a:p>
                      <a:pPr rtl="0" fontAlgn="base"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678" marR="87678" marT="87678" marB="8767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75701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48D6CBF0-4651-CDA8-1FB9-CFE512002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68" y="2159986"/>
            <a:ext cx="10009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82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E6B207-2911-A58D-2536-0CDA6378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tx2">
                    <a:shade val="90000"/>
                  </a:schemeClr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F4EFDCB-57B5-4A9D-A323-83B8F79B5B89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7C948D-77BB-02D7-CFBA-22160045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3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3023" y="1421891"/>
            <a:ext cx="8031480" cy="40005"/>
            <a:chOff x="573023" y="1421891"/>
            <a:chExt cx="8031480" cy="40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023" y="1421891"/>
              <a:ext cx="8031479" cy="396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8391" y="1424584"/>
              <a:ext cx="8001000" cy="9525"/>
            </a:xfrm>
            <a:custGeom>
              <a:avLst/>
              <a:gdLst/>
              <a:ahLst/>
              <a:cxnLst/>
              <a:rect l="l" t="t" r="r" b="b"/>
              <a:pathLst>
                <a:path w="8001000" h="9525">
                  <a:moveTo>
                    <a:pt x="80010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001000" y="9144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 descr="Board of Financ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0132" y="594359"/>
            <a:ext cx="4044695" cy="621791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3620135" y="1600200"/>
            <a:ext cx="190373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</a:rPr>
              <a:t>Chair</a:t>
            </a:r>
            <a:endParaRPr sz="2400" dirty="0"/>
          </a:p>
          <a:p>
            <a:pPr algn="ctr">
              <a:lnSpc>
                <a:spcPts val="2735"/>
              </a:lnSpc>
            </a:pPr>
            <a:r>
              <a:rPr lang="en-US" sz="2400" b="0" dirty="0">
                <a:solidFill>
                  <a:srgbClr val="FFFFFF"/>
                </a:solidFill>
              </a:rPr>
              <a:t>Patty Murphy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3628" y="2503538"/>
            <a:ext cx="2395855" cy="327333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577215">
              <a:lnSpc>
                <a:spcPts val="2590"/>
              </a:lnSpc>
              <a:spcBef>
                <a:spcPts val="425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Members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Michael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Ciarcia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Daniel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Flanagan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Cornelius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O’Leary</a:t>
            </a: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 Sean Twitchell Judy Chapman</a:t>
            </a:r>
            <a:endParaRPr sz="2400" dirty="0">
              <a:latin typeface="Calibri"/>
              <a:cs typeface="Calibri"/>
            </a:endParaRPr>
          </a:p>
          <a:p>
            <a:pPr marL="152400" marR="144780" indent="388620">
              <a:lnSpc>
                <a:spcPts val="2590"/>
              </a:lnSpc>
              <a:spcBef>
                <a:spcPts val="1739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Alternates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Norman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Weigert </a:t>
            </a:r>
            <a:r>
              <a:rPr lang="en-US" sz="2400" spc="-10" dirty="0">
                <a:solidFill>
                  <a:srgbClr val="FFFFFF"/>
                </a:solidFill>
                <a:latin typeface="Calibri"/>
                <a:cs typeface="Calibri"/>
              </a:rPr>
              <a:t>Roy Zettlemoyer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4632" y="6014834"/>
            <a:ext cx="309308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Director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735"/>
              </a:lnSpc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Yana Abramovich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68567" y="6515583"/>
            <a:ext cx="154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DFDFD3"/>
                </a:solidFill>
                <a:latin typeface="Verdana"/>
                <a:cs typeface="Verdana"/>
              </a:rPr>
              <a:t>2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tx2">
                    <a:shade val="90000"/>
                  </a:schemeClr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F4EFDCB-57B5-4A9D-A323-83B8F79B5B89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420E20-A4EE-E448-B8CA-C59C3BFCF081}"/>
              </a:ext>
            </a:extLst>
          </p:cNvPr>
          <p:cNvSpPr txBox="1">
            <a:spLocks/>
          </p:cNvSpPr>
          <p:nvPr/>
        </p:nvSpPr>
        <p:spPr>
          <a:xfrm>
            <a:off x="88776" y="154787"/>
            <a:ext cx="8966447" cy="15217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Windsor Locks Public Schools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2026-2027 Budget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2C2F13F-2C60-AF44-9424-DDA38EBC0962}"/>
              </a:ext>
            </a:extLst>
          </p:cNvPr>
          <p:cNvSpPr txBox="1">
            <a:spLocks/>
          </p:cNvSpPr>
          <p:nvPr/>
        </p:nvSpPr>
        <p:spPr>
          <a:xfrm>
            <a:off x="602166" y="2469987"/>
            <a:ext cx="8196146" cy="4044581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B3C2AE-54BA-3403-2C1E-C5B1A711BCA4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845113"/>
          <a:ext cx="8229600" cy="3536289"/>
        </p:xfrm>
        <a:graphic>
          <a:graphicData uri="http://schemas.openxmlformats.org/drawingml/2006/table">
            <a:tbl>
              <a:tblPr/>
              <a:tblGrid>
                <a:gridCol w="6739128">
                  <a:extLst>
                    <a:ext uri="{9D8B030D-6E8A-4147-A177-3AD203B41FA5}">
                      <a16:colId xmlns:a16="http://schemas.microsoft.com/office/drawing/2014/main" val="778046002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504349633"/>
                    </a:ext>
                  </a:extLst>
                </a:gridCol>
              </a:tblGrid>
              <a:tr h="402336"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Breakdown of the FY27 Budget Total Increase</a:t>
                      </a:r>
                      <a:endParaRPr lang="en-US" sz="1700" dirty="0">
                        <a:effectLst/>
                      </a:endParaRPr>
                    </a:p>
                  </a:txBody>
                  <a:tcPr marL="18288" marR="18288" marT="9144" marB="914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6379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General Control </a:t>
                      </a:r>
                      <a:r>
                        <a:rPr lang="en-US" sz="1400" b="0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(central administration, administrative expense)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87782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$270,966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173736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39341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Instruction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1400" b="0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school administrators, instructional staff, textbooks, and supplies)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87782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    1,609,447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173736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237406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Nursing 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400" b="0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nursing and healthcare needs)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87782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5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  (39,541)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173736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96139"/>
                  </a:ext>
                </a:extLst>
              </a:tr>
              <a:tr h="32186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Transportation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(bus contract)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87782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5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    123,420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173736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709158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Operation of Plant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(building &amp; grounds staff, contracted services, utilities, supplies)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87782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5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      399,634</a:t>
                      </a:r>
                      <a:endParaRPr lang="en-US" sz="17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173736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461494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Maintenance of Plant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(repairs, and replacement equipment)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87782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 (31,713)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173736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603361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(retirement, social security, insurance, student act., indoor air quality, tuition and special svs.)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87782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  289,142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173736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626518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Medical Insurance Reinstated</a:t>
                      </a:r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(previously BOF funded)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87782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$2,500,000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782" marR="173736" marT="43891" marB="438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47158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A4DF7B5-A468-83CC-F3CA-25D1B379D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44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48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8630B-1811-D99B-49FB-F03F3E452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7E6103-A2E5-358B-65E2-31C582B3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tx2">
                    <a:shade val="90000"/>
                  </a:schemeClr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F4EFDCB-57B5-4A9D-A323-83B8F79B5B89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E5D253-0394-9E41-789C-8543A199BC26}"/>
              </a:ext>
            </a:extLst>
          </p:cNvPr>
          <p:cNvSpPr txBox="1">
            <a:spLocks/>
          </p:cNvSpPr>
          <p:nvPr/>
        </p:nvSpPr>
        <p:spPr>
          <a:xfrm>
            <a:off x="136793" y="735753"/>
            <a:ext cx="8966447" cy="5623560"/>
          </a:xfrm>
          <a:prstGeom prst="rect">
            <a:avLst/>
          </a:prstGeom>
        </p:spPr>
        <p:txBody>
          <a:bodyPr>
            <a:norm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Windsor Locks Public Schools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CB8B8-4AE3-5AE9-AC27-45BCBD410D0B}"/>
              </a:ext>
            </a:extLst>
          </p:cNvPr>
          <p:cNvSpPr txBox="1"/>
          <p:nvPr/>
        </p:nvSpPr>
        <p:spPr>
          <a:xfrm>
            <a:off x="333022" y="2336595"/>
            <a:ext cx="84779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2400" b="1" i="0" u="sng" dirty="0">
                <a:effectLst/>
                <a:latin typeface="Arial" panose="020B0604020202020204" pitchFamily="34" charset="0"/>
              </a:rPr>
              <a:t>The Board of Education FY27 budget stabilizes our district and….</a:t>
            </a:r>
            <a:br>
              <a:rPr lang="en-US" b="0" dirty="0">
                <a:effectLst/>
              </a:rPr>
            </a:b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algn="ctr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Meet contractual obligations</a:t>
            </a:r>
          </a:p>
          <a:p>
            <a:pPr marL="228600" algn="ctr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Maintain student services</a:t>
            </a:r>
          </a:p>
          <a:p>
            <a:pPr marL="228600" algn="ctr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Protect long-term stability</a:t>
            </a:r>
          </a:p>
          <a:p>
            <a:pPr marL="228600" algn="ctr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</a:rPr>
              <a:t>Avoid deeper future reductions</a:t>
            </a:r>
          </a:p>
          <a:p>
            <a:pPr>
              <a:buNone/>
            </a:pPr>
            <a:br>
              <a:rPr lang="en-US" b="0" dirty="0">
                <a:effectLst/>
              </a:rPr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F81936-2AB1-2AA2-B1E7-4D76B6BD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267" y="5070376"/>
            <a:ext cx="1429893" cy="14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64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35B0E-A787-7BF4-FC64-DF4E39B88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541391-4BF9-45D2-6121-6DA559C8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tx2">
                    <a:shade val="90000"/>
                  </a:schemeClr>
                </a:solidFill>
                <a:effectLst/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F4EFDCB-57B5-4A9D-A323-83B8F79B5B89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E84AE9-468C-72C9-720A-79F16B920602}"/>
              </a:ext>
            </a:extLst>
          </p:cNvPr>
          <p:cNvSpPr txBox="1">
            <a:spLocks/>
          </p:cNvSpPr>
          <p:nvPr/>
        </p:nvSpPr>
        <p:spPr>
          <a:xfrm>
            <a:off x="136793" y="735753"/>
            <a:ext cx="8966447" cy="5623560"/>
          </a:xfrm>
          <a:prstGeom prst="rect">
            <a:avLst/>
          </a:prstGeom>
        </p:spPr>
        <p:txBody>
          <a:bodyPr>
            <a:norm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Windsor Locks Public Schools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FEAF80-3FFC-808E-E5DC-6AC6886ECBAF}"/>
              </a:ext>
            </a:extLst>
          </p:cNvPr>
          <p:cNvGraphicFramePr>
            <a:graphicFrameLocks noGrp="1"/>
          </p:cNvGraphicFramePr>
          <p:nvPr/>
        </p:nvGraphicFramePr>
        <p:xfrm>
          <a:off x="857956" y="2051755"/>
          <a:ext cx="7699024" cy="1741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756">
                  <a:extLst>
                    <a:ext uri="{9D8B030D-6E8A-4147-A177-3AD203B41FA5}">
                      <a16:colId xmlns:a16="http://schemas.microsoft.com/office/drawing/2014/main" val="2908471125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3374365300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3677659820"/>
                    </a:ext>
                  </a:extLst>
                </a:gridCol>
                <a:gridCol w="1924756">
                  <a:extLst>
                    <a:ext uri="{9D8B030D-6E8A-4147-A177-3AD203B41FA5}">
                      <a16:colId xmlns:a16="http://schemas.microsoft.com/office/drawing/2014/main" val="2178676279"/>
                    </a:ext>
                  </a:extLst>
                </a:gridCol>
              </a:tblGrid>
              <a:tr h="870655">
                <a:tc>
                  <a:txBody>
                    <a:bodyPr/>
                    <a:lstStyle/>
                    <a:p>
                      <a:r>
                        <a:rPr lang="en-US" dirty="0"/>
                        <a:t>FY26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FY27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898870"/>
                  </a:ext>
                </a:extLst>
              </a:tr>
              <a:tr h="870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$34,051,186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$36,094,257.16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$2,043,071.16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9207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3109FE-0837-9D0A-AF32-59689B858574}"/>
              </a:ext>
            </a:extLst>
          </p:cNvPr>
          <p:cNvSpPr txBox="1"/>
          <p:nvPr/>
        </p:nvSpPr>
        <p:spPr>
          <a:xfrm>
            <a:off x="40760" y="4276636"/>
            <a:ext cx="8821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of Finance Adjustment - $2,500,000 (Medical Insurance)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693544-08CA-1943-9DA7-8ABAB65E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771" y="4861815"/>
            <a:ext cx="1636389" cy="165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30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69DDF9-9039-682F-75FD-B5CEE051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53" y="838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Capital Improvement Plan </a:t>
            </a:r>
            <a:r>
              <a:rPr lang="en-US" sz="2000" b="1" i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(Budget Flyer, Schedule D)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19A348-2CFB-EEC0-B45D-0904C53B41F2}"/>
              </a:ext>
            </a:extLst>
          </p:cNvPr>
          <p:cNvSpPr txBox="1">
            <a:spLocks/>
          </p:cNvSpPr>
          <p:nvPr/>
        </p:nvSpPr>
        <p:spPr>
          <a:xfrm>
            <a:off x="517424" y="685800"/>
            <a:ext cx="8229600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endParaRPr lang="en-US" sz="2000" dirty="0"/>
          </a:p>
        </p:txBody>
      </p:sp>
      <p:graphicFrame>
        <p:nvGraphicFramePr>
          <p:cNvPr id="7" name="Group 378">
            <a:extLst>
              <a:ext uri="{FF2B5EF4-FFF2-40B4-BE49-F238E27FC236}">
                <a16:creationId xmlns:a16="http://schemas.microsoft.com/office/drawing/2014/main" id="{2BFB2A8D-D7ED-29B9-15A3-87DA1A5EB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35968"/>
              </p:ext>
            </p:extLst>
          </p:nvPr>
        </p:nvGraphicFramePr>
        <p:xfrm>
          <a:off x="396976" y="1590271"/>
          <a:ext cx="8241976" cy="4984793"/>
        </p:xfrm>
        <a:graphic>
          <a:graphicData uri="http://schemas.openxmlformats.org/drawingml/2006/table">
            <a:tbl>
              <a:tblPr/>
              <a:tblGrid>
                <a:gridCol w="3433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Funding Source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354980"/>
                  </a:ext>
                </a:extLst>
              </a:tr>
              <a:tr h="565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Designation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Unallocated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Capital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Bonding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Board of Education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     14,500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     -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Public Safety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38,052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General Government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75,000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Library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Parks and Recreation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Public Works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Roadway Infrastructure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Total Capitals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   127,552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$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546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anose="020B0503020204020204" pitchFamily="34" charset="0"/>
              </a:rPr>
              <a:t>Bonding Summary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1CF534-C60C-BF5D-9C25-BFEF1D73F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$71.0 Million in outstanding debt (principal &amp; interest as of 6/30/2026.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$5.6 Million of authorized and unissued debt as of  06/30/2026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budget recommends no additional bonding projects.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84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187" y="381000"/>
            <a:ext cx="6409626" cy="1122680"/>
          </a:xfrm>
        </p:spPr>
        <p:txBody>
          <a:bodyPr>
            <a:noAutofit/>
          </a:bodyPr>
          <a:lstStyle/>
          <a:p>
            <a:pPr algn="ctr"/>
            <a:r>
              <a:rPr lang="en-US" sz="41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Tax Increment Financing (TIF)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50007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Town currently has 3 separate TIF districts: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Downtown Main Street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Champion’s Landing East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Champion’s Landing West</a:t>
            </a:r>
          </a:p>
          <a:p>
            <a:pPr marL="411480" lvl="1" indent="0">
              <a:buNone/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TIF districts create revenue by measuring incremental property value compared to a reference Grand List, before development starts.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incremental taxes collected are received in the TIF fund, rather than the General Fund.</a:t>
            </a:r>
          </a:p>
          <a:p>
            <a:pPr marL="0" indent="0">
              <a:buNone/>
            </a:pPr>
            <a:endParaRPr lang="en-US" sz="1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revenues are used to further develop and benefit the district in which it was earned.</a:t>
            </a:r>
          </a:p>
          <a:p>
            <a:pPr marL="0" indent="0">
              <a:buNone/>
            </a:pPr>
            <a:endParaRPr lang="en-US" sz="1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Currently, only the Main Street district is generating revenues and expenses.</a:t>
            </a:r>
          </a:p>
        </p:txBody>
      </p:sp>
    </p:spTree>
    <p:extLst>
      <p:ext uri="{BB962C8B-B14F-4D97-AF65-F5344CB8AC3E}">
        <p14:creationId xmlns:p14="http://schemas.microsoft.com/office/powerpoint/2010/main" val="1027733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187" y="609600"/>
            <a:ext cx="6409626" cy="112268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Proposed TIF Fund Budget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24918"/>
              </p:ext>
            </p:extLst>
          </p:nvPr>
        </p:nvGraphicFramePr>
        <p:xfrm>
          <a:off x="1049866" y="1396536"/>
          <a:ext cx="6671733" cy="5154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Revenues: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Street Downtown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$489,171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Champion's Landing East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-  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Champion's Landing West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-  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$489,171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Expenditures: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Street Downtown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$489,171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Champion's Landing East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-  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Champion's Landing West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-  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$489,171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4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Estimated Revenues over Expenditures: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546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187" y="430629"/>
            <a:ext cx="6409626" cy="112268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What Happens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032"/>
            <a:ext cx="8229600" cy="52929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section 804 of the Town Charter, the Annual Budget Meeting is held on the third Tuesday in May.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Annual Budget Meeting has been set for Tuesday, May 19, 2026, at 7:30PM.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&amp; A Sessions with the First Selectman &amp; Board of Finance Chairman: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Saturday, May 2</a:t>
            </a:r>
            <a:r>
              <a:rPr lang="en-US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11AM – 1PM @ Town Hall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Friday, May 8</a:t>
            </a:r>
            <a:r>
              <a:rPr lang="en-US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10AM – 12PM @ Senior Center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Saturday May 15</a:t>
            </a:r>
            <a:r>
              <a:rPr lang="en-US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12PM – 2PM @ Town Hall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07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7651" y="359664"/>
            <a:ext cx="6124955" cy="673607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8535" marR="5080" indent="-966469">
              <a:lnSpc>
                <a:spcPct val="100000"/>
              </a:lnSpc>
              <a:spcBef>
                <a:spcPts val="100"/>
              </a:spcBef>
            </a:pPr>
            <a:r>
              <a:rPr dirty="0"/>
              <a:t>Board</a:t>
            </a:r>
            <a:r>
              <a:rPr spc="-110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dirty="0"/>
              <a:t>Finance</a:t>
            </a:r>
            <a:r>
              <a:rPr spc="-105" dirty="0"/>
              <a:t> </a:t>
            </a:r>
            <a:r>
              <a:rPr dirty="0"/>
              <a:t>Adopted</a:t>
            </a:r>
            <a:r>
              <a:rPr spc="-85" dirty="0"/>
              <a:t> </a:t>
            </a:r>
            <a:r>
              <a:rPr spc="-10" dirty="0"/>
              <a:t>Budget </a:t>
            </a:r>
            <a:r>
              <a:rPr dirty="0">
                <a:solidFill>
                  <a:srgbClr val="FFFFFF"/>
                </a:solidFill>
              </a:rPr>
              <a:t>FISCAL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YEAR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202</a:t>
            </a:r>
            <a:r>
              <a:rPr lang="en-US" spc="-25" dirty="0">
                <a:solidFill>
                  <a:srgbClr val="FFFFFF"/>
                </a:solidFill>
              </a:rPr>
              <a:t>6</a:t>
            </a:r>
            <a:r>
              <a:rPr spc="-25" dirty="0">
                <a:solidFill>
                  <a:srgbClr val="FFFFFF"/>
                </a:solidFill>
              </a:rPr>
              <a:t>-</a:t>
            </a:r>
            <a:r>
              <a:rPr spc="-20" dirty="0">
                <a:solidFill>
                  <a:srgbClr val="FFFFFF"/>
                </a:solidFill>
              </a:rPr>
              <a:t>202</a:t>
            </a:r>
            <a:r>
              <a:rPr lang="en-US" spc="-20" dirty="0">
                <a:solidFill>
                  <a:srgbClr val="FFFFFF"/>
                </a:solidFill>
              </a:rPr>
              <a:t>7</a:t>
            </a:r>
            <a:endParaRPr spc="-20" dirty="0">
              <a:solidFill>
                <a:srgbClr val="FFFFFF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2285" y="5469307"/>
            <a:ext cx="4652378" cy="2239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92823" y="5828093"/>
            <a:ext cx="1485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April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000" b="1" spc="-2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6" descr="town hall resized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600" y="2867025"/>
            <a:ext cx="4714874" cy="245427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3023" y="1421891"/>
            <a:ext cx="8031480" cy="40005"/>
            <a:chOff x="573023" y="1421891"/>
            <a:chExt cx="8031480" cy="40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023" y="1421891"/>
              <a:ext cx="8031479" cy="396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8391" y="1424584"/>
              <a:ext cx="8001000" cy="9525"/>
            </a:xfrm>
            <a:custGeom>
              <a:avLst/>
              <a:gdLst/>
              <a:ahLst/>
              <a:cxnLst/>
              <a:rect l="l" t="t" r="r" b="b"/>
              <a:pathLst>
                <a:path w="8001000" h="9525">
                  <a:moveTo>
                    <a:pt x="80010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001000" y="9144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 descr="Budget Proces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3011" y="719327"/>
            <a:ext cx="3681983" cy="6156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5940" y="1522282"/>
            <a:ext cx="7755255" cy="343555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04800" marR="118110" indent="-292735">
              <a:lnSpc>
                <a:spcPts val="2380"/>
              </a:lnSpc>
              <a:spcBef>
                <a:spcPts val="390"/>
              </a:spcBef>
              <a:buClr>
                <a:srgbClr val="71A276"/>
              </a:buClr>
              <a:buSzPct val="68181"/>
              <a:buFont typeface="Wingdings 2"/>
              <a:buChar char="⦿"/>
              <a:tabLst>
                <a:tab pos="304800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begins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spc="-60" dirty="0">
                <a:solidFill>
                  <a:srgbClr val="FFFFFF"/>
                </a:solidFill>
                <a:latin typeface="Calibri"/>
                <a:cs typeface="Calibri"/>
              </a:rPr>
              <a:t>late calendar year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Departments,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Boards,</a:t>
            </a:r>
            <a:r>
              <a:rPr sz="2200" spc="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Commissions.</a:t>
            </a:r>
            <a:endParaRPr sz="2200" dirty="0">
              <a:latin typeface="Calibri"/>
              <a:cs typeface="Calibri"/>
            </a:endParaRPr>
          </a:p>
          <a:p>
            <a:pPr marL="304800" marR="132715" indent="-292735">
              <a:lnSpc>
                <a:spcPts val="2380"/>
              </a:lnSpc>
              <a:spcBef>
                <a:spcPts val="2370"/>
              </a:spcBef>
              <a:buClr>
                <a:srgbClr val="71A276"/>
              </a:buClr>
              <a:buSzPct val="68181"/>
              <a:buFont typeface="Wingdings 2"/>
              <a:buChar char="⦿"/>
              <a:tabLst>
                <a:tab pos="304800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starts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hearing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requests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February.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departments,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boards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commissions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asked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provide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realistic</a:t>
            </a:r>
            <a:r>
              <a:rPr sz="2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budgets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run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respective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department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board.</a:t>
            </a:r>
            <a:endParaRPr sz="2200" dirty="0">
              <a:latin typeface="Calibri"/>
              <a:cs typeface="Calibri"/>
            </a:endParaRPr>
          </a:p>
          <a:p>
            <a:pPr marL="304800" marR="5080" indent="-292735">
              <a:lnSpc>
                <a:spcPts val="2380"/>
              </a:lnSpc>
              <a:spcBef>
                <a:spcPts val="2360"/>
              </a:spcBef>
              <a:buClr>
                <a:srgbClr val="71A276"/>
              </a:buClr>
              <a:buSzPct val="68181"/>
              <a:buFont typeface="Wingdings 2"/>
              <a:buChar char="⦿"/>
              <a:tabLst>
                <a:tab pos="304800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considers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expenditure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requests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budget,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estimate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expected revenues.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5143306"/>
            <a:ext cx="7960995" cy="156718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04800" marR="5080" indent="-292735">
              <a:lnSpc>
                <a:spcPts val="2380"/>
              </a:lnSpc>
              <a:spcBef>
                <a:spcPts val="390"/>
              </a:spcBef>
              <a:buClr>
                <a:srgbClr val="71A276"/>
              </a:buClr>
              <a:buSzPct val="68181"/>
              <a:buFont typeface="Wingdings 2"/>
              <a:buChar char="⦿"/>
              <a:tabLst>
                <a:tab pos="3048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Cooperating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Boards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Commissions,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Board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Finance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worked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diligently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provides</a:t>
            </a:r>
            <a:r>
              <a:rPr sz="2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needed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trying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property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tax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bills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reasonable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level.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would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thank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cooperative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effort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put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forth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Boards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Commissions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7711" y="6500343"/>
            <a:ext cx="1466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DFDFD3"/>
                </a:solidFill>
                <a:latin typeface="Verdana"/>
                <a:cs typeface="Verdana"/>
              </a:rPr>
              <a:t>3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3023" y="1421891"/>
            <a:ext cx="8031480" cy="40005"/>
            <a:chOff x="573023" y="1421891"/>
            <a:chExt cx="8031480" cy="40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023" y="1421891"/>
              <a:ext cx="8031479" cy="396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8391" y="1424584"/>
              <a:ext cx="8001000" cy="9525"/>
            </a:xfrm>
            <a:custGeom>
              <a:avLst/>
              <a:gdLst/>
              <a:ahLst/>
              <a:cxnLst/>
              <a:rect l="l" t="t" r="r" b="b"/>
              <a:pathLst>
                <a:path w="8001000" h="9525">
                  <a:moveTo>
                    <a:pt x="80010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001000" y="9144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 descr="Changing Revenue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8567" y="288036"/>
            <a:ext cx="4661915" cy="6156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5940" y="1425586"/>
            <a:ext cx="7954009" cy="53042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0" indent="-292100">
              <a:lnSpc>
                <a:spcPts val="2440"/>
              </a:lnSpc>
              <a:spcBef>
                <a:spcPts val="1055"/>
              </a:spcBef>
              <a:buClr>
                <a:srgbClr val="71A276"/>
              </a:buClr>
              <a:buSzPct val="68181"/>
              <a:buFont typeface="Wingdings 2"/>
              <a:buChar char="⦿"/>
              <a:tabLst>
                <a:tab pos="304800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Tax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Stabilization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Fund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(TSF)</a:t>
            </a:r>
            <a:endParaRPr sz="2200" dirty="0">
              <a:latin typeface="Calibri"/>
              <a:cs typeface="Calibri"/>
            </a:endParaRPr>
          </a:p>
          <a:p>
            <a:pPr marL="423545">
              <a:lnSpc>
                <a:spcPts val="2440"/>
              </a:lnSpc>
            </a:pPr>
            <a:r>
              <a:rPr sz="2200" i="1" dirty="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lang="en-US" sz="2200" i="1" dirty="0">
                <a:solidFill>
                  <a:srgbClr val="FFFFFF"/>
                </a:solidFill>
                <a:latin typeface="Calibri"/>
                <a:cs typeface="Calibri"/>
              </a:rPr>
              <a:t>201,630</a:t>
            </a:r>
            <a:r>
              <a:rPr sz="2200" i="1" spc="4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i="1" spc="-10" dirty="0">
                <a:solidFill>
                  <a:srgbClr val="FFFFFF"/>
                </a:solidFill>
                <a:latin typeface="Calibri"/>
                <a:cs typeface="Calibri"/>
              </a:rPr>
              <a:t>decrease</a:t>
            </a:r>
            <a:endParaRPr sz="2200" dirty="0">
              <a:latin typeface="Calibri"/>
              <a:cs typeface="Calibri"/>
            </a:endParaRPr>
          </a:p>
          <a:p>
            <a:pPr marL="292100" marR="5463540" indent="-292100" algn="l">
              <a:lnSpc>
                <a:spcPts val="2440"/>
              </a:lnSpc>
              <a:spcBef>
                <a:spcPts val="1465"/>
              </a:spcBef>
              <a:buClr>
                <a:srgbClr val="71A276"/>
              </a:buClr>
              <a:buSzPct val="68181"/>
              <a:buFont typeface="Wingdings 2"/>
              <a:buChar char="⦿"/>
              <a:tabLst>
                <a:tab pos="292100" algn="l"/>
              </a:tabLst>
            </a:pPr>
            <a:r>
              <a:rPr lang="en-US" sz="2200" spc="-10" dirty="0">
                <a:solidFill>
                  <a:srgbClr val="FFFFFF"/>
                </a:solidFill>
                <a:latin typeface="Calibri"/>
                <a:cs typeface="Calibri"/>
              </a:rPr>
              <a:t>Building Permits  </a:t>
            </a:r>
            <a:endParaRPr lang="en-US" sz="2200" dirty="0">
              <a:latin typeface="Calibri"/>
              <a:cs typeface="Calibri"/>
            </a:endParaRPr>
          </a:p>
          <a:p>
            <a:pPr marR="5464175" algn="l">
              <a:lnSpc>
                <a:spcPts val="2440"/>
              </a:lnSpc>
            </a:pPr>
            <a:r>
              <a:rPr lang="en-US" sz="2200" i="1" dirty="0">
                <a:solidFill>
                  <a:srgbClr val="FFFFFF"/>
                </a:solidFill>
                <a:latin typeface="Calibri"/>
                <a:cs typeface="Calibri"/>
              </a:rPr>
              <a:t>     $300,000</a:t>
            </a:r>
            <a:r>
              <a:rPr lang="en-US" sz="22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i="1" spc="-10" dirty="0">
                <a:solidFill>
                  <a:srgbClr val="FFFFFF"/>
                </a:solidFill>
                <a:latin typeface="Calibri"/>
                <a:cs typeface="Calibri"/>
              </a:rPr>
              <a:t>decrease</a:t>
            </a:r>
            <a:endParaRPr lang="en-US" sz="2200" dirty="0">
              <a:latin typeface="Calibri"/>
              <a:cs typeface="Calibri"/>
            </a:endParaRPr>
          </a:p>
          <a:p>
            <a:pPr marL="292100" marR="5440045" indent="-292100" algn="l">
              <a:lnSpc>
                <a:spcPts val="2245"/>
              </a:lnSpc>
              <a:spcBef>
                <a:spcPts val="1450"/>
              </a:spcBef>
              <a:buClr>
                <a:srgbClr val="71A276"/>
              </a:buClr>
              <a:buSzPct val="68181"/>
              <a:buFont typeface="Wingdings 2"/>
              <a:buChar char="⦿"/>
              <a:tabLst>
                <a:tab pos="292100" algn="l"/>
              </a:tabLst>
            </a:pP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Tax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Sale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Collections</a:t>
            </a:r>
            <a:r>
              <a:rPr lang="en-US" sz="2200" spc="-10" dirty="0">
                <a:solidFill>
                  <a:srgbClr val="FFFFFF"/>
                </a:solidFill>
                <a:latin typeface="Calibri"/>
                <a:cs typeface="Calibri"/>
              </a:rPr>
              <a:t>/Prior Year Taxes and Fees</a:t>
            </a:r>
            <a:endParaRPr sz="2200" dirty="0">
              <a:latin typeface="Calibri"/>
              <a:cs typeface="Calibri"/>
            </a:endParaRPr>
          </a:p>
          <a:p>
            <a:pPr marR="5473700" algn="r">
              <a:lnSpc>
                <a:spcPts val="2245"/>
              </a:lnSpc>
            </a:pPr>
            <a:r>
              <a:rPr sz="2200" i="1" dirty="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lang="en-US" sz="2200" i="1" dirty="0">
                <a:solidFill>
                  <a:srgbClr val="FFFFFF"/>
                </a:solidFill>
                <a:latin typeface="Calibri"/>
                <a:cs typeface="Calibri"/>
              </a:rPr>
              <a:t>500</a:t>
            </a:r>
            <a:r>
              <a:rPr sz="2200" i="1" dirty="0">
                <a:solidFill>
                  <a:srgbClr val="FFFFFF"/>
                </a:solidFill>
                <a:latin typeface="Calibri"/>
                <a:cs typeface="Calibri"/>
              </a:rPr>
              <a:t>,000</a:t>
            </a:r>
            <a:r>
              <a:rPr sz="22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200" i="1" spc="-10" dirty="0">
                <a:solidFill>
                  <a:srgbClr val="FFFFFF"/>
                </a:solidFill>
                <a:latin typeface="Calibri"/>
                <a:cs typeface="Calibri"/>
              </a:rPr>
              <a:t>decrease</a:t>
            </a:r>
            <a:endParaRPr sz="2200" dirty="0">
              <a:latin typeface="Calibri"/>
              <a:cs typeface="Calibri"/>
            </a:endParaRPr>
          </a:p>
          <a:p>
            <a:pPr marL="304800" indent="-292100">
              <a:lnSpc>
                <a:spcPts val="2440"/>
              </a:lnSpc>
              <a:spcBef>
                <a:spcPts val="1465"/>
              </a:spcBef>
              <a:buClr>
                <a:srgbClr val="71A276"/>
              </a:buClr>
              <a:buSzPct val="68181"/>
              <a:buFont typeface="Wingdings 2"/>
              <a:buChar char="⦿"/>
              <a:tabLst>
                <a:tab pos="304800" algn="l"/>
              </a:tabLst>
            </a:pPr>
            <a:r>
              <a:rPr lang="en-US" sz="2200" dirty="0">
                <a:solidFill>
                  <a:srgbClr val="FFFFFF"/>
                </a:solidFill>
                <a:latin typeface="Calibri"/>
                <a:cs typeface="Calibri"/>
              </a:rPr>
              <a:t>Use of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Bond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Premium</a:t>
            </a:r>
            <a:endParaRPr sz="2200" dirty="0">
              <a:latin typeface="Calibri"/>
              <a:cs typeface="Calibri"/>
            </a:endParaRPr>
          </a:p>
          <a:p>
            <a:pPr marL="423545">
              <a:lnSpc>
                <a:spcPts val="2440"/>
              </a:lnSpc>
            </a:pPr>
            <a:r>
              <a:rPr sz="2200" i="1" dirty="0">
                <a:solidFill>
                  <a:srgbClr val="FFFFFF"/>
                </a:solidFill>
                <a:latin typeface="Calibri"/>
                <a:cs typeface="Calibri"/>
              </a:rPr>
              <a:t>$</a:t>
            </a:r>
            <a:r>
              <a:rPr lang="en-US" sz="2200" i="1" dirty="0">
                <a:solidFill>
                  <a:srgbClr val="FFFFFF"/>
                </a:solidFill>
                <a:latin typeface="Calibri"/>
                <a:cs typeface="Calibri"/>
              </a:rPr>
              <a:t>344,000</a:t>
            </a:r>
            <a:r>
              <a:rPr sz="22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endParaRPr lang="en-US" sz="2200" i="1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23545">
              <a:lnSpc>
                <a:spcPts val="2440"/>
              </a:lnSpc>
            </a:pPr>
            <a:endParaRPr lang="en-US" sz="2200" i="1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2200" dirty="0">
              <a:latin typeface="Calibri"/>
              <a:cs typeface="Calibri"/>
            </a:endParaRPr>
          </a:p>
          <a:p>
            <a:pPr marL="304800" marR="5080" indent="-292735">
              <a:lnSpc>
                <a:spcPct val="70000"/>
              </a:lnSpc>
              <a:buClr>
                <a:srgbClr val="71A276"/>
              </a:buClr>
              <a:buSzPct val="68181"/>
              <a:buFont typeface="Wingdings 2"/>
              <a:buChar char="⦿"/>
              <a:tabLst>
                <a:tab pos="304800" algn="l"/>
              </a:tabLst>
            </a:pPr>
            <a:r>
              <a:rPr lang="en-US" sz="2200" dirty="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October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1,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22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Grand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economic development</a:t>
            </a:r>
            <a:r>
              <a:rPr lang="en-US" sz="2200" spc="-10" dirty="0">
                <a:solidFill>
                  <a:srgbClr val="FFFFFF"/>
                </a:solidFill>
                <a:latin typeface="Calibri"/>
                <a:cs typeface="Calibri"/>
              </a:rPr>
              <a:t> and 2 part of Property Revaluation Phase In </a:t>
            </a:r>
            <a:endParaRPr sz="2200" dirty="0">
              <a:latin typeface="Calibri"/>
              <a:cs typeface="Calibri"/>
            </a:endParaRPr>
          </a:p>
          <a:p>
            <a:pPr marL="643255">
              <a:lnSpc>
                <a:spcPts val="2245"/>
              </a:lnSpc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500" spc="-50" dirty="0"/>
              <a:t>4</a:t>
            </a:fld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3023" y="790955"/>
            <a:ext cx="8031480" cy="670560"/>
            <a:chOff x="573023" y="790955"/>
            <a:chExt cx="8031480" cy="670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023" y="1421891"/>
              <a:ext cx="8031479" cy="396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8391" y="1424584"/>
              <a:ext cx="8001000" cy="9525"/>
            </a:xfrm>
            <a:custGeom>
              <a:avLst/>
              <a:gdLst/>
              <a:ahLst/>
              <a:cxnLst/>
              <a:rect l="l" t="t" r="r" b="b"/>
              <a:pathLst>
                <a:path w="8001000" h="9525">
                  <a:moveTo>
                    <a:pt x="80010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001000" y="9144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 descr="Budget Highlights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9068" y="790955"/>
              <a:ext cx="4308347" cy="61569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5940" y="1449377"/>
            <a:ext cx="8043545" cy="4517134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04800" marR="539115" indent="-292735">
              <a:lnSpc>
                <a:spcPct val="70000"/>
              </a:lnSpc>
              <a:spcBef>
                <a:spcPts val="1040"/>
              </a:spcBef>
              <a:buClr>
                <a:srgbClr val="71A276"/>
              </a:buClr>
              <a:buSzPct val="69230"/>
              <a:buFont typeface="Wingdings 2"/>
              <a:buChar char="⦿"/>
              <a:tabLst>
                <a:tab pos="3048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Mill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lang="en-US" sz="2600" dirty="0">
                <a:solidFill>
                  <a:srgbClr val="FFFFFF"/>
                </a:solidFill>
                <a:latin typeface="Calibri"/>
                <a:cs typeface="Calibri"/>
              </a:rPr>
              <a:t>3.56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600" spc="-40" dirty="0">
                <a:solidFill>
                  <a:srgbClr val="FFFFFF"/>
                </a:solidFill>
                <a:latin typeface="Calibri"/>
                <a:cs typeface="Calibri"/>
              </a:rPr>
              <a:t>.43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mill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decrease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lang="en-US" sz="2600" spc="-10" dirty="0">
                <a:solidFill>
                  <a:srgbClr val="FFFFFF"/>
                </a:solidFill>
                <a:latin typeface="Calibri"/>
                <a:cs typeface="Calibri"/>
              </a:rPr>
              <a:t>1.8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%.</a:t>
            </a:r>
            <a:endParaRPr sz="2600" dirty="0">
              <a:latin typeface="Calibri"/>
              <a:cs typeface="Calibri"/>
            </a:endParaRPr>
          </a:p>
          <a:p>
            <a:pPr marL="304800" marR="5080" indent="-292735">
              <a:lnSpc>
                <a:spcPct val="70000"/>
              </a:lnSpc>
              <a:spcBef>
                <a:spcPts val="2180"/>
              </a:spcBef>
              <a:buClr>
                <a:srgbClr val="71A276"/>
              </a:buClr>
              <a:buSzPct val="69230"/>
              <a:buFont typeface="Wingdings 2"/>
              <a:buChar char="⦿"/>
              <a:tabLst>
                <a:tab pos="30480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Grand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approximately</a:t>
            </a:r>
            <a:r>
              <a:rPr lang="en-US" sz="2600" spc="-10" dirty="0">
                <a:solidFill>
                  <a:srgbClr val="FFFFFF"/>
                </a:solidFill>
                <a:latin typeface="Calibri"/>
                <a:cs typeface="Calibri"/>
              </a:rPr>
              <a:t> $97.5 million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600" spc="-65" dirty="0">
                <a:solidFill>
                  <a:srgbClr val="FFFFFF"/>
                </a:solidFill>
                <a:latin typeface="Calibri"/>
                <a:cs typeface="Calibri"/>
              </a:rPr>
              <a:t>. This number is after the effect of the phase in. </a:t>
            </a:r>
          </a:p>
          <a:p>
            <a:pPr marL="304800" marR="5080" indent="-292735">
              <a:lnSpc>
                <a:spcPct val="70000"/>
              </a:lnSpc>
              <a:spcBef>
                <a:spcPts val="2180"/>
              </a:spcBef>
              <a:buClr>
                <a:srgbClr val="71A276"/>
              </a:buClr>
              <a:buSzPct val="69230"/>
              <a:buFont typeface="Wingdings 2"/>
              <a:buChar char="⦿"/>
              <a:tabLst>
                <a:tab pos="304800" algn="l"/>
              </a:tabLst>
            </a:pP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Fund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Operating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600" spc="-10" dirty="0">
                <a:solidFill>
                  <a:srgbClr val="FFFFFF"/>
                </a:solidFill>
                <a:latin typeface="Calibri"/>
                <a:cs typeface="Calibri"/>
              </a:rPr>
              <a:t>9.2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%.</a:t>
            </a:r>
            <a:endParaRPr sz="2600" dirty="0">
              <a:latin typeface="Calibri"/>
              <a:cs typeface="Calibri"/>
            </a:endParaRPr>
          </a:p>
          <a:p>
            <a:pPr marL="304800" marR="326390" indent="-292735">
              <a:lnSpc>
                <a:spcPct val="70000"/>
              </a:lnSpc>
              <a:spcBef>
                <a:spcPts val="2520"/>
              </a:spcBef>
              <a:buClr>
                <a:srgbClr val="71A276"/>
              </a:buClr>
              <a:buSzPct val="69230"/>
              <a:buFont typeface="Wingdings 2"/>
              <a:buChar char="⦿"/>
              <a:tabLst>
                <a:tab pos="304800" algn="l"/>
              </a:tabLst>
            </a:pPr>
            <a:r>
              <a:rPr lang="en-US" sz="26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600" spc="-45" dirty="0">
                <a:solidFill>
                  <a:srgbClr val="FFFFFF"/>
                </a:solidFill>
                <a:latin typeface="Calibri"/>
                <a:cs typeface="Calibri"/>
              </a:rPr>
              <a:t>$127,552 from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Fund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Undesignated</a:t>
            </a:r>
            <a:r>
              <a:rPr sz="2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Fund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one-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time,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long-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Expenditures.</a:t>
            </a:r>
            <a:r>
              <a:rPr lang="en-US" sz="2600" spc="-10" dirty="0">
                <a:solidFill>
                  <a:srgbClr val="FFFFFF"/>
                </a:solidFill>
                <a:latin typeface="Calibri"/>
                <a:cs typeface="Calibri"/>
              </a:rPr>
              <a:t>  Capital projects approved in Dec 25 used unallocated capital and interest on bonding funds.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71A276"/>
              </a:buClr>
              <a:buFont typeface="Wingdings 2"/>
              <a:buChar char="⦿"/>
            </a:pPr>
            <a:endParaRPr sz="2600" dirty="0">
              <a:latin typeface="Calibri"/>
              <a:cs typeface="Calibri"/>
            </a:endParaRPr>
          </a:p>
          <a:p>
            <a:pPr marL="304800" marR="1641475" indent="-292735">
              <a:lnSpc>
                <a:spcPct val="70000"/>
              </a:lnSpc>
              <a:buClr>
                <a:srgbClr val="71A276"/>
              </a:buClr>
              <a:buSzPct val="69230"/>
              <a:buFont typeface="Wingdings 2"/>
              <a:buChar char="⦿"/>
              <a:tabLst>
                <a:tab pos="304800" algn="l"/>
              </a:tabLst>
            </a:pPr>
            <a:r>
              <a:rPr lang="en-US" sz="2600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600" spc="-70" dirty="0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Roadway Infrastructure.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653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500" spc="-50" dirty="0"/>
              <a:t>5</a:t>
            </a:fld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65271"/>
              </p:ext>
            </p:extLst>
          </p:nvPr>
        </p:nvGraphicFramePr>
        <p:xfrm>
          <a:off x="320198" y="1214626"/>
          <a:ext cx="8393429" cy="5550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94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413384" marR="88265" lvl="0" indent="-318770" algn="ctr" defTabSz="91440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Adopted</a:t>
                      </a:r>
                      <a:r>
                        <a:rPr sz="21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 </a:t>
                      </a: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2025-</a:t>
                      </a:r>
                      <a:r>
                        <a:rPr lang="en-US" sz="2100" b="1" spc="-2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2026</a:t>
                      </a:r>
                      <a:endParaRPr lang="en-US" sz="2100" dirty="0">
                        <a:latin typeface="+mn-lt"/>
                        <a:cs typeface="Calibri"/>
                      </a:endParaRPr>
                    </a:p>
                    <a:p>
                      <a:pPr marL="413384" marR="88265" indent="-318770">
                        <a:lnSpc>
                          <a:spcPct val="120000"/>
                        </a:lnSpc>
                      </a:pP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 marR="200025" algn="ctr">
                        <a:lnSpc>
                          <a:spcPct val="100000"/>
                        </a:lnSpc>
                        <a:spcBef>
                          <a:spcPts val="1889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BOF</a:t>
                      </a:r>
                      <a:r>
                        <a:rPr sz="2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Approved Budget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  <a:p>
                      <a:pPr marL="5969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2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2400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95"/>
                        </a:spcBef>
                      </a:pPr>
                      <a:r>
                        <a:rPr sz="2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  <a:p>
                      <a:pPr marL="163195" marR="155575" indent="-1270" algn="ctr">
                        <a:lnSpc>
                          <a:spcPct val="100000"/>
                        </a:lnSpc>
                      </a:pPr>
                      <a:r>
                        <a:rPr sz="2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Increase </a:t>
                      </a:r>
                      <a:r>
                        <a:rPr sz="21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(Decrease)</a:t>
                      </a:r>
                      <a:endParaRPr sz="2100" dirty="0">
                        <a:latin typeface="Calibri"/>
                        <a:cs typeface="Calibri"/>
                      </a:endParaRPr>
                    </a:p>
                  </a:txBody>
                  <a:tcPr marL="0" marR="0" marT="30416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Property</a:t>
                      </a:r>
                      <a:r>
                        <a:rPr sz="22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Tax</a:t>
                      </a:r>
                      <a:r>
                        <a:rPr sz="22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Collection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2200" b="1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41,866,461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48,490,809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n-US"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15.8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1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sz="22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Tax</a:t>
                      </a:r>
                      <a:r>
                        <a:rPr sz="22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Collections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</a:t>
                      </a:r>
                      <a:r>
                        <a:rPr lang="en-US"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91,800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lang="en-US"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2,069,715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lang="en-US" sz="2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(-23.11</a:t>
                      </a:r>
                      <a:r>
                        <a:rPr sz="2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lang="en-US" sz="2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22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1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Intergovernmental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7,</a:t>
                      </a:r>
                      <a:r>
                        <a:rPr lang="en-US"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328,476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2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7,205,149</a:t>
                      </a:r>
                      <a:endParaRPr kumimoji="0" lang="en-US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22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(-</a:t>
                      </a:r>
                      <a:r>
                        <a:rPr lang="en-US" sz="2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1.7</a:t>
                      </a:r>
                      <a:r>
                        <a:rPr sz="2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%)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70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Education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4,652,368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3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4,652,368</a:t>
                      </a:r>
                      <a:endParaRPr kumimoji="0" lang="en-US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en-US"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0.00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57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Charge</a:t>
                      </a:r>
                      <a:r>
                        <a:rPr sz="22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22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</a:t>
                      </a:r>
                      <a:r>
                        <a:rPr lang="en-US"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489,793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3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1,069,793</a:t>
                      </a:r>
                      <a:endParaRPr kumimoji="0" lang="en-US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lang="en-US" sz="2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(-28.19</a:t>
                      </a:r>
                      <a:r>
                        <a:rPr sz="2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lang="en-US" sz="2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22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2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Investment</a:t>
                      </a:r>
                      <a:r>
                        <a:rPr sz="22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Income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en-US"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50,000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3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650,000</a:t>
                      </a:r>
                      <a:endParaRPr kumimoji="0" lang="en-US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lang="en-US"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0.00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8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sz="2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Revenues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127,000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3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127,000</a:t>
                      </a:r>
                      <a:endParaRPr kumimoji="0" lang="en-US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en-US"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0.00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3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sz="2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Financing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2,066,420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3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2,208,445</a:t>
                      </a:r>
                      <a:endParaRPr kumimoji="0" lang="en-US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en-US"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6.9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08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D5040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60,872,318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D5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6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$66,473,279</a:t>
                      </a:r>
                      <a:endParaRPr kumimoji="0" lang="en-US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D504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en-US"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9.2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200" dirty="0">
                        <a:latin typeface="Calibri"/>
                        <a:cs typeface="Calibri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D5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9230" y="437387"/>
            <a:ext cx="6225539" cy="7772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0532" y="150876"/>
            <a:ext cx="5268467" cy="477011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64239"/>
              </p:ext>
            </p:extLst>
          </p:nvPr>
        </p:nvGraphicFramePr>
        <p:xfrm>
          <a:off x="451012" y="563519"/>
          <a:ext cx="8262619" cy="5280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6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96875" marR="95885" indent="-30543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Adopted</a:t>
                      </a:r>
                      <a:r>
                        <a:rPr sz="20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 202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marR="106045" indent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Board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Finance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 202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75920" marR="368935" indent="-1905">
                        <a:lnSpc>
                          <a:spcPct val="12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Increase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(Decrease)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Government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$2,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598,179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3,233,741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24.45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Safety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6,439,402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7,253,592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12.64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Works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321,868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552,108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6.93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Welfare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765,667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804,116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Recreation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760,478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822,578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8.16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Employee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8,348,190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9,377,267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12.33%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Debt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4,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467,616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5,335,619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9.43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Board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34,051,186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6,094,257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5.99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Capital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Improvement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119,732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0**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-1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24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676A54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60,872,318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676A54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$6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6,473,279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676A5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9.2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676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C19ED-864F-961E-7256-4A9AB0B78C25}"/>
              </a:ext>
            </a:extLst>
          </p:cNvPr>
          <p:cNvSpPr txBox="1"/>
          <p:nvPr/>
        </p:nvSpPr>
        <p:spPr>
          <a:xfrm>
            <a:off x="1676400" y="597131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** LOCIP funds of 127,552 will be used for capital projects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2031E-CD35-1326-ED88-029CAD026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42B8CBE6-C5A1-3DA9-3CF4-D2BE11EFD2B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0532" y="150876"/>
            <a:ext cx="5268467" cy="477011"/>
          </a:xfrm>
          <a:prstGeom prst="rect">
            <a:avLst/>
          </a:prstGeom>
        </p:spPr>
      </p:pic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D7DB99C0-7372-86A5-07DC-940F43334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97976"/>
              </p:ext>
            </p:extLst>
          </p:nvPr>
        </p:nvGraphicFramePr>
        <p:xfrm>
          <a:off x="451012" y="563519"/>
          <a:ext cx="8262619" cy="5280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6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96875" marR="95885" indent="-30543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Adopted</a:t>
                      </a:r>
                      <a:r>
                        <a:rPr sz="20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 202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 *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 marR="106045" indent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Board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Finance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Approved</a:t>
                      </a:r>
                      <a:r>
                        <a:rPr sz="20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 202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75920" marR="368935" indent="-1905">
                        <a:lnSpc>
                          <a:spcPct val="12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Increase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(Decrease)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Government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$2,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791,199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3,233,741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15.85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Safety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6,582,536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7,253,592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10.19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Public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Works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404,803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552,108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4.3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Welfare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765,667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804,116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Recreation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760,478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822,578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8.16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Employee</a:t>
                      </a:r>
                      <a:r>
                        <a:rPr sz="20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8,348,190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9,377,267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12.33%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Debt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4,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467,616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5,335,619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9.43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Board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34,051,186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6,094,257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5.99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Capital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Improvement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119,732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0**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7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-1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24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676A54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61,291,407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676A54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$6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6,473,279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676A5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8.45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676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FAE12982-88C1-9274-5CDF-63C2FD59391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67E0D-E0A5-AFDA-0F3D-A272328966C3}"/>
              </a:ext>
            </a:extLst>
          </p:cNvPr>
          <p:cNvSpPr txBox="1"/>
          <p:nvPr/>
        </p:nvSpPr>
        <p:spPr>
          <a:xfrm>
            <a:off x="914400" y="598474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** LOCIP funds of 127,552 will be used for capital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626C9-7059-5D3E-380A-A730E4B4BFA1}"/>
              </a:ext>
            </a:extLst>
          </p:cNvPr>
          <p:cNvSpPr txBox="1"/>
          <p:nvPr/>
        </p:nvSpPr>
        <p:spPr>
          <a:xfrm>
            <a:off x="5791200" y="598474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*With TIF allocations</a:t>
            </a:r>
          </a:p>
        </p:txBody>
      </p:sp>
    </p:spTree>
    <p:extLst>
      <p:ext uri="{BB962C8B-B14F-4D97-AF65-F5344CB8AC3E}">
        <p14:creationId xmlns:p14="http://schemas.microsoft.com/office/powerpoint/2010/main" val="240421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3023" y="1421891"/>
            <a:ext cx="8031480" cy="40005"/>
            <a:chOff x="573023" y="1421891"/>
            <a:chExt cx="8031480" cy="40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023" y="1421891"/>
              <a:ext cx="8031479" cy="396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8391" y="1424584"/>
              <a:ext cx="8001000" cy="9525"/>
            </a:xfrm>
            <a:custGeom>
              <a:avLst/>
              <a:gdLst/>
              <a:ahLst/>
              <a:cxnLst/>
              <a:rect l="l" t="t" r="r" b="b"/>
              <a:pathLst>
                <a:path w="8001000" h="9525">
                  <a:moveTo>
                    <a:pt x="80010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8001000" y="9144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9138"/>
              </p:ext>
            </p:extLst>
          </p:nvPr>
        </p:nvGraphicFramePr>
        <p:xfrm>
          <a:off x="290829" y="1624330"/>
          <a:ext cx="8545829" cy="2689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6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/>
                          <a:cs typeface="Times New Roman"/>
                        </a:rPr>
                        <a:t>  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Grand</a:t>
                      </a:r>
                      <a:r>
                        <a:rPr sz="20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List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Grand</a:t>
                      </a:r>
                      <a:r>
                        <a:rPr sz="20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List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4629" marR="207645" indent="27305">
                        <a:lnSpc>
                          <a:spcPct val="120000"/>
                        </a:lnSpc>
                        <a:spcBef>
                          <a:spcPts val="5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Increase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(Decrease)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 marR="115570">
                        <a:lnSpc>
                          <a:spcPct val="120000"/>
                        </a:lnSpc>
                        <a:spcBef>
                          <a:spcPts val="5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Increase 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(Decrease)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Real</a:t>
                      </a:r>
                      <a:r>
                        <a:rPr sz="20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Estate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$1,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577,370,484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$1,5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71,396,990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(-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5,973,494)</a:t>
                      </a:r>
                      <a:endParaRPr sz="20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(.4</a:t>
                      </a: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lang="en-US" sz="20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Personal</a:t>
                      </a:r>
                      <a:r>
                        <a:rPr sz="20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Property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60,224,317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334,757,782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74,533,465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28.64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Motor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Vehicle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65,096,068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294,108,940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29,012,872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10.94%</a:t>
                      </a:r>
                      <a:endParaRPr kumimoji="0" 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20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Grand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List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2,102,690,869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$2,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200,263,712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97,572,843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4.64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EB68D-CEAA-3D4B-9D17-A9787E0A66B9}"/>
              </a:ext>
            </a:extLst>
          </p:cNvPr>
          <p:cNvSpPr txBox="1"/>
          <p:nvPr/>
        </p:nvSpPr>
        <p:spPr>
          <a:xfrm>
            <a:off x="2057400" y="317268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DCEBEE"/>
                </a:solidFill>
                <a:latin typeface="Corbel"/>
                <a:ea typeface="+mj-ea"/>
              </a:rPr>
              <a:t>Taxable Grand List  Comparison</a:t>
            </a:r>
          </a:p>
          <a:p>
            <a:r>
              <a:rPr lang="en-US" sz="3200" b="1" i="1" dirty="0">
                <a:solidFill>
                  <a:srgbClr val="DCEBEE"/>
                </a:solidFill>
                <a:latin typeface="Corbel"/>
                <a:ea typeface="+mj-ea"/>
              </a:rPr>
              <a:t>                   2024 to 2025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D109E-279E-9F36-FC7B-8FE326420163}"/>
              </a:ext>
            </a:extLst>
          </p:cNvPr>
          <p:cNvSpPr txBox="1"/>
          <p:nvPr/>
        </p:nvSpPr>
        <p:spPr>
          <a:xfrm>
            <a:off x="1295400" y="4864338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**With phase in, 2024 Real Estate was 1,300,047,915 or 20.87% increase to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2324</TotalTime>
  <Words>2047</Words>
  <Application>Microsoft Office PowerPoint</Application>
  <PresentationFormat>On-screen Show (4:3)</PresentationFormat>
  <Paragraphs>599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</vt:lpstr>
      <vt:lpstr>Arial</vt:lpstr>
      <vt:lpstr>Calibri</vt:lpstr>
      <vt:lpstr>Corbel</vt:lpstr>
      <vt:lpstr>Times New Roman</vt:lpstr>
      <vt:lpstr>Verdana</vt:lpstr>
      <vt:lpstr>Wingdings</vt:lpstr>
      <vt:lpstr>Wingdings 2</vt:lpstr>
      <vt:lpstr>Office Theme</vt:lpstr>
      <vt:lpstr>Board of Finance Adopted Budget FISCAL YEAR 2026-2027</vt:lpstr>
      <vt:lpstr>Chair Patty Murphy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Capital Improvement Plan (Budget Flyer, Schedule D)</vt:lpstr>
      <vt:lpstr>Bonding Summary</vt:lpstr>
      <vt:lpstr>Tax Increment Financing (TIF) Fund</vt:lpstr>
      <vt:lpstr>Proposed TIF Fund Budget</vt:lpstr>
      <vt:lpstr>What Happens Next?</vt:lpstr>
      <vt:lpstr>Board of Finance Adopted Budget FISCAL YEAR 2026-2027</vt:lpstr>
    </vt:vector>
  </TitlesOfParts>
  <Company>Town Of Windsor Locks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Windsor Locks</dc:title>
  <dc:creator>Barbara Bertrand</dc:creator>
  <cp:lastModifiedBy>Patty Murphy</cp:lastModifiedBy>
  <cp:revision>69</cp:revision>
  <cp:lastPrinted>2026-04-27T21:25:36Z</cp:lastPrinted>
  <dcterms:created xsi:type="dcterms:W3CDTF">2026-04-17T18:50:38Z</dcterms:created>
  <dcterms:modified xsi:type="dcterms:W3CDTF">2026-04-28T16:53:34Z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2025-04-23T00:00:00Z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2026-04-17T00:00:00Z</vt:filetime>
  </property>
  <property fmtid="{D5CDD505-2E9C-101B-9397-08002B2CF9AE}" pid="5" name="Producer">
    <vt:lpwstr>Adobe PDF Library 20.5.43</vt:lpwstr>
  </property>
</Properties>
</file>