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117"/>
  </p:notesMasterIdLst>
  <p:sldIdLst>
    <p:sldId id="256" r:id="rId5"/>
    <p:sldId id="891" r:id="rId6"/>
    <p:sldId id="831" r:id="rId7"/>
    <p:sldId id="456" r:id="rId8"/>
    <p:sldId id="901" r:id="rId9"/>
    <p:sldId id="934" r:id="rId10"/>
    <p:sldId id="939" r:id="rId11"/>
    <p:sldId id="944" r:id="rId12"/>
    <p:sldId id="902" r:id="rId13"/>
    <p:sldId id="954" r:id="rId14"/>
    <p:sldId id="903" r:id="rId15"/>
    <p:sldId id="905" r:id="rId16"/>
    <p:sldId id="906" r:id="rId17"/>
    <p:sldId id="907" r:id="rId18"/>
    <p:sldId id="941" r:id="rId19"/>
    <p:sldId id="373" r:id="rId20"/>
    <p:sldId id="374" r:id="rId21"/>
    <p:sldId id="908" r:id="rId22"/>
    <p:sldId id="261" r:id="rId23"/>
    <p:sldId id="280" r:id="rId24"/>
    <p:sldId id="915" r:id="rId25"/>
    <p:sldId id="896" r:id="rId26"/>
    <p:sldId id="897" r:id="rId27"/>
    <p:sldId id="895" r:id="rId28"/>
    <p:sldId id="927" r:id="rId29"/>
    <p:sldId id="929" r:id="rId30"/>
    <p:sldId id="638" r:id="rId31"/>
    <p:sldId id="267" r:id="rId32"/>
    <p:sldId id="268" r:id="rId33"/>
    <p:sldId id="270" r:id="rId34"/>
    <p:sldId id="271" r:id="rId35"/>
    <p:sldId id="285" r:id="rId36"/>
    <p:sldId id="810" r:id="rId37"/>
    <p:sldId id="936" r:id="rId38"/>
    <p:sldId id="286" r:id="rId39"/>
    <p:sldId id="935" r:id="rId40"/>
    <p:sldId id="289" r:id="rId41"/>
    <p:sldId id="290" r:id="rId42"/>
    <p:sldId id="283" r:id="rId43"/>
    <p:sldId id="387" r:id="rId44"/>
    <p:sldId id="909" r:id="rId45"/>
    <p:sldId id="931" r:id="rId46"/>
    <p:sldId id="751" r:id="rId47"/>
    <p:sldId id="722" r:id="rId48"/>
    <p:sldId id="675" r:id="rId49"/>
    <p:sldId id="955" r:id="rId50"/>
    <p:sldId id="353" r:id="rId51"/>
    <p:sldId id="844" r:id="rId52"/>
    <p:sldId id="258" r:id="rId53"/>
    <p:sldId id="723" r:id="rId54"/>
    <p:sldId id="260" r:id="rId55"/>
    <p:sldId id="803" r:id="rId56"/>
    <p:sldId id="912" r:id="rId57"/>
    <p:sldId id="913" r:id="rId58"/>
    <p:sldId id="855" r:id="rId59"/>
    <p:sldId id="627" r:id="rId60"/>
    <p:sldId id="847" r:id="rId61"/>
    <p:sldId id="848" r:id="rId62"/>
    <p:sldId id="940" r:id="rId63"/>
    <p:sldId id="943" r:id="rId64"/>
    <p:sldId id="740" r:id="rId65"/>
    <p:sldId id="806" r:id="rId66"/>
    <p:sldId id="341" r:id="rId67"/>
    <p:sldId id="713" r:id="rId68"/>
    <p:sldId id="716" r:id="rId69"/>
    <p:sldId id="714" r:id="rId70"/>
    <p:sldId id="715" r:id="rId71"/>
    <p:sldId id="815" r:id="rId72"/>
    <p:sldId id="814" r:id="rId73"/>
    <p:sldId id="649" r:id="rId74"/>
    <p:sldId id="651" r:id="rId75"/>
    <p:sldId id="865" r:id="rId76"/>
    <p:sldId id="866" r:id="rId77"/>
    <p:sldId id="867" r:id="rId78"/>
    <p:sldId id="868" r:id="rId79"/>
    <p:sldId id="869" r:id="rId80"/>
    <p:sldId id="937" r:id="rId81"/>
    <p:sldId id="325" r:id="rId82"/>
    <p:sldId id="326" r:id="rId83"/>
    <p:sldId id="327" r:id="rId84"/>
    <p:sldId id="328" r:id="rId85"/>
    <p:sldId id="329" r:id="rId86"/>
    <p:sldId id="330" r:id="rId87"/>
    <p:sldId id="656" r:id="rId88"/>
    <p:sldId id="769" r:id="rId89"/>
    <p:sldId id="771" r:id="rId90"/>
    <p:sldId id="657" r:id="rId91"/>
    <p:sldId id="349" r:id="rId92"/>
    <p:sldId id="759" r:id="rId93"/>
    <p:sldId id="331" r:id="rId94"/>
    <p:sldId id="362" r:id="rId95"/>
    <p:sldId id="332" r:id="rId96"/>
    <p:sldId id="344" r:id="rId97"/>
    <p:sldId id="761" r:id="rId98"/>
    <p:sldId id="853" r:id="rId99"/>
    <p:sldId id="852" r:id="rId100"/>
    <p:sldId id="333" r:id="rId101"/>
    <p:sldId id="345" r:id="rId102"/>
    <p:sldId id="739" r:id="rId103"/>
    <p:sldId id="946" r:id="rId104"/>
    <p:sldId id="948" r:id="rId105"/>
    <p:sldId id="949" r:id="rId106"/>
    <p:sldId id="952" r:id="rId107"/>
    <p:sldId id="950" r:id="rId108"/>
    <p:sldId id="953" r:id="rId109"/>
    <p:sldId id="279" r:id="rId110"/>
    <p:sldId id="277" r:id="rId111"/>
    <p:sldId id="281" r:id="rId112"/>
    <p:sldId id="282" r:id="rId113"/>
    <p:sldId id="822" r:id="rId114"/>
    <p:sldId id="317" r:id="rId115"/>
    <p:sldId id="294" r:id="rId11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73C399-D852-41BB-AFEA-6F932CA33C72}" v="100" dt="2025-04-15T14:54:40.9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792" autoAdjust="0"/>
  </p:normalViewPr>
  <p:slideViewPr>
    <p:cSldViewPr snapToGrid="0">
      <p:cViewPr varScale="1">
        <p:scale>
          <a:sx n="101" d="100"/>
          <a:sy n="101" d="100"/>
        </p:scale>
        <p:origin x="1872"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7" d="100"/>
          <a:sy n="47" d="100"/>
        </p:scale>
        <p:origin x="2692"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D FOTH" userId="b498eb0d-1f71-4dd1-923b-bbc93da39aa9" providerId="ADAL" clId="{8573C399-D852-41BB-AFEA-6F932CA33C72}"/>
    <pc:docChg chg="undo redo custSel addSld delSld modSld sldOrd modMainMaster">
      <pc:chgData name="DANIEL D FOTH" userId="b498eb0d-1f71-4dd1-923b-bbc93da39aa9" providerId="ADAL" clId="{8573C399-D852-41BB-AFEA-6F932CA33C72}" dt="2025-04-21T16:36:13.569" v="3498" actId="14100"/>
      <pc:docMkLst>
        <pc:docMk/>
      </pc:docMkLst>
      <pc:sldChg chg="addSp delSp modSp mod">
        <pc:chgData name="DANIEL D FOTH" userId="b498eb0d-1f71-4dd1-923b-bbc93da39aa9" providerId="ADAL" clId="{8573C399-D852-41BB-AFEA-6F932CA33C72}" dt="2025-04-15T14:14:22.939" v="2482" actId="20577"/>
        <pc:sldMkLst>
          <pc:docMk/>
          <pc:sldMk cId="3421179951" sldId="256"/>
        </pc:sldMkLst>
        <pc:spChg chg="mod">
          <ac:chgData name="DANIEL D FOTH" userId="b498eb0d-1f71-4dd1-923b-bbc93da39aa9" providerId="ADAL" clId="{8573C399-D852-41BB-AFEA-6F932CA33C72}" dt="2025-04-14T21:40:33.908" v="7" actId="14100"/>
          <ac:spMkLst>
            <pc:docMk/>
            <pc:sldMk cId="3421179951" sldId="256"/>
            <ac:spMk id="2" creationId="{2B5508F3-83A7-4891-A81F-389B8601A8C9}"/>
          </ac:spMkLst>
        </pc:spChg>
        <pc:spChg chg="mod">
          <ac:chgData name="DANIEL D FOTH" userId="b498eb0d-1f71-4dd1-923b-bbc93da39aa9" providerId="ADAL" clId="{8573C399-D852-41BB-AFEA-6F932CA33C72}" dt="2025-04-15T14:14:22.939" v="2482" actId="20577"/>
          <ac:spMkLst>
            <pc:docMk/>
            <pc:sldMk cId="3421179951" sldId="256"/>
            <ac:spMk id="4" creationId="{F0FDF8DF-1BC2-4B12-9ACC-E46C73EF2C60}"/>
          </ac:spMkLst>
        </pc:spChg>
        <pc:picChg chg="add mod">
          <ac:chgData name="DANIEL D FOTH" userId="b498eb0d-1f71-4dd1-923b-bbc93da39aa9" providerId="ADAL" clId="{8573C399-D852-41BB-AFEA-6F932CA33C72}" dt="2025-04-14T21:41:33.743" v="11" actId="1076"/>
          <ac:picMkLst>
            <pc:docMk/>
            <pc:sldMk cId="3421179951" sldId="256"/>
            <ac:picMk id="3" creationId="{03F67B0E-6D44-A36B-0045-B89ECDFF3205}"/>
          </ac:picMkLst>
        </pc:picChg>
      </pc:sldChg>
      <pc:sldChg chg="modSp mod">
        <pc:chgData name="DANIEL D FOTH" userId="b498eb0d-1f71-4dd1-923b-bbc93da39aa9" providerId="ADAL" clId="{8573C399-D852-41BB-AFEA-6F932CA33C72}" dt="2025-04-14T21:47:03.085" v="97" actId="313"/>
        <pc:sldMkLst>
          <pc:docMk/>
          <pc:sldMk cId="946196579" sldId="258"/>
        </pc:sldMkLst>
        <pc:spChg chg="mod">
          <ac:chgData name="DANIEL D FOTH" userId="b498eb0d-1f71-4dd1-923b-bbc93da39aa9" providerId="ADAL" clId="{8573C399-D852-41BB-AFEA-6F932CA33C72}" dt="2025-04-14T21:47:03.085" v="97" actId="313"/>
          <ac:spMkLst>
            <pc:docMk/>
            <pc:sldMk cId="946196579" sldId="258"/>
            <ac:spMk id="3" creationId="{B5040889-74F4-4E10-BC2D-B9E193FAA0AF}"/>
          </ac:spMkLst>
        </pc:spChg>
      </pc:sldChg>
      <pc:sldChg chg="addSp modSp mod">
        <pc:chgData name="DANIEL D FOTH" userId="b498eb0d-1f71-4dd1-923b-bbc93da39aa9" providerId="ADAL" clId="{8573C399-D852-41BB-AFEA-6F932CA33C72}" dt="2025-04-15T14:31:08.221" v="2652" actId="20577"/>
        <pc:sldMkLst>
          <pc:docMk/>
          <pc:sldMk cId="0" sldId="268"/>
        </pc:sldMkLst>
        <pc:spChg chg="add mod">
          <ac:chgData name="DANIEL D FOTH" userId="b498eb0d-1f71-4dd1-923b-bbc93da39aa9" providerId="ADAL" clId="{8573C399-D852-41BB-AFEA-6F932CA33C72}" dt="2025-04-15T14:31:08.221" v="2652" actId="20577"/>
          <ac:spMkLst>
            <pc:docMk/>
            <pc:sldMk cId="0" sldId="268"/>
            <ac:spMk id="3" creationId="{C817E63F-3864-90C1-7811-6ED0582049D2}"/>
          </ac:spMkLst>
        </pc:spChg>
      </pc:sldChg>
      <pc:sldChg chg="modSp modAnim">
        <pc:chgData name="DANIEL D FOTH" userId="b498eb0d-1f71-4dd1-923b-bbc93da39aa9" providerId="ADAL" clId="{8573C399-D852-41BB-AFEA-6F932CA33C72}" dt="2025-04-14T21:51:11.693" v="299" actId="20577"/>
        <pc:sldMkLst>
          <pc:docMk/>
          <pc:sldMk cId="0" sldId="280"/>
        </pc:sldMkLst>
        <pc:spChg chg="mod">
          <ac:chgData name="DANIEL D FOTH" userId="b498eb0d-1f71-4dd1-923b-bbc93da39aa9" providerId="ADAL" clId="{8573C399-D852-41BB-AFEA-6F932CA33C72}" dt="2025-04-14T21:47:09.521" v="98"/>
          <ac:spMkLst>
            <pc:docMk/>
            <pc:sldMk cId="0" sldId="280"/>
            <ac:spMk id="2" creationId="{7DE58567-8DC7-4ADD-928A-1C6F5C3E0960}"/>
          </ac:spMkLst>
        </pc:spChg>
        <pc:spChg chg="mod">
          <ac:chgData name="DANIEL D FOTH" userId="b498eb0d-1f71-4dd1-923b-bbc93da39aa9" providerId="ADAL" clId="{8573C399-D852-41BB-AFEA-6F932CA33C72}" dt="2025-04-14T21:51:11.693" v="299" actId="20577"/>
          <ac:spMkLst>
            <pc:docMk/>
            <pc:sldMk cId="0" sldId="280"/>
            <ac:spMk id="44035" creationId="{00000000-0000-0000-0000-000000000000}"/>
          </ac:spMkLst>
        </pc:spChg>
      </pc:sldChg>
      <pc:sldChg chg="modSp">
        <pc:chgData name="DANIEL D FOTH" userId="b498eb0d-1f71-4dd1-923b-bbc93da39aa9" providerId="ADAL" clId="{8573C399-D852-41BB-AFEA-6F932CA33C72}" dt="2025-04-14T21:41:53.861" v="12"/>
        <pc:sldMkLst>
          <pc:docMk/>
          <pc:sldMk cId="4004257123" sldId="281"/>
        </pc:sldMkLst>
        <pc:spChg chg="mod">
          <ac:chgData name="DANIEL D FOTH" userId="b498eb0d-1f71-4dd1-923b-bbc93da39aa9" providerId="ADAL" clId="{8573C399-D852-41BB-AFEA-6F932CA33C72}" dt="2025-04-14T21:41:53.861" v="12"/>
          <ac:spMkLst>
            <pc:docMk/>
            <pc:sldMk cId="4004257123" sldId="281"/>
            <ac:spMk id="4" creationId="{56509CF0-E8B2-C785-9D10-7BA28472B031}"/>
          </ac:spMkLst>
        </pc:spChg>
      </pc:sldChg>
      <pc:sldChg chg="modSp mod">
        <pc:chgData name="DANIEL D FOTH" userId="b498eb0d-1f71-4dd1-923b-bbc93da39aa9" providerId="ADAL" clId="{8573C399-D852-41BB-AFEA-6F932CA33C72}" dt="2025-04-15T14:25:46.214" v="2623" actId="1035"/>
        <pc:sldMkLst>
          <pc:docMk/>
          <pc:sldMk cId="0" sldId="283"/>
        </pc:sldMkLst>
        <pc:spChg chg="mod">
          <ac:chgData name="DANIEL D FOTH" userId="b498eb0d-1f71-4dd1-923b-bbc93da39aa9" providerId="ADAL" clId="{8573C399-D852-41BB-AFEA-6F932CA33C72}" dt="2025-04-15T14:25:46.214" v="2623" actId="1035"/>
          <ac:spMkLst>
            <pc:docMk/>
            <pc:sldMk cId="0" sldId="283"/>
            <ac:spMk id="59395" creationId="{2C3055D4-1D4C-4210-8EC0-369365A2BA6B}"/>
          </ac:spMkLst>
        </pc:spChg>
      </pc:sldChg>
      <pc:sldChg chg="modSp">
        <pc:chgData name="DANIEL D FOTH" userId="b498eb0d-1f71-4dd1-923b-bbc93da39aa9" providerId="ADAL" clId="{8573C399-D852-41BB-AFEA-6F932CA33C72}" dt="2025-04-14T21:45:48.079" v="54"/>
        <pc:sldMkLst>
          <pc:docMk/>
          <pc:sldMk cId="0" sldId="317"/>
        </pc:sldMkLst>
        <pc:spChg chg="mod">
          <ac:chgData name="DANIEL D FOTH" userId="b498eb0d-1f71-4dd1-923b-bbc93da39aa9" providerId="ADAL" clId="{8573C399-D852-41BB-AFEA-6F932CA33C72}" dt="2025-04-14T21:45:48.079" v="54"/>
          <ac:spMkLst>
            <pc:docMk/>
            <pc:sldMk cId="0" sldId="317"/>
            <ac:spMk id="66563" creationId="{00000000-0000-0000-0000-000000000000}"/>
          </ac:spMkLst>
        </pc:spChg>
      </pc:sldChg>
      <pc:sldChg chg="modSp mod">
        <pc:chgData name="DANIEL D FOTH" userId="b498eb0d-1f71-4dd1-923b-bbc93da39aa9" providerId="ADAL" clId="{8573C399-D852-41BB-AFEA-6F932CA33C72}" dt="2025-04-15T14:44:02.355" v="2999" actId="122"/>
        <pc:sldMkLst>
          <pc:docMk/>
          <pc:sldMk cId="0" sldId="327"/>
        </pc:sldMkLst>
        <pc:spChg chg="mod">
          <ac:chgData name="DANIEL D FOTH" userId="b498eb0d-1f71-4dd1-923b-bbc93da39aa9" providerId="ADAL" clId="{8573C399-D852-41BB-AFEA-6F932CA33C72}" dt="2025-04-15T14:44:02.355" v="2999" actId="122"/>
          <ac:spMkLst>
            <pc:docMk/>
            <pc:sldMk cId="0" sldId="327"/>
            <ac:spMk id="2" creationId="{3746892F-DF29-B078-CF6F-A97B9E857840}"/>
          </ac:spMkLst>
        </pc:spChg>
      </pc:sldChg>
      <pc:sldChg chg="modSp mod">
        <pc:chgData name="DANIEL D FOTH" userId="b498eb0d-1f71-4dd1-923b-bbc93da39aa9" providerId="ADAL" clId="{8573C399-D852-41BB-AFEA-6F932CA33C72}" dt="2025-04-15T14:44:26.027" v="3004" actId="1076"/>
        <pc:sldMkLst>
          <pc:docMk/>
          <pc:sldMk cId="0" sldId="328"/>
        </pc:sldMkLst>
        <pc:spChg chg="mod">
          <ac:chgData name="DANIEL D FOTH" userId="b498eb0d-1f71-4dd1-923b-bbc93da39aa9" providerId="ADAL" clId="{8573C399-D852-41BB-AFEA-6F932CA33C72}" dt="2025-04-15T14:44:26.027" v="3004" actId="1076"/>
          <ac:spMkLst>
            <pc:docMk/>
            <pc:sldMk cId="0" sldId="328"/>
            <ac:spMk id="2" creationId="{6AF9CA12-9E7F-8037-6910-2587C439F454}"/>
          </ac:spMkLst>
        </pc:spChg>
      </pc:sldChg>
      <pc:sldChg chg="modSp mod">
        <pc:chgData name="DANIEL D FOTH" userId="b498eb0d-1f71-4dd1-923b-bbc93da39aa9" providerId="ADAL" clId="{8573C399-D852-41BB-AFEA-6F932CA33C72}" dt="2025-04-15T14:44:36.573" v="3009" actId="122"/>
        <pc:sldMkLst>
          <pc:docMk/>
          <pc:sldMk cId="0" sldId="329"/>
        </pc:sldMkLst>
        <pc:spChg chg="mod">
          <ac:chgData name="DANIEL D FOTH" userId="b498eb0d-1f71-4dd1-923b-bbc93da39aa9" providerId="ADAL" clId="{8573C399-D852-41BB-AFEA-6F932CA33C72}" dt="2025-04-15T14:44:36.573" v="3009" actId="122"/>
          <ac:spMkLst>
            <pc:docMk/>
            <pc:sldMk cId="0" sldId="329"/>
            <ac:spMk id="2" creationId="{C6BF462A-F387-8469-5FA8-B25A3AE02CCC}"/>
          </ac:spMkLst>
        </pc:spChg>
      </pc:sldChg>
      <pc:sldChg chg="modSp mod">
        <pc:chgData name="DANIEL D FOTH" userId="b498eb0d-1f71-4dd1-923b-bbc93da39aa9" providerId="ADAL" clId="{8573C399-D852-41BB-AFEA-6F932CA33C72}" dt="2025-04-15T14:44:46.278" v="3015" actId="122"/>
        <pc:sldMkLst>
          <pc:docMk/>
          <pc:sldMk cId="0" sldId="330"/>
        </pc:sldMkLst>
        <pc:spChg chg="mod">
          <ac:chgData name="DANIEL D FOTH" userId="b498eb0d-1f71-4dd1-923b-bbc93da39aa9" providerId="ADAL" clId="{8573C399-D852-41BB-AFEA-6F932CA33C72}" dt="2025-04-15T14:44:46.278" v="3015" actId="122"/>
          <ac:spMkLst>
            <pc:docMk/>
            <pc:sldMk cId="0" sldId="330"/>
            <ac:spMk id="4" creationId="{63E1CF38-BD58-2540-D1D5-84FA8A5740C5}"/>
          </ac:spMkLst>
        </pc:spChg>
      </pc:sldChg>
      <pc:sldChg chg="modSp mod">
        <pc:chgData name="DANIEL D FOTH" userId="b498eb0d-1f71-4dd1-923b-bbc93da39aa9" providerId="ADAL" clId="{8573C399-D852-41BB-AFEA-6F932CA33C72}" dt="2025-04-14T22:10:26.212" v="727" actId="1076"/>
        <pc:sldMkLst>
          <pc:docMk/>
          <pc:sldMk cId="0" sldId="344"/>
        </pc:sldMkLst>
        <pc:spChg chg="mod">
          <ac:chgData name="DANIEL D FOTH" userId="b498eb0d-1f71-4dd1-923b-bbc93da39aa9" providerId="ADAL" clId="{8573C399-D852-41BB-AFEA-6F932CA33C72}" dt="2025-04-14T22:10:26.212" v="727" actId="1076"/>
          <ac:spMkLst>
            <pc:docMk/>
            <pc:sldMk cId="0" sldId="344"/>
            <ac:spMk id="183299" creationId="{00000000-0000-0000-0000-000000000000}"/>
          </ac:spMkLst>
        </pc:spChg>
      </pc:sldChg>
      <pc:sldChg chg="modSp mod">
        <pc:chgData name="DANIEL D FOTH" userId="b498eb0d-1f71-4dd1-923b-bbc93da39aa9" providerId="ADAL" clId="{8573C399-D852-41BB-AFEA-6F932CA33C72}" dt="2025-04-15T14:46:19.121" v="3045" actId="20577"/>
        <pc:sldMkLst>
          <pc:docMk/>
          <pc:sldMk cId="0" sldId="345"/>
        </pc:sldMkLst>
        <pc:spChg chg="mod">
          <ac:chgData name="DANIEL D FOTH" userId="b498eb0d-1f71-4dd1-923b-bbc93da39aa9" providerId="ADAL" clId="{8573C399-D852-41BB-AFEA-6F932CA33C72}" dt="2025-04-15T14:46:19.121" v="3045" actId="20577"/>
          <ac:spMkLst>
            <pc:docMk/>
            <pc:sldMk cId="0" sldId="345"/>
            <ac:spMk id="4" creationId="{DD35DDCD-4820-716A-1654-37236597DBB4}"/>
          </ac:spMkLst>
        </pc:spChg>
      </pc:sldChg>
      <pc:sldChg chg="modSp">
        <pc:chgData name="DANIEL D FOTH" userId="b498eb0d-1f71-4dd1-923b-bbc93da39aa9" providerId="ADAL" clId="{8573C399-D852-41BB-AFEA-6F932CA33C72}" dt="2025-04-14T21:45:48.079" v="54"/>
        <pc:sldMkLst>
          <pc:docMk/>
          <pc:sldMk cId="0" sldId="362"/>
        </pc:sldMkLst>
        <pc:spChg chg="mod">
          <ac:chgData name="DANIEL D FOTH" userId="b498eb0d-1f71-4dd1-923b-bbc93da39aa9" providerId="ADAL" clId="{8573C399-D852-41BB-AFEA-6F932CA33C72}" dt="2025-04-14T21:45:48.079" v="54"/>
          <ac:spMkLst>
            <pc:docMk/>
            <pc:sldMk cId="0" sldId="362"/>
            <ac:spMk id="44035" creationId="{00000000-0000-0000-0000-000000000000}"/>
          </ac:spMkLst>
        </pc:spChg>
      </pc:sldChg>
      <pc:sldChg chg="modSp mod">
        <pc:chgData name="DANIEL D FOTH" userId="b498eb0d-1f71-4dd1-923b-bbc93da39aa9" providerId="ADAL" clId="{8573C399-D852-41BB-AFEA-6F932CA33C72}" dt="2025-04-15T14:22:02.280" v="2582" actId="20577"/>
        <pc:sldMkLst>
          <pc:docMk/>
          <pc:sldMk cId="4251933699" sldId="373"/>
        </pc:sldMkLst>
        <pc:spChg chg="mod">
          <ac:chgData name="DANIEL D FOTH" userId="b498eb0d-1f71-4dd1-923b-bbc93da39aa9" providerId="ADAL" clId="{8573C399-D852-41BB-AFEA-6F932CA33C72}" dt="2025-04-15T14:22:02.280" v="2582" actId="20577"/>
          <ac:spMkLst>
            <pc:docMk/>
            <pc:sldMk cId="4251933699" sldId="373"/>
            <ac:spMk id="3" creationId="{35945D04-3E26-204B-B54F-9DA26144CC82}"/>
          </ac:spMkLst>
        </pc:spChg>
      </pc:sldChg>
      <pc:sldChg chg="delSp modSp mod">
        <pc:chgData name="DANIEL D FOTH" userId="b498eb0d-1f71-4dd1-923b-bbc93da39aa9" providerId="ADAL" clId="{8573C399-D852-41BB-AFEA-6F932CA33C72}" dt="2025-04-15T14:38:23.565" v="2733" actId="20577"/>
        <pc:sldMkLst>
          <pc:docMk/>
          <pc:sldMk cId="3550150668" sldId="387"/>
        </pc:sldMkLst>
        <pc:spChg chg="mod">
          <ac:chgData name="DANIEL D FOTH" userId="b498eb0d-1f71-4dd1-923b-bbc93da39aa9" providerId="ADAL" clId="{8573C399-D852-41BB-AFEA-6F932CA33C72}" dt="2025-04-15T14:38:23.565" v="2733" actId="20577"/>
          <ac:spMkLst>
            <pc:docMk/>
            <pc:sldMk cId="3550150668" sldId="387"/>
            <ac:spMk id="3" creationId="{418C13E8-20E0-4EBF-B570-CA3567FD7890}"/>
          </ac:spMkLst>
        </pc:spChg>
      </pc:sldChg>
      <pc:sldChg chg="modSp mod modNotes">
        <pc:chgData name="DANIEL D FOTH" userId="b498eb0d-1f71-4dd1-923b-bbc93da39aa9" providerId="ADAL" clId="{8573C399-D852-41BB-AFEA-6F932CA33C72}" dt="2025-04-15T14:15:30.286" v="2497" actId="20577"/>
        <pc:sldMkLst>
          <pc:docMk/>
          <pc:sldMk cId="0" sldId="456"/>
        </pc:sldMkLst>
        <pc:spChg chg="mod">
          <ac:chgData name="DANIEL D FOTH" userId="b498eb0d-1f71-4dd1-923b-bbc93da39aa9" providerId="ADAL" clId="{8573C399-D852-41BB-AFEA-6F932CA33C72}" dt="2025-04-15T14:15:30.286" v="2497" actId="20577"/>
          <ac:spMkLst>
            <pc:docMk/>
            <pc:sldMk cId="0" sldId="456"/>
            <ac:spMk id="27651" creationId="{ED06F398-84D7-4944-843A-0E979770D7B0}"/>
          </ac:spMkLst>
        </pc:spChg>
        <pc:spChg chg="mod">
          <ac:chgData name="DANIEL D FOTH" userId="b498eb0d-1f71-4dd1-923b-bbc93da39aa9" providerId="ADAL" clId="{8573C399-D852-41BB-AFEA-6F932CA33C72}" dt="2025-04-14T21:42:38.318" v="15" actId="27636"/>
          <ac:spMkLst>
            <pc:docMk/>
            <pc:sldMk cId="0" sldId="456"/>
            <ac:spMk id="117762" creationId="{C18A90C9-F331-4185-80AA-73FDD5DD5EAC}"/>
          </ac:spMkLst>
        </pc:spChg>
      </pc:sldChg>
      <pc:sldChg chg="modSp mod">
        <pc:chgData name="DANIEL D FOTH" userId="b498eb0d-1f71-4dd1-923b-bbc93da39aa9" providerId="ADAL" clId="{8573C399-D852-41BB-AFEA-6F932CA33C72}" dt="2025-04-15T13:31:36.170" v="1623" actId="14100"/>
        <pc:sldMkLst>
          <pc:docMk/>
          <pc:sldMk cId="1688715103" sldId="638"/>
        </pc:sldMkLst>
        <pc:spChg chg="mod">
          <ac:chgData name="DANIEL D FOTH" userId="b498eb0d-1f71-4dd1-923b-bbc93da39aa9" providerId="ADAL" clId="{8573C399-D852-41BB-AFEA-6F932CA33C72}" dt="2025-04-15T13:31:36.170" v="1623" actId="14100"/>
          <ac:spMkLst>
            <pc:docMk/>
            <pc:sldMk cId="1688715103" sldId="638"/>
            <ac:spMk id="3" creationId="{29B06E09-09A3-46A7-A4FF-2D10A5BFC817}"/>
          </ac:spMkLst>
        </pc:spChg>
      </pc:sldChg>
      <pc:sldChg chg="modNotes">
        <pc:chgData name="DANIEL D FOTH" userId="b498eb0d-1f71-4dd1-923b-bbc93da39aa9" providerId="ADAL" clId="{8573C399-D852-41BB-AFEA-6F932CA33C72}" dt="2025-04-14T21:41:53.861" v="12"/>
        <pc:sldMkLst>
          <pc:docMk/>
          <pc:sldMk cId="146139851" sldId="649"/>
        </pc:sldMkLst>
      </pc:sldChg>
      <pc:sldChg chg="delSp modSp mod">
        <pc:chgData name="DANIEL D FOTH" userId="b498eb0d-1f71-4dd1-923b-bbc93da39aa9" providerId="ADAL" clId="{8573C399-D852-41BB-AFEA-6F932CA33C72}" dt="2025-04-15T14:59:16.205" v="3450" actId="5793"/>
        <pc:sldMkLst>
          <pc:docMk/>
          <pc:sldMk cId="1740602174" sldId="675"/>
        </pc:sldMkLst>
        <pc:spChg chg="mod">
          <ac:chgData name="DANIEL D FOTH" userId="b498eb0d-1f71-4dd1-923b-bbc93da39aa9" providerId="ADAL" clId="{8573C399-D852-41BB-AFEA-6F932CA33C72}" dt="2025-04-15T14:59:16.205" v="3450" actId="5793"/>
          <ac:spMkLst>
            <pc:docMk/>
            <pc:sldMk cId="1740602174" sldId="675"/>
            <ac:spMk id="3" creationId="{692215F7-BCBC-43EB-ABD2-15FE1166C34C}"/>
          </ac:spMkLst>
        </pc:spChg>
      </pc:sldChg>
      <pc:sldChg chg="modSp mod">
        <pc:chgData name="DANIEL D FOTH" userId="b498eb0d-1f71-4dd1-923b-bbc93da39aa9" providerId="ADAL" clId="{8573C399-D852-41BB-AFEA-6F932CA33C72}" dt="2025-04-15T14:43:27.172" v="2995" actId="122"/>
        <pc:sldMkLst>
          <pc:docMk/>
          <pc:sldMk cId="2804284234" sldId="713"/>
        </pc:sldMkLst>
        <pc:spChg chg="mod">
          <ac:chgData name="DANIEL D FOTH" userId="b498eb0d-1f71-4dd1-923b-bbc93da39aa9" providerId="ADAL" clId="{8573C399-D852-41BB-AFEA-6F932CA33C72}" dt="2025-04-15T14:43:27.172" v="2995" actId="122"/>
          <ac:spMkLst>
            <pc:docMk/>
            <pc:sldMk cId="2804284234" sldId="713"/>
            <ac:spMk id="3" creationId="{7198F657-CE4F-9586-F8D9-DCD4AB0DB69D}"/>
          </ac:spMkLst>
        </pc:spChg>
      </pc:sldChg>
      <pc:sldChg chg="addSp delSp modSp add mod">
        <pc:chgData name="DANIEL D FOTH" userId="b498eb0d-1f71-4dd1-923b-bbc93da39aa9" providerId="ADAL" clId="{8573C399-D852-41BB-AFEA-6F932CA33C72}" dt="2025-04-15T14:54:15.579" v="3341" actId="21"/>
        <pc:sldMkLst>
          <pc:docMk/>
          <pc:sldMk cId="0" sldId="722"/>
        </pc:sldMkLst>
        <pc:spChg chg="mod">
          <ac:chgData name="DANIEL D FOTH" userId="b498eb0d-1f71-4dd1-923b-bbc93da39aa9" providerId="ADAL" clId="{8573C399-D852-41BB-AFEA-6F932CA33C72}" dt="2025-04-14T22:06:59.557" v="707" actId="1076"/>
          <ac:spMkLst>
            <pc:docMk/>
            <pc:sldMk cId="0" sldId="722"/>
            <ac:spMk id="26626" creationId="{00000000-0000-0000-0000-000000000000}"/>
          </ac:spMkLst>
        </pc:spChg>
        <pc:spChg chg="mod">
          <ac:chgData name="DANIEL D FOTH" userId="b498eb0d-1f71-4dd1-923b-bbc93da39aa9" providerId="ADAL" clId="{8573C399-D852-41BB-AFEA-6F932CA33C72}" dt="2025-04-15T14:50:41.018" v="3089" actId="20577"/>
          <ac:spMkLst>
            <pc:docMk/>
            <pc:sldMk cId="0" sldId="722"/>
            <ac:spMk id="26627" creationId="{00000000-0000-0000-0000-000000000000}"/>
          </ac:spMkLst>
        </pc:spChg>
      </pc:sldChg>
      <pc:sldChg chg="modSp mod">
        <pc:chgData name="DANIEL D FOTH" userId="b498eb0d-1f71-4dd1-923b-bbc93da39aa9" providerId="ADAL" clId="{8573C399-D852-41BB-AFEA-6F932CA33C72}" dt="2025-04-15T14:25:14.465" v="2617" actId="122"/>
        <pc:sldMkLst>
          <pc:docMk/>
          <pc:sldMk cId="2373517140" sldId="723"/>
        </pc:sldMkLst>
        <pc:spChg chg="mod">
          <ac:chgData name="DANIEL D FOTH" userId="b498eb0d-1f71-4dd1-923b-bbc93da39aa9" providerId="ADAL" clId="{8573C399-D852-41BB-AFEA-6F932CA33C72}" dt="2025-04-15T14:25:14.465" v="2617" actId="122"/>
          <ac:spMkLst>
            <pc:docMk/>
            <pc:sldMk cId="2373517140" sldId="723"/>
            <ac:spMk id="2" creationId="{3C8E5BF3-EECA-F237-0BD8-CB5969D25F52}"/>
          </ac:spMkLst>
        </pc:spChg>
      </pc:sldChg>
      <pc:sldChg chg="delSp modSp mod">
        <pc:chgData name="DANIEL D FOTH" userId="b498eb0d-1f71-4dd1-923b-bbc93da39aa9" providerId="ADAL" clId="{8573C399-D852-41BB-AFEA-6F932CA33C72}" dt="2025-04-15T13:43:46.349" v="1836" actId="27636"/>
        <pc:sldMkLst>
          <pc:docMk/>
          <pc:sldMk cId="486867382" sldId="739"/>
        </pc:sldMkLst>
        <pc:spChg chg="mod">
          <ac:chgData name="DANIEL D FOTH" userId="b498eb0d-1f71-4dd1-923b-bbc93da39aa9" providerId="ADAL" clId="{8573C399-D852-41BB-AFEA-6F932CA33C72}" dt="2025-04-15T13:43:46.349" v="1836" actId="27636"/>
          <ac:spMkLst>
            <pc:docMk/>
            <pc:sldMk cId="486867382" sldId="739"/>
            <ac:spMk id="54275" creationId="{00000000-0000-0000-0000-000000000000}"/>
          </ac:spMkLst>
        </pc:spChg>
        <pc:picChg chg="mod">
          <ac:chgData name="DANIEL D FOTH" userId="b498eb0d-1f71-4dd1-923b-bbc93da39aa9" providerId="ADAL" clId="{8573C399-D852-41BB-AFEA-6F932CA33C72}" dt="2025-04-15T13:43:03.461" v="1810" actId="14100"/>
          <ac:picMkLst>
            <pc:docMk/>
            <pc:sldMk cId="486867382" sldId="739"/>
            <ac:picMk id="5" creationId="{BBFB3F6B-22EC-4BC8-A840-7D996578FC04}"/>
          </ac:picMkLst>
        </pc:picChg>
      </pc:sldChg>
      <pc:sldChg chg="modSp mod">
        <pc:chgData name="DANIEL D FOTH" userId="b498eb0d-1f71-4dd1-923b-bbc93da39aa9" providerId="ADAL" clId="{8573C399-D852-41BB-AFEA-6F932CA33C72}" dt="2025-04-15T14:43:01.367" v="2984" actId="122"/>
        <pc:sldMkLst>
          <pc:docMk/>
          <pc:sldMk cId="1496877967" sldId="740"/>
        </pc:sldMkLst>
        <pc:spChg chg="mod">
          <ac:chgData name="DANIEL D FOTH" userId="b498eb0d-1f71-4dd1-923b-bbc93da39aa9" providerId="ADAL" clId="{8573C399-D852-41BB-AFEA-6F932CA33C72}" dt="2025-04-15T14:43:01.367" v="2984" actId="122"/>
          <ac:spMkLst>
            <pc:docMk/>
            <pc:sldMk cId="1496877967" sldId="740"/>
            <ac:spMk id="5" creationId="{4C7EE794-A619-95F8-433E-E69F77CFE80B}"/>
          </ac:spMkLst>
        </pc:spChg>
      </pc:sldChg>
      <pc:sldChg chg="modSp mod">
        <pc:chgData name="DANIEL D FOTH" userId="b498eb0d-1f71-4dd1-923b-bbc93da39aa9" providerId="ADAL" clId="{8573C399-D852-41BB-AFEA-6F932CA33C72}" dt="2025-04-15T14:33:46.533" v="2671" actId="114"/>
        <pc:sldMkLst>
          <pc:docMk/>
          <pc:sldMk cId="3180735151" sldId="751"/>
        </pc:sldMkLst>
        <pc:spChg chg="mod">
          <ac:chgData name="DANIEL D FOTH" userId="b498eb0d-1f71-4dd1-923b-bbc93da39aa9" providerId="ADAL" clId="{8573C399-D852-41BB-AFEA-6F932CA33C72}" dt="2025-04-15T14:33:46.533" v="2671" actId="114"/>
          <ac:spMkLst>
            <pc:docMk/>
            <pc:sldMk cId="3180735151" sldId="751"/>
            <ac:spMk id="3" creationId="{B1301955-E870-0F2A-2C43-F3B26FBF4467}"/>
          </ac:spMkLst>
        </pc:spChg>
        <pc:spChg chg="mod">
          <ac:chgData name="DANIEL D FOTH" userId="b498eb0d-1f71-4dd1-923b-bbc93da39aa9" providerId="ADAL" clId="{8573C399-D852-41BB-AFEA-6F932CA33C72}" dt="2025-04-15T14:24:32.218" v="2610" actId="20577"/>
          <ac:spMkLst>
            <pc:docMk/>
            <pc:sldMk cId="3180735151" sldId="751"/>
            <ac:spMk id="24579" creationId="{00000000-0000-0000-0000-000000000000}"/>
          </ac:spMkLst>
        </pc:spChg>
      </pc:sldChg>
      <pc:sldChg chg="modSp mod">
        <pc:chgData name="DANIEL D FOTH" userId="b498eb0d-1f71-4dd1-923b-bbc93da39aa9" providerId="ADAL" clId="{8573C399-D852-41BB-AFEA-6F932CA33C72}" dt="2025-04-15T14:45:13.340" v="3030" actId="1076"/>
        <pc:sldMkLst>
          <pc:docMk/>
          <pc:sldMk cId="3354300197" sldId="759"/>
        </pc:sldMkLst>
        <pc:spChg chg="mod">
          <ac:chgData name="DANIEL D FOTH" userId="b498eb0d-1f71-4dd1-923b-bbc93da39aa9" providerId="ADAL" clId="{8573C399-D852-41BB-AFEA-6F932CA33C72}" dt="2025-04-15T14:45:13.340" v="3030" actId="1076"/>
          <ac:spMkLst>
            <pc:docMk/>
            <pc:sldMk cId="3354300197" sldId="759"/>
            <ac:spMk id="6" creationId="{5A482D4C-8F0D-1B7C-953A-D1F31D7099A5}"/>
          </ac:spMkLst>
        </pc:spChg>
      </pc:sldChg>
      <pc:sldChg chg="modSp mod">
        <pc:chgData name="DANIEL D FOTH" userId="b498eb0d-1f71-4dd1-923b-bbc93da39aa9" providerId="ADAL" clId="{8573C399-D852-41BB-AFEA-6F932CA33C72}" dt="2025-04-14T22:10:44.457" v="728" actId="1076"/>
        <pc:sldMkLst>
          <pc:docMk/>
          <pc:sldMk cId="1308513758" sldId="761"/>
        </pc:sldMkLst>
        <pc:spChg chg="mod">
          <ac:chgData name="DANIEL D FOTH" userId="b498eb0d-1f71-4dd1-923b-bbc93da39aa9" providerId="ADAL" clId="{8573C399-D852-41BB-AFEA-6F932CA33C72}" dt="2025-04-14T22:10:44.457" v="728" actId="1076"/>
          <ac:spMkLst>
            <pc:docMk/>
            <pc:sldMk cId="1308513758" sldId="761"/>
            <ac:spMk id="183299" creationId="{00000000-0000-0000-0000-000000000000}"/>
          </ac:spMkLst>
        </pc:spChg>
      </pc:sldChg>
      <pc:sldChg chg="modNotes">
        <pc:chgData name="DANIEL D FOTH" userId="b498eb0d-1f71-4dd1-923b-bbc93da39aa9" providerId="ADAL" clId="{8573C399-D852-41BB-AFEA-6F932CA33C72}" dt="2025-04-14T21:47:09.521" v="98"/>
        <pc:sldMkLst>
          <pc:docMk/>
          <pc:sldMk cId="0" sldId="806"/>
        </pc:sldMkLst>
      </pc:sldChg>
      <pc:sldChg chg="ord">
        <pc:chgData name="DANIEL D FOTH" userId="b498eb0d-1f71-4dd1-923b-bbc93da39aa9" providerId="ADAL" clId="{8573C399-D852-41BB-AFEA-6F932CA33C72}" dt="2025-04-15T13:56:48.742" v="2462"/>
        <pc:sldMkLst>
          <pc:docMk/>
          <pc:sldMk cId="2612807138" sldId="822"/>
        </pc:sldMkLst>
      </pc:sldChg>
      <pc:sldChg chg="del">
        <pc:chgData name="DANIEL D FOTH" userId="b498eb0d-1f71-4dd1-923b-bbc93da39aa9" providerId="ADAL" clId="{8573C399-D852-41BB-AFEA-6F932CA33C72}" dt="2025-04-14T22:17:09.319" v="731" actId="47"/>
        <pc:sldMkLst>
          <pc:docMk/>
          <pc:sldMk cId="1754992425" sldId="845"/>
        </pc:sldMkLst>
      </pc:sldChg>
      <pc:sldChg chg="modSp">
        <pc:chgData name="DANIEL D FOTH" userId="b498eb0d-1f71-4dd1-923b-bbc93da39aa9" providerId="ADAL" clId="{8573C399-D852-41BB-AFEA-6F932CA33C72}" dt="2025-04-14T21:41:53.861" v="12"/>
        <pc:sldMkLst>
          <pc:docMk/>
          <pc:sldMk cId="2334797860" sldId="847"/>
        </pc:sldMkLst>
        <pc:graphicFrameChg chg="mod">
          <ac:chgData name="DANIEL D FOTH" userId="b498eb0d-1f71-4dd1-923b-bbc93da39aa9" providerId="ADAL" clId="{8573C399-D852-41BB-AFEA-6F932CA33C72}" dt="2025-04-14T21:41:53.861" v="12"/>
          <ac:graphicFrameMkLst>
            <pc:docMk/>
            <pc:sldMk cId="2334797860" sldId="847"/>
            <ac:graphicFrameMk id="5" creationId="{0C14CACF-6308-40C5-9FE6-1808894EBB76}"/>
          </ac:graphicFrameMkLst>
        </pc:graphicFrameChg>
      </pc:sldChg>
      <pc:sldChg chg="del">
        <pc:chgData name="DANIEL D FOTH" userId="b498eb0d-1f71-4dd1-923b-bbc93da39aa9" providerId="ADAL" clId="{8573C399-D852-41BB-AFEA-6F932CA33C72}" dt="2025-04-14T22:17:39.182" v="733" actId="47"/>
        <pc:sldMkLst>
          <pc:docMk/>
          <pc:sldMk cId="1116857757" sldId="851"/>
        </pc:sldMkLst>
      </pc:sldChg>
      <pc:sldChg chg="modSp modNotes">
        <pc:chgData name="DANIEL D FOTH" userId="b498eb0d-1f71-4dd1-923b-bbc93da39aa9" providerId="ADAL" clId="{8573C399-D852-41BB-AFEA-6F932CA33C72}" dt="2025-04-14T21:42:38.265" v="14"/>
        <pc:sldMkLst>
          <pc:docMk/>
          <pc:sldMk cId="559968248" sldId="891"/>
        </pc:sldMkLst>
        <pc:spChg chg="mod">
          <ac:chgData name="DANIEL D FOTH" userId="b498eb0d-1f71-4dd1-923b-bbc93da39aa9" providerId="ADAL" clId="{8573C399-D852-41BB-AFEA-6F932CA33C72}" dt="2025-04-14T21:42:38.265" v="14"/>
          <ac:spMkLst>
            <pc:docMk/>
            <pc:sldMk cId="559968248" sldId="891"/>
            <ac:spMk id="3" creationId="{FCF240AD-0B05-461C-8ABB-A7F1945BB277}"/>
          </ac:spMkLst>
        </pc:spChg>
      </pc:sldChg>
      <pc:sldChg chg="modSp mod ord">
        <pc:chgData name="DANIEL D FOTH" userId="b498eb0d-1f71-4dd1-923b-bbc93da39aa9" providerId="ADAL" clId="{8573C399-D852-41BB-AFEA-6F932CA33C72}" dt="2025-04-15T13:39:21.532" v="1753" actId="113"/>
        <pc:sldMkLst>
          <pc:docMk/>
          <pc:sldMk cId="2058177260" sldId="895"/>
        </pc:sldMkLst>
        <pc:spChg chg="mod">
          <ac:chgData name="DANIEL D FOTH" userId="b498eb0d-1f71-4dd1-923b-bbc93da39aa9" providerId="ADAL" clId="{8573C399-D852-41BB-AFEA-6F932CA33C72}" dt="2025-04-15T13:39:21.532" v="1753" actId="113"/>
          <ac:spMkLst>
            <pc:docMk/>
            <pc:sldMk cId="2058177260" sldId="895"/>
            <ac:spMk id="2" creationId="{B53F18A7-129F-7575-B461-2FF4484217FB}"/>
          </ac:spMkLst>
        </pc:spChg>
        <pc:spChg chg="mod">
          <ac:chgData name="DANIEL D FOTH" userId="b498eb0d-1f71-4dd1-923b-bbc93da39aa9" providerId="ADAL" clId="{8573C399-D852-41BB-AFEA-6F932CA33C72}" dt="2025-04-15T13:28:29.690" v="1533" actId="20577"/>
          <ac:spMkLst>
            <pc:docMk/>
            <pc:sldMk cId="2058177260" sldId="895"/>
            <ac:spMk id="3" creationId="{6CD5DEC4-29BF-D817-838B-813E721CC5D2}"/>
          </ac:spMkLst>
        </pc:spChg>
      </pc:sldChg>
      <pc:sldChg chg="modSp mod">
        <pc:chgData name="DANIEL D FOTH" userId="b498eb0d-1f71-4dd1-923b-bbc93da39aa9" providerId="ADAL" clId="{8573C399-D852-41BB-AFEA-6F932CA33C72}" dt="2025-04-15T13:21:31.820" v="1370" actId="1076"/>
        <pc:sldMkLst>
          <pc:docMk/>
          <pc:sldMk cId="0" sldId="896"/>
        </pc:sldMkLst>
        <pc:spChg chg="mod">
          <ac:chgData name="DANIEL D FOTH" userId="b498eb0d-1f71-4dd1-923b-bbc93da39aa9" providerId="ADAL" clId="{8573C399-D852-41BB-AFEA-6F932CA33C72}" dt="2025-04-15T13:21:29.556" v="1369" actId="14100"/>
          <ac:spMkLst>
            <pc:docMk/>
            <pc:sldMk cId="0" sldId="896"/>
            <ac:spMk id="6147" creationId="{0A4E85FA-B78D-F725-C412-581B0FFB9F8E}"/>
          </ac:spMkLst>
        </pc:spChg>
        <pc:picChg chg="mod">
          <ac:chgData name="DANIEL D FOTH" userId="b498eb0d-1f71-4dd1-923b-bbc93da39aa9" providerId="ADAL" clId="{8573C399-D852-41BB-AFEA-6F932CA33C72}" dt="2025-04-15T13:21:31.820" v="1370" actId="1076"/>
          <ac:picMkLst>
            <pc:docMk/>
            <pc:sldMk cId="0" sldId="896"/>
            <ac:picMk id="2" creationId="{172F9C11-2074-9640-0D2A-79CCDB6D05D0}"/>
          </ac:picMkLst>
        </pc:picChg>
      </pc:sldChg>
      <pc:sldChg chg="modSp mod">
        <pc:chgData name="DANIEL D FOTH" userId="b498eb0d-1f71-4dd1-923b-bbc93da39aa9" providerId="ADAL" clId="{8573C399-D852-41BB-AFEA-6F932CA33C72}" dt="2025-04-15T13:39:12.837" v="1751" actId="20577"/>
        <pc:sldMkLst>
          <pc:docMk/>
          <pc:sldMk cId="0" sldId="897"/>
        </pc:sldMkLst>
        <pc:spChg chg="mod">
          <ac:chgData name="DANIEL D FOTH" userId="b498eb0d-1f71-4dd1-923b-bbc93da39aa9" providerId="ADAL" clId="{8573C399-D852-41BB-AFEA-6F932CA33C72}" dt="2025-04-15T13:21:39.479" v="1371" actId="14100"/>
          <ac:spMkLst>
            <pc:docMk/>
            <pc:sldMk cId="0" sldId="897"/>
            <ac:spMk id="7170" creationId="{03319C5D-2FAE-68DE-60E2-0EC2AA24A40B}"/>
          </ac:spMkLst>
        </pc:spChg>
        <pc:spChg chg="mod">
          <ac:chgData name="DANIEL D FOTH" userId="b498eb0d-1f71-4dd1-923b-bbc93da39aa9" providerId="ADAL" clId="{8573C399-D852-41BB-AFEA-6F932CA33C72}" dt="2025-04-15T13:39:12.837" v="1751" actId="20577"/>
          <ac:spMkLst>
            <pc:docMk/>
            <pc:sldMk cId="0" sldId="897"/>
            <ac:spMk id="7171" creationId="{DCE02A90-CAF7-B2F3-F77B-2DB19664C442}"/>
          </ac:spMkLst>
        </pc:spChg>
      </pc:sldChg>
      <pc:sldChg chg="delSp modSp mod">
        <pc:chgData name="DANIEL D FOTH" userId="b498eb0d-1f71-4dd1-923b-bbc93da39aa9" providerId="ADAL" clId="{8573C399-D852-41BB-AFEA-6F932CA33C72}" dt="2025-04-21T16:36:13.569" v="3498" actId="14100"/>
        <pc:sldMkLst>
          <pc:docMk/>
          <pc:sldMk cId="764816048" sldId="901"/>
        </pc:sldMkLst>
        <pc:spChg chg="mod">
          <ac:chgData name="DANIEL D FOTH" userId="b498eb0d-1f71-4dd1-923b-bbc93da39aa9" providerId="ADAL" clId="{8573C399-D852-41BB-AFEA-6F932CA33C72}" dt="2025-04-14T21:47:30.159" v="102" actId="27636"/>
          <ac:spMkLst>
            <pc:docMk/>
            <pc:sldMk cId="764816048" sldId="901"/>
            <ac:spMk id="2" creationId="{BF64043B-5A4F-3107-89E4-4E294B8201B0}"/>
          </ac:spMkLst>
        </pc:spChg>
        <pc:spChg chg="mod">
          <ac:chgData name="DANIEL D FOTH" userId="b498eb0d-1f71-4dd1-923b-bbc93da39aa9" providerId="ADAL" clId="{8573C399-D852-41BB-AFEA-6F932CA33C72}" dt="2025-04-21T16:36:13.569" v="3498" actId="14100"/>
          <ac:spMkLst>
            <pc:docMk/>
            <pc:sldMk cId="764816048" sldId="901"/>
            <ac:spMk id="3" creationId="{A80F9A70-3663-D4B8-ED60-E0951151E260}"/>
          </ac:spMkLst>
        </pc:spChg>
      </pc:sldChg>
      <pc:sldChg chg="addSp delSp modSp mod">
        <pc:chgData name="DANIEL D FOTH" userId="b498eb0d-1f71-4dd1-923b-bbc93da39aa9" providerId="ADAL" clId="{8573C399-D852-41BB-AFEA-6F932CA33C72}" dt="2025-04-15T13:37:31.170" v="1728" actId="114"/>
        <pc:sldMkLst>
          <pc:docMk/>
          <pc:sldMk cId="2645543885" sldId="902"/>
        </pc:sldMkLst>
        <pc:spChg chg="mod">
          <ac:chgData name="DANIEL D FOTH" userId="b498eb0d-1f71-4dd1-923b-bbc93da39aa9" providerId="ADAL" clId="{8573C399-D852-41BB-AFEA-6F932CA33C72}" dt="2025-04-15T13:37:31.170" v="1728" actId="114"/>
          <ac:spMkLst>
            <pc:docMk/>
            <pc:sldMk cId="2645543885" sldId="902"/>
            <ac:spMk id="2" creationId="{6500ED42-3432-429A-5738-B576D072348E}"/>
          </ac:spMkLst>
        </pc:spChg>
        <pc:spChg chg="mod">
          <ac:chgData name="DANIEL D FOTH" userId="b498eb0d-1f71-4dd1-923b-bbc93da39aa9" providerId="ADAL" clId="{8573C399-D852-41BB-AFEA-6F932CA33C72}" dt="2025-04-15T13:17:30.823" v="1285"/>
          <ac:spMkLst>
            <pc:docMk/>
            <pc:sldMk cId="2645543885" sldId="902"/>
            <ac:spMk id="3" creationId="{B73ADB30-9BF0-7541-48A0-CECC209F15FB}"/>
          </ac:spMkLst>
        </pc:spChg>
      </pc:sldChg>
      <pc:sldChg chg="modSp mod">
        <pc:chgData name="DANIEL D FOTH" userId="b498eb0d-1f71-4dd1-923b-bbc93da39aa9" providerId="ADAL" clId="{8573C399-D852-41BB-AFEA-6F932CA33C72}" dt="2025-04-15T14:23:15.969" v="2597" actId="6549"/>
        <pc:sldMkLst>
          <pc:docMk/>
          <pc:sldMk cId="2739740515" sldId="903"/>
        </pc:sldMkLst>
        <pc:spChg chg="mod">
          <ac:chgData name="DANIEL D FOTH" userId="b498eb0d-1f71-4dd1-923b-bbc93da39aa9" providerId="ADAL" clId="{8573C399-D852-41BB-AFEA-6F932CA33C72}" dt="2025-04-15T14:23:05.701" v="2594" actId="20577"/>
          <ac:spMkLst>
            <pc:docMk/>
            <pc:sldMk cId="2739740515" sldId="903"/>
            <ac:spMk id="2" creationId="{23E00731-C203-5F66-9B67-F5815CB92B36}"/>
          </ac:spMkLst>
        </pc:spChg>
        <pc:spChg chg="mod">
          <ac:chgData name="DANIEL D FOTH" userId="b498eb0d-1f71-4dd1-923b-bbc93da39aa9" providerId="ADAL" clId="{8573C399-D852-41BB-AFEA-6F932CA33C72}" dt="2025-04-15T14:23:15.969" v="2597" actId="6549"/>
          <ac:spMkLst>
            <pc:docMk/>
            <pc:sldMk cId="2739740515" sldId="903"/>
            <ac:spMk id="3" creationId="{94053A5A-CC8C-9DE8-4E06-69A0E6254058}"/>
          </ac:spMkLst>
        </pc:spChg>
      </pc:sldChg>
      <pc:sldChg chg="modSp mod ord">
        <pc:chgData name="DANIEL D FOTH" userId="b498eb0d-1f71-4dd1-923b-bbc93da39aa9" providerId="ADAL" clId="{8573C399-D852-41BB-AFEA-6F932CA33C72}" dt="2025-04-15T14:23:11.082" v="2596"/>
        <pc:sldMkLst>
          <pc:docMk/>
          <pc:sldMk cId="2927378568" sldId="905"/>
        </pc:sldMkLst>
        <pc:spChg chg="mod">
          <ac:chgData name="DANIEL D FOTH" userId="b498eb0d-1f71-4dd1-923b-bbc93da39aa9" providerId="ADAL" clId="{8573C399-D852-41BB-AFEA-6F932CA33C72}" dt="2025-04-15T14:19:44.648" v="2570" actId="20577"/>
          <ac:spMkLst>
            <pc:docMk/>
            <pc:sldMk cId="2927378568" sldId="905"/>
            <ac:spMk id="3" creationId="{6638999F-6924-5D92-1E4A-86747797E580}"/>
          </ac:spMkLst>
        </pc:spChg>
      </pc:sldChg>
      <pc:sldChg chg="delSp modSp mod">
        <pc:chgData name="DANIEL D FOTH" userId="b498eb0d-1f71-4dd1-923b-bbc93da39aa9" providerId="ADAL" clId="{8573C399-D852-41BB-AFEA-6F932CA33C72}" dt="2025-04-15T14:23:36.266" v="2601" actId="20577"/>
        <pc:sldMkLst>
          <pc:docMk/>
          <pc:sldMk cId="2204312239" sldId="906"/>
        </pc:sldMkLst>
        <pc:spChg chg="mod">
          <ac:chgData name="DANIEL D FOTH" userId="b498eb0d-1f71-4dd1-923b-bbc93da39aa9" providerId="ADAL" clId="{8573C399-D852-41BB-AFEA-6F932CA33C72}" dt="2025-04-15T14:23:36.266" v="2601" actId="20577"/>
          <ac:spMkLst>
            <pc:docMk/>
            <pc:sldMk cId="2204312239" sldId="906"/>
            <ac:spMk id="2" creationId="{7A285B14-C948-F5DA-610C-5DBFD9724DAB}"/>
          </ac:spMkLst>
        </pc:spChg>
        <pc:picChg chg="mod">
          <ac:chgData name="DANIEL D FOTH" userId="b498eb0d-1f71-4dd1-923b-bbc93da39aa9" providerId="ADAL" clId="{8573C399-D852-41BB-AFEA-6F932CA33C72}" dt="2025-04-15T14:19:59.324" v="2572" actId="14100"/>
          <ac:picMkLst>
            <pc:docMk/>
            <pc:sldMk cId="2204312239" sldId="906"/>
            <ac:picMk id="5" creationId="{93F477C0-9087-9545-8FD3-0959CF27605F}"/>
          </ac:picMkLst>
        </pc:picChg>
      </pc:sldChg>
      <pc:sldChg chg="delSp modSp mod">
        <pc:chgData name="DANIEL D FOTH" userId="b498eb0d-1f71-4dd1-923b-bbc93da39aa9" providerId="ADAL" clId="{8573C399-D852-41BB-AFEA-6F932CA33C72}" dt="2025-04-15T13:19:13.247" v="1308" actId="1076"/>
        <pc:sldMkLst>
          <pc:docMk/>
          <pc:sldMk cId="4192112720" sldId="907"/>
        </pc:sldMkLst>
        <pc:spChg chg="mod">
          <ac:chgData name="DANIEL D FOTH" userId="b498eb0d-1f71-4dd1-923b-bbc93da39aa9" providerId="ADAL" clId="{8573C399-D852-41BB-AFEA-6F932CA33C72}" dt="2025-04-15T13:19:08.738" v="1307" actId="27636"/>
          <ac:spMkLst>
            <pc:docMk/>
            <pc:sldMk cId="4192112720" sldId="907"/>
            <ac:spMk id="2" creationId="{90FDD76D-A3B0-FE30-7D2C-C78B842C7E2E}"/>
          </ac:spMkLst>
        </pc:spChg>
        <pc:spChg chg="mod">
          <ac:chgData name="DANIEL D FOTH" userId="b498eb0d-1f71-4dd1-923b-bbc93da39aa9" providerId="ADAL" clId="{8573C399-D852-41BB-AFEA-6F932CA33C72}" dt="2025-04-15T13:19:13.247" v="1308" actId="1076"/>
          <ac:spMkLst>
            <pc:docMk/>
            <pc:sldMk cId="4192112720" sldId="907"/>
            <ac:spMk id="3" creationId="{565B1C0B-0949-60B3-01B8-92946060C73C}"/>
          </ac:spMkLst>
        </pc:spChg>
      </pc:sldChg>
      <pc:sldChg chg="modSp mod">
        <pc:chgData name="DANIEL D FOTH" userId="b498eb0d-1f71-4dd1-923b-bbc93da39aa9" providerId="ADAL" clId="{8573C399-D852-41BB-AFEA-6F932CA33C72}" dt="2025-04-14T21:47:09.592" v="100" actId="27636"/>
        <pc:sldMkLst>
          <pc:docMk/>
          <pc:sldMk cId="718725514" sldId="908"/>
        </pc:sldMkLst>
        <pc:spChg chg="mod">
          <ac:chgData name="DANIEL D FOTH" userId="b498eb0d-1f71-4dd1-923b-bbc93da39aa9" providerId="ADAL" clId="{8573C399-D852-41BB-AFEA-6F932CA33C72}" dt="2025-04-14T21:47:09.592" v="100" actId="27636"/>
          <ac:spMkLst>
            <pc:docMk/>
            <pc:sldMk cId="718725514" sldId="908"/>
            <ac:spMk id="3" creationId="{E5898075-AED0-8BE0-1590-D7EEEE44E48C}"/>
          </ac:spMkLst>
        </pc:spChg>
      </pc:sldChg>
      <pc:sldChg chg="modSp">
        <pc:chgData name="DANIEL D FOTH" userId="b498eb0d-1f71-4dd1-923b-bbc93da39aa9" providerId="ADAL" clId="{8573C399-D852-41BB-AFEA-6F932CA33C72}" dt="2025-04-14T21:42:56.950" v="16"/>
        <pc:sldMkLst>
          <pc:docMk/>
          <pc:sldMk cId="496659984" sldId="909"/>
        </pc:sldMkLst>
        <pc:spChg chg="mod">
          <ac:chgData name="DANIEL D FOTH" userId="b498eb0d-1f71-4dd1-923b-bbc93da39aa9" providerId="ADAL" clId="{8573C399-D852-41BB-AFEA-6F932CA33C72}" dt="2025-04-14T21:42:56.950" v="16"/>
          <ac:spMkLst>
            <pc:docMk/>
            <pc:sldMk cId="496659984" sldId="909"/>
            <ac:spMk id="3" creationId="{E5898075-AED0-8BE0-1590-D7EEEE44E48C}"/>
          </ac:spMkLst>
        </pc:spChg>
      </pc:sldChg>
      <pc:sldChg chg="delSp modSp mod ord">
        <pc:chgData name="DANIEL D FOTH" userId="b498eb0d-1f71-4dd1-923b-bbc93da39aa9" providerId="ADAL" clId="{8573C399-D852-41BB-AFEA-6F932CA33C72}" dt="2025-04-15T13:38:42.082" v="1738" actId="1035"/>
        <pc:sldMkLst>
          <pc:docMk/>
          <pc:sldMk cId="4094549276" sldId="915"/>
        </pc:sldMkLst>
        <pc:spChg chg="mod">
          <ac:chgData name="DANIEL D FOTH" userId="b498eb0d-1f71-4dd1-923b-bbc93da39aa9" providerId="ADAL" clId="{8573C399-D852-41BB-AFEA-6F932CA33C72}" dt="2025-04-15T13:38:42.082" v="1738" actId="1035"/>
          <ac:spMkLst>
            <pc:docMk/>
            <pc:sldMk cId="4094549276" sldId="915"/>
            <ac:spMk id="3" creationId="{67FB5BC0-F9A4-468E-BE58-FC9C483E59C9}"/>
          </ac:spMkLst>
        </pc:spChg>
        <pc:spChg chg="mod">
          <ac:chgData name="DANIEL D FOTH" userId="b498eb0d-1f71-4dd1-923b-bbc93da39aa9" providerId="ADAL" clId="{8573C399-D852-41BB-AFEA-6F932CA33C72}" dt="2025-04-15T13:38:38.806" v="1736" actId="1035"/>
          <ac:spMkLst>
            <pc:docMk/>
            <pc:sldMk cId="4094549276" sldId="915"/>
            <ac:spMk id="4" creationId="{523CA1BB-D2BD-437D-B3A0-4CA71040E6CC}"/>
          </ac:spMkLst>
        </pc:spChg>
      </pc:sldChg>
      <pc:sldChg chg="modSp mod">
        <pc:chgData name="DANIEL D FOTH" userId="b498eb0d-1f71-4dd1-923b-bbc93da39aa9" providerId="ADAL" clId="{8573C399-D852-41BB-AFEA-6F932CA33C72}" dt="2025-04-14T21:52:28.915" v="327" actId="255"/>
        <pc:sldMkLst>
          <pc:docMk/>
          <pc:sldMk cId="1304567215" sldId="927"/>
        </pc:sldMkLst>
        <pc:spChg chg="mod">
          <ac:chgData name="DANIEL D FOTH" userId="b498eb0d-1f71-4dd1-923b-bbc93da39aa9" providerId="ADAL" clId="{8573C399-D852-41BB-AFEA-6F932CA33C72}" dt="2025-04-14T21:52:28.915" v="327" actId="255"/>
          <ac:spMkLst>
            <pc:docMk/>
            <pc:sldMk cId="1304567215" sldId="927"/>
            <ac:spMk id="17411" creationId="{17E815AF-D775-499A-A901-C8B54B374387}"/>
          </ac:spMkLst>
        </pc:spChg>
      </pc:sldChg>
      <pc:sldChg chg="modSp mod">
        <pc:chgData name="DANIEL D FOTH" userId="b498eb0d-1f71-4dd1-923b-bbc93da39aa9" providerId="ADAL" clId="{8573C399-D852-41BB-AFEA-6F932CA33C72}" dt="2025-04-15T13:29:18.595" v="1540" actId="255"/>
        <pc:sldMkLst>
          <pc:docMk/>
          <pc:sldMk cId="2345295299" sldId="929"/>
        </pc:sldMkLst>
        <pc:spChg chg="mod">
          <ac:chgData name="DANIEL D FOTH" userId="b498eb0d-1f71-4dd1-923b-bbc93da39aa9" providerId="ADAL" clId="{8573C399-D852-41BB-AFEA-6F932CA33C72}" dt="2025-04-15T13:29:18.595" v="1540" actId="255"/>
          <ac:spMkLst>
            <pc:docMk/>
            <pc:sldMk cId="2345295299" sldId="929"/>
            <ac:spMk id="17411" creationId="{17E815AF-D775-499A-A901-C8B54B374387}"/>
          </ac:spMkLst>
        </pc:spChg>
      </pc:sldChg>
      <pc:sldChg chg="modSp mod">
        <pc:chgData name="DANIEL D FOTH" userId="b498eb0d-1f71-4dd1-923b-bbc93da39aa9" providerId="ADAL" clId="{8573C399-D852-41BB-AFEA-6F932CA33C72}" dt="2025-04-15T14:41:32.270" v="2977" actId="20577"/>
        <pc:sldMkLst>
          <pc:docMk/>
          <pc:sldMk cId="4253094803" sldId="931"/>
        </pc:sldMkLst>
        <pc:spChg chg="mod">
          <ac:chgData name="DANIEL D FOTH" userId="b498eb0d-1f71-4dd1-923b-bbc93da39aa9" providerId="ADAL" clId="{8573C399-D852-41BB-AFEA-6F932CA33C72}" dt="2025-04-15T14:41:07.727" v="2961" actId="20577"/>
          <ac:spMkLst>
            <pc:docMk/>
            <pc:sldMk cId="4253094803" sldId="931"/>
            <ac:spMk id="2" creationId="{BC1F8F2D-FD2F-81DC-FDFE-9388C69AB0BA}"/>
          </ac:spMkLst>
        </pc:spChg>
        <pc:spChg chg="mod">
          <ac:chgData name="DANIEL D FOTH" userId="b498eb0d-1f71-4dd1-923b-bbc93da39aa9" providerId="ADAL" clId="{8573C399-D852-41BB-AFEA-6F932CA33C72}" dt="2025-04-15T14:41:32.270" v="2977" actId="20577"/>
          <ac:spMkLst>
            <pc:docMk/>
            <pc:sldMk cId="4253094803" sldId="931"/>
            <ac:spMk id="3" creationId="{E5898075-AED0-8BE0-1590-D7EEEE44E48C}"/>
          </ac:spMkLst>
        </pc:spChg>
      </pc:sldChg>
      <pc:sldChg chg="modSp mod">
        <pc:chgData name="DANIEL D FOTH" userId="b498eb0d-1f71-4dd1-923b-bbc93da39aa9" providerId="ADAL" clId="{8573C399-D852-41BB-AFEA-6F932CA33C72}" dt="2025-04-14T21:47:45.007" v="116" actId="1035"/>
        <pc:sldMkLst>
          <pc:docMk/>
          <pc:sldMk cId="2293136084" sldId="934"/>
        </pc:sldMkLst>
        <pc:spChg chg="mod">
          <ac:chgData name="DANIEL D FOTH" userId="b498eb0d-1f71-4dd1-923b-bbc93da39aa9" providerId="ADAL" clId="{8573C399-D852-41BB-AFEA-6F932CA33C72}" dt="2025-04-14T21:47:45.007" v="116" actId="1035"/>
          <ac:spMkLst>
            <pc:docMk/>
            <pc:sldMk cId="2293136084" sldId="934"/>
            <ac:spMk id="3" creationId="{41702D81-A8E4-ADAC-B9E6-8D894928DB09}"/>
          </ac:spMkLst>
        </pc:spChg>
      </pc:sldChg>
      <pc:sldChg chg="modSp mod">
        <pc:chgData name="DANIEL D FOTH" userId="b498eb0d-1f71-4dd1-923b-bbc93da39aa9" providerId="ADAL" clId="{8573C399-D852-41BB-AFEA-6F932CA33C72}" dt="2025-04-14T22:04:21.668" v="694" actId="27636"/>
        <pc:sldMkLst>
          <pc:docMk/>
          <pc:sldMk cId="420516284" sldId="935"/>
        </pc:sldMkLst>
        <pc:spChg chg="mod">
          <ac:chgData name="DANIEL D FOTH" userId="b498eb0d-1f71-4dd1-923b-bbc93da39aa9" providerId="ADAL" clId="{8573C399-D852-41BB-AFEA-6F932CA33C72}" dt="2025-04-14T22:04:06.608" v="690" actId="20577"/>
          <ac:spMkLst>
            <pc:docMk/>
            <pc:sldMk cId="420516284" sldId="935"/>
            <ac:spMk id="2" creationId="{B3270B04-558F-42C4-4C20-E8991082B3C7}"/>
          </ac:spMkLst>
        </pc:spChg>
        <pc:spChg chg="mod">
          <ac:chgData name="DANIEL D FOTH" userId="b498eb0d-1f71-4dd1-923b-bbc93da39aa9" providerId="ADAL" clId="{8573C399-D852-41BB-AFEA-6F932CA33C72}" dt="2025-04-14T22:04:21.668" v="694" actId="27636"/>
          <ac:spMkLst>
            <pc:docMk/>
            <pc:sldMk cId="420516284" sldId="935"/>
            <ac:spMk id="3" creationId="{88C389EA-0157-48B1-93EF-E3F26C7F1B25}"/>
          </ac:spMkLst>
        </pc:spChg>
      </pc:sldChg>
      <pc:sldChg chg="modSp mod">
        <pc:chgData name="DANIEL D FOTH" userId="b498eb0d-1f71-4dd1-923b-bbc93da39aa9" providerId="ADAL" clId="{8573C399-D852-41BB-AFEA-6F932CA33C72}" dt="2025-04-15T13:36:17.396" v="1703" actId="114"/>
        <pc:sldMkLst>
          <pc:docMk/>
          <pc:sldMk cId="3069384385" sldId="936"/>
        </pc:sldMkLst>
        <pc:spChg chg="mod">
          <ac:chgData name="DANIEL D FOTH" userId="b498eb0d-1f71-4dd1-923b-bbc93da39aa9" providerId="ADAL" clId="{8573C399-D852-41BB-AFEA-6F932CA33C72}" dt="2025-04-15T13:36:17.396" v="1703" actId="114"/>
          <ac:spMkLst>
            <pc:docMk/>
            <pc:sldMk cId="3069384385" sldId="936"/>
            <ac:spMk id="3" creationId="{F83C87AB-C302-6D7B-9B8A-C93A1572C55B}"/>
          </ac:spMkLst>
        </pc:spChg>
      </pc:sldChg>
      <pc:sldChg chg="modSp">
        <pc:chgData name="DANIEL D FOTH" userId="b498eb0d-1f71-4dd1-923b-bbc93da39aa9" providerId="ADAL" clId="{8573C399-D852-41BB-AFEA-6F932CA33C72}" dt="2025-04-14T21:42:56.950" v="16"/>
        <pc:sldMkLst>
          <pc:docMk/>
          <pc:sldMk cId="3324110040" sldId="941"/>
        </pc:sldMkLst>
        <pc:spChg chg="mod">
          <ac:chgData name="DANIEL D FOTH" userId="b498eb0d-1f71-4dd1-923b-bbc93da39aa9" providerId="ADAL" clId="{8573C399-D852-41BB-AFEA-6F932CA33C72}" dt="2025-04-14T21:42:56.950" v="16"/>
          <ac:spMkLst>
            <pc:docMk/>
            <pc:sldMk cId="3324110040" sldId="941"/>
            <ac:spMk id="2" creationId="{A5B52D3A-9179-C6F0-5EEF-E4DC44071E93}"/>
          </ac:spMkLst>
        </pc:spChg>
        <pc:spChg chg="mod">
          <ac:chgData name="DANIEL D FOTH" userId="b498eb0d-1f71-4dd1-923b-bbc93da39aa9" providerId="ADAL" clId="{8573C399-D852-41BB-AFEA-6F932CA33C72}" dt="2025-04-14T21:42:38.265" v="14"/>
          <ac:spMkLst>
            <pc:docMk/>
            <pc:sldMk cId="3324110040" sldId="941"/>
            <ac:spMk id="3" creationId="{F44CC347-5AD5-654C-FC9A-79811FE02014}"/>
          </ac:spMkLst>
        </pc:spChg>
      </pc:sldChg>
      <pc:sldChg chg="modSp del mod">
        <pc:chgData name="DANIEL D FOTH" userId="b498eb0d-1f71-4dd1-923b-bbc93da39aa9" providerId="ADAL" clId="{8573C399-D852-41BB-AFEA-6F932CA33C72}" dt="2025-04-15T14:19:01.028" v="2530" actId="47"/>
        <pc:sldMkLst>
          <pc:docMk/>
          <pc:sldMk cId="1705145267" sldId="942"/>
        </pc:sldMkLst>
      </pc:sldChg>
      <pc:sldChg chg="addSp delSp modSp new mod ord">
        <pc:chgData name="DANIEL D FOTH" userId="b498eb0d-1f71-4dd1-923b-bbc93da39aa9" providerId="ADAL" clId="{8573C399-D852-41BB-AFEA-6F932CA33C72}" dt="2025-04-15T14:16:41.871" v="2502" actId="20577"/>
        <pc:sldMkLst>
          <pc:docMk/>
          <pc:sldMk cId="1250393873" sldId="944"/>
        </pc:sldMkLst>
        <pc:spChg chg="mod">
          <ac:chgData name="DANIEL D FOTH" userId="b498eb0d-1f71-4dd1-923b-bbc93da39aa9" providerId="ADAL" clId="{8573C399-D852-41BB-AFEA-6F932CA33C72}" dt="2025-04-15T13:38:05.102" v="1733" actId="6549"/>
          <ac:spMkLst>
            <pc:docMk/>
            <pc:sldMk cId="1250393873" sldId="944"/>
            <ac:spMk id="2" creationId="{FBE42F02-D1C4-5A98-8D0C-A91AFE593424}"/>
          </ac:spMkLst>
        </pc:spChg>
        <pc:spChg chg="mod">
          <ac:chgData name="DANIEL D FOTH" userId="b498eb0d-1f71-4dd1-923b-bbc93da39aa9" providerId="ADAL" clId="{8573C399-D852-41BB-AFEA-6F932CA33C72}" dt="2025-04-15T14:16:41.871" v="2502" actId="20577"/>
          <ac:spMkLst>
            <pc:docMk/>
            <pc:sldMk cId="1250393873" sldId="944"/>
            <ac:spMk id="3" creationId="{A935123D-E4ED-EAF2-2A0D-884097AFEA9E}"/>
          </ac:spMkLst>
        </pc:spChg>
      </pc:sldChg>
      <pc:sldChg chg="add del">
        <pc:chgData name="DANIEL D FOTH" userId="b498eb0d-1f71-4dd1-923b-bbc93da39aa9" providerId="ADAL" clId="{8573C399-D852-41BB-AFEA-6F932CA33C72}" dt="2025-04-14T22:03:03.977" v="659" actId="47"/>
        <pc:sldMkLst>
          <pc:docMk/>
          <pc:sldMk cId="0" sldId="945"/>
        </pc:sldMkLst>
      </pc:sldChg>
      <pc:sldChg chg="modSp add mod">
        <pc:chgData name="DANIEL D FOTH" userId="b498eb0d-1f71-4dd1-923b-bbc93da39aa9" providerId="ADAL" clId="{8573C399-D852-41BB-AFEA-6F932CA33C72}" dt="2025-04-15T13:51:50.986" v="2393" actId="20577"/>
        <pc:sldMkLst>
          <pc:docMk/>
          <pc:sldMk cId="2266534912" sldId="946"/>
        </pc:sldMkLst>
        <pc:spChg chg="mod">
          <ac:chgData name="DANIEL D FOTH" userId="b498eb0d-1f71-4dd1-923b-bbc93da39aa9" providerId="ADAL" clId="{8573C399-D852-41BB-AFEA-6F932CA33C72}" dt="2025-04-15T13:49:28.418" v="2270" actId="1076"/>
          <ac:spMkLst>
            <pc:docMk/>
            <pc:sldMk cId="2266534912" sldId="946"/>
            <ac:spMk id="2" creationId="{D8AB3149-FEEF-A221-D255-E382F7A5238B}"/>
          </ac:spMkLst>
        </pc:spChg>
        <pc:spChg chg="mod">
          <ac:chgData name="DANIEL D FOTH" userId="b498eb0d-1f71-4dd1-923b-bbc93da39aa9" providerId="ADAL" clId="{8573C399-D852-41BB-AFEA-6F932CA33C72}" dt="2025-04-15T13:51:50.986" v="2393" actId="20577"/>
          <ac:spMkLst>
            <pc:docMk/>
            <pc:sldMk cId="2266534912" sldId="946"/>
            <ac:spMk id="3" creationId="{8020B3DF-DDCF-2F8D-6070-396C61D063A6}"/>
          </ac:spMkLst>
        </pc:spChg>
      </pc:sldChg>
      <pc:sldChg chg="add del">
        <pc:chgData name="DANIEL D FOTH" userId="b498eb0d-1f71-4dd1-923b-bbc93da39aa9" providerId="ADAL" clId="{8573C399-D852-41BB-AFEA-6F932CA33C72}" dt="2025-04-14T22:03:12.636" v="660" actId="47"/>
        <pc:sldMkLst>
          <pc:docMk/>
          <pc:sldMk cId="2759410926" sldId="946"/>
        </pc:sldMkLst>
      </pc:sldChg>
      <pc:sldChg chg="add del">
        <pc:chgData name="DANIEL D FOTH" userId="b498eb0d-1f71-4dd1-923b-bbc93da39aa9" providerId="ADAL" clId="{8573C399-D852-41BB-AFEA-6F932CA33C72}" dt="2025-04-15T13:24:45.368" v="1418" actId="47"/>
        <pc:sldMkLst>
          <pc:docMk/>
          <pc:sldMk cId="0" sldId="947"/>
        </pc:sldMkLst>
      </pc:sldChg>
      <pc:sldChg chg="modSp add mod">
        <pc:chgData name="DANIEL D FOTH" userId="b498eb0d-1f71-4dd1-923b-bbc93da39aa9" providerId="ADAL" clId="{8573C399-D852-41BB-AFEA-6F932CA33C72}" dt="2025-04-15T13:52:23.027" v="2425" actId="6549"/>
        <pc:sldMkLst>
          <pc:docMk/>
          <pc:sldMk cId="1903322771" sldId="948"/>
        </pc:sldMkLst>
        <pc:spChg chg="mod">
          <ac:chgData name="DANIEL D FOTH" userId="b498eb0d-1f71-4dd1-923b-bbc93da39aa9" providerId="ADAL" clId="{8573C399-D852-41BB-AFEA-6F932CA33C72}" dt="2025-04-15T13:52:23.027" v="2425" actId="6549"/>
          <ac:spMkLst>
            <pc:docMk/>
            <pc:sldMk cId="1903322771" sldId="948"/>
            <ac:spMk id="3" creationId="{99EAC61D-37B0-F7D2-B2DC-D3D8C744EBCC}"/>
          </ac:spMkLst>
        </pc:spChg>
      </pc:sldChg>
      <pc:sldChg chg="modSp add mod">
        <pc:chgData name="DANIEL D FOTH" userId="b498eb0d-1f71-4dd1-923b-bbc93da39aa9" providerId="ADAL" clId="{8573C399-D852-41BB-AFEA-6F932CA33C72}" dt="2025-04-15T13:56:23.316" v="2460" actId="20577"/>
        <pc:sldMkLst>
          <pc:docMk/>
          <pc:sldMk cId="2886085537" sldId="949"/>
        </pc:sldMkLst>
        <pc:spChg chg="mod">
          <ac:chgData name="DANIEL D FOTH" userId="b498eb0d-1f71-4dd1-923b-bbc93da39aa9" providerId="ADAL" clId="{8573C399-D852-41BB-AFEA-6F932CA33C72}" dt="2025-04-15T13:56:23.316" v="2460" actId="20577"/>
          <ac:spMkLst>
            <pc:docMk/>
            <pc:sldMk cId="2886085537" sldId="949"/>
            <ac:spMk id="3" creationId="{8C60AE4D-CB31-5D26-D186-6FDCB8F1AE0E}"/>
          </ac:spMkLst>
        </pc:spChg>
      </pc:sldChg>
      <pc:sldChg chg="add">
        <pc:chgData name="DANIEL D FOTH" userId="b498eb0d-1f71-4dd1-923b-bbc93da39aa9" providerId="ADAL" clId="{8573C399-D852-41BB-AFEA-6F932CA33C72}" dt="2025-04-14T22:16:45.537" v="729"/>
        <pc:sldMkLst>
          <pc:docMk/>
          <pc:sldMk cId="4009601339" sldId="950"/>
        </pc:sldMkLst>
      </pc:sldChg>
      <pc:sldChg chg="add del">
        <pc:chgData name="DANIEL D FOTH" userId="b498eb0d-1f71-4dd1-923b-bbc93da39aa9" providerId="ADAL" clId="{8573C399-D852-41BB-AFEA-6F932CA33C72}" dt="2025-04-15T13:58:04.206" v="2466" actId="47"/>
        <pc:sldMkLst>
          <pc:docMk/>
          <pc:sldMk cId="3894797545" sldId="951"/>
        </pc:sldMkLst>
      </pc:sldChg>
      <pc:sldChg chg="modSp add mod ord">
        <pc:chgData name="DANIEL D FOTH" userId="b498eb0d-1f71-4dd1-923b-bbc93da39aa9" providerId="ADAL" clId="{8573C399-D852-41BB-AFEA-6F932CA33C72}" dt="2025-04-15T13:58:08.898" v="2468"/>
        <pc:sldMkLst>
          <pc:docMk/>
          <pc:sldMk cId="2254051119" sldId="952"/>
        </pc:sldMkLst>
        <pc:spChg chg="mod">
          <ac:chgData name="DANIEL D FOTH" userId="b498eb0d-1f71-4dd1-923b-bbc93da39aa9" providerId="ADAL" clId="{8573C399-D852-41BB-AFEA-6F932CA33C72}" dt="2025-04-14T22:16:59.378" v="730" actId="6549"/>
          <ac:spMkLst>
            <pc:docMk/>
            <pc:sldMk cId="2254051119" sldId="952"/>
            <ac:spMk id="3" creationId="{FD743840-FFE0-6916-32BE-7FFCC885E0AC}"/>
          </ac:spMkLst>
        </pc:spChg>
      </pc:sldChg>
      <pc:sldChg chg="modSp add mod">
        <pc:chgData name="DANIEL D FOTH" userId="b498eb0d-1f71-4dd1-923b-bbc93da39aa9" providerId="ADAL" clId="{8573C399-D852-41BB-AFEA-6F932CA33C72}" dt="2025-04-14T22:18:34.988" v="741" actId="1076"/>
        <pc:sldMkLst>
          <pc:docMk/>
          <pc:sldMk cId="2834755981" sldId="953"/>
        </pc:sldMkLst>
        <pc:spChg chg="mod">
          <ac:chgData name="DANIEL D FOTH" userId="b498eb0d-1f71-4dd1-923b-bbc93da39aa9" providerId="ADAL" clId="{8573C399-D852-41BB-AFEA-6F932CA33C72}" dt="2025-04-14T22:18:21.486" v="738" actId="1076"/>
          <ac:spMkLst>
            <pc:docMk/>
            <pc:sldMk cId="2834755981" sldId="953"/>
            <ac:spMk id="9" creationId="{5C469A88-E8AF-40E1-9327-FDF95654F1C8}"/>
          </ac:spMkLst>
        </pc:spChg>
        <pc:spChg chg="mod">
          <ac:chgData name="DANIEL D FOTH" userId="b498eb0d-1f71-4dd1-923b-bbc93da39aa9" providerId="ADAL" clId="{8573C399-D852-41BB-AFEA-6F932CA33C72}" dt="2025-04-14T22:18:01.279" v="735" actId="1076"/>
          <ac:spMkLst>
            <pc:docMk/>
            <pc:sldMk cId="2834755981" sldId="953"/>
            <ac:spMk id="10" creationId="{57A3C5D1-12EA-2FE0-0A4D-1EECF544AC2D}"/>
          </ac:spMkLst>
        </pc:spChg>
        <pc:cxnChg chg="mod">
          <ac:chgData name="DANIEL D FOTH" userId="b498eb0d-1f71-4dd1-923b-bbc93da39aa9" providerId="ADAL" clId="{8573C399-D852-41BB-AFEA-6F932CA33C72}" dt="2025-04-14T22:18:34.988" v="741" actId="1076"/>
          <ac:cxnSpMkLst>
            <pc:docMk/>
            <pc:sldMk cId="2834755981" sldId="953"/>
            <ac:cxnSpMk id="5" creationId="{B21529EF-8C8D-4B69-6E82-2F354D4EF7BD}"/>
          </ac:cxnSpMkLst>
        </pc:cxnChg>
      </pc:sldChg>
      <pc:sldChg chg="modSp new mod">
        <pc:chgData name="DANIEL D FOTH" userId="b498eb0d-1f71-4dd1-923b-bbc93da39aa9" providerId="ADAL" clId="{8573C399-D852-41BB-AFEA-6F932CA33C72}" dt="2025-04-15T14:18:52.196" v="2529" actId="1076"/>
        <pc:sldMkLst>
          <pc:docMk/>
          <pc:sldMk cId="1610218438" sldId="954"/>
        </pc:sldMkLst>
        <pc:spChg chg="mod">
          <ac:chgData name="DANIEL D FOTH" userId="b498eb0d-1f71-4dd1-923b-bbc93da39aa9" providerId="ADAL" clId="{8573C399-D852-41BB-AFEA-6F932CA33C72}" dt="2025-04-15T14:18:47.022" v="2528" actId="27636"/>
          <ac:spMkLst>
            <pc:docMk/>
            <pc:sldMk cId="1610218438" sldId="954"/>
            <ac:spMk id="2" creationId="{25FD103F-6912-8562-B51A-BEE9EF7FF2DB}"/>
          </ac:spMkLst>
        </pc:spChg>
        <pc:spChg chg="mod">
          <ac:chgData name="DANIEL D FOTH" userId="b498eb0d-1f71-4dd1-923b-bbc93da39aa9" providerId="ADAL" clId="{8573C399-D852-41BB-AFEA-6F932CA33C72}" dt="2025-04-15T14:18:52.196" v="2529" actId="1076"/>
          <ac:spMkLst>
            <pc:docMk/>
            <pc:sldMk cId="1610218438" sldId="954"/>
            <ac:spMk id="3" creationId="{8DFEF9EE-BA8B-D75B-9315-B5A679AE43A2}"/>
          </ac:spMkLst>
        </pc:spChg>
      </pc:sldChg>
      <pc:sldChg chg="modSp new del mod">
        <pc:chgData name="DANIEL D FOTH" userId="b498eb0d-1f71-4dd1-923b-bbc93da39aa9" providerId="ADAL" clId="{8573C399-D852-41BB-AFEA-6F932CA33C72}" dt="2025-04-15T13:13:32.181" v="1163" actId="47"/>
        <pc:sldMkLst>
          <pc:docMk/>
          <pc:sldMk cId="369773888" sldId="955"/>
        </pc:sldMkLst>
      </pc:sldChg>
      <pc:sldChg chg="addSp delSp modSp new mod">
        <pc:chgData name="DANIEL D FOTH" userId="b498eb0d-1f71-4dd1-923b-bbc93da39aa9" providerId="ADAL" clId="{8573C399-D852-41BB-AFEA-6F932CA33C72}" dt="2025-04-15T14:56:29.645" v="3443"/>
        <pc:sldMkLst>
          <pc:docMk/>
          <pc:sldMk cId="3036211801" sldId="955"/>
        </pc:sldMkLst>
        <pc:spChg chg="mod">
          <ac:chgData name="DANIEL D FOTH" userId="b498eb0d-1f71-4dd1-923b-bbc93da39aa9" providerId="ADAL" clId="{8573C399-D852-41BB-AFEA-6F932CA33C72}" dt="2025-04-15T14:55:58.309" v="3430" actId="27636"/>
          <ac:spMkLst>
            <pc:docMk/>
            <pc:sldMk cId="3036211801" sldId="955"/>
            <ac:spMk id="2" creationId="{A05FD8BE-6889-E84E-A002-EFF3CDE13E5E}"/>
          </ac:spMkLst>
        </pc:spChg>
        <pc:spChg chg="add mod">
          <ac:chgData name="DANIEL D FOTH" userId="b498eb0d-1f71-4dd1-923b-bbc93da39aa9" providerId="ADAL" clId="{8573C399-D852-41BB-AFEA-6F932CA33C72}" dt="2025-04-15T14:56:29.645" v="3443"/>
          <ac:spMkLst>
            <pc:docMk/>
            <pc:sldMk cId="3036211801" sldId="955"/>
            <ac:spMk id="5" creationId="{CBBDEC90-8280-6455-52AC-459FA05E811A}"/>
          </ac:spMkLst>
        </pc:spChg>
      </pc:sldChg>
      <pc:sldMasterChg chg="modSldLayout">
        <pc:chgData name="DANIEL D FOTH" userId="b498eb0d-1f71-4dd1-923b-bbc93da39aa9" providerId="ADAL" clId="{8573C399-D852-41BB-AFEA-6F932CA33C72}" dt="2025-04-15T13:21:08.810" v="1367"/>
        <pc:sldMasterMkLst>
          <pc:docMk/>
          <pc:sldMasterMk cId="782912466" sldId="2147483675"/>
        </pc:sldMasterMkLst>
        <pc:sldLayoutChg chg="addSp delSp modSp mod">
          <pc:chgData name="DANIEL D FOTH" userId="b498eb0d-1f71-4dd1-923b-bbc93da39aa9" providerId="ADAL" clId="{8573C399-D852-41BB-AFEA-6F932CA33C72}" dt="2025-04-15T13:20:10.155" v="1341" actId="1037"/>
          <pc:sldLayoutMkLst>
            <pc:docMk/>
            <pc:sldMasterMk cId="782912466" sldId="2147483675"/>
            <pc:sldLayoutMk cId="2767665895" sldId="2147483677"/>
          </pc:sldLayoutMkLst>
          <pc:spChg chg="mod">
            <ac:chgData name="DANIEL D FOTH" userId="b498eb0d-1f71-4dd1-923b-bbc93da39aa9" providerId="ADAL" clId="{8573C399-D852-41BB-AFEA-6F932CA33C72}" dt="2025-04-15T13:19:57.542" v="1315" actId="1076"/>
            <ac:spMkLst>
              <pc:docMk/>
              <pc:sldMasterMk cId="782912466" sldId="2147483675"/>
              <pc:sldLayoutMk cId="2767665895" sldId="2147483677"/>
              <ac:spMk id="3" creationId="{00000000-0000-0000-0000-000000000000}"/>
            </ac:spMkLst>
          </pc:spChg>
          <pc:picChg chg="mod">
            <ac:chgData name="DANIEL D FOTH" userId="b498eb0d-1f71-4dd1-923b-bbc93da39aa9" providerId="ADAL" clId="{8573C399-D852-41BB-AFEA-6F932CA33C72}" dt="2025-04-15T13:20:04.996" v="1324" actId="1036"/>
            <ac:picMkLst>
              <pc:docMk/>
              <pc:sldMasterMk cId="782912466" sldId="2147483675"/>
              <pc:sldLayoutMk cId="2767665895" sldId="2147483677"/>
              <ac:picMk id="7" creationId="{F6EE2B2F-873A-980F-A933-1A17B4C2D40C}"/>
            </ac:picMkLst>
          </pc:picChg>
          <pc:picChg chg="add mod">
            <ac:chgData name="DANIEL D FOTH" userId="b498eb0d-1f71-4dd1-923b-bbc93da39aa9" providerId="ADAL" clId="{8573C399-D852-41BB-AFEA-6F932CA33C72}" dt="2025-04-15T13:20:10.155" v="1341" actId="1037"/>
            <ac:picMkLst>
              <pc:docMk/>
              <pc:sldMasterMk cId="782912466" sldId="2147483675"/>
              <pc:sldLayoutMk cId="2767665895" sldId="2147483677"/>
              <ac:picMk id="8" creationId="{60D8DB24-3D00-DBEE-9B3F-B26546479DEF}"/>
            </ac:picMkLst>
          </pc:picChg>
        </pc:sldLayoutChg>
        <pc:sldLayoutChg chg="addSp delSp modSp mod">
          <pc:chgData name="DANIEL D FOTH" userId="b498eb0d-1f71-4dd1-923b-bbc93da39aa9" providerId="ADAL" clId="{8573C399-D852-41BB-AFEA-6F932CA33C72}" dt="2025-04-15T13:20:19.151" v="1344"/>
          <pc:sldLayoutMkLst>
            <pc:docMk/>
            <pc:sldMasterMk cId="782912466" sldId="2147483675"/>
            <pc:sldLayoutMk cId="4070934316" sldId="2147483679"/>
          </pc:sldLayoutMkLst>
          <pc:picChg chg="add mod">
            <ac:chgData name="DANIEL D FOTH" userId="b498eb0d-1f71-4dd1-923b-bbc93da39aa9" providerId="ADAL" clId="{8573C399-D852-41BB-AFEA-6F932CA33C72}" dt="2025-04-15T13:20:19.151" v="1344"/>
            <ac:picMkLst>
              <pc:docMk/>
              <pc:sldMasterMk cId="782912466" sldId="2147483675"/>
              <pc:sldLayoutMk cId="4070934316" sldId="2147483679"/>
              <ac:picMk id="10" creationId="{ECB06383-630D-B681-0C07-355972FA32D2}"/>
            </ac:picMkLst>
          </pc:picChg>
          <pc:picChg chg="add mod">
            <ac:chgData name="DANIEL D FOTH" userId="b498eb0d-1f71-4dd1-923b-bbc93da39aa9" providerId="ADAL" clId="{8573C399-D852-41BB-AFEA-6F932CA33C72}" dt="2025-04-15T13:20:19.151" v="1344"/>
            <ac:picMkLst>
              <pc:docMk/>
              <pc:sldMasterMk cId="782912466" sldId="2147483675"/>
              <pc:sldLayoutMk cId="4070934316" sldId="2147483679"/>
              <ac:picMk id="11" creationId="{C50EAC62-17DB-4ADF-94A2-CEF8F7AB34C9}"/>
            </ac:picMkLst>
          </pc:picChg>
        </pc:sldLayoutChg>
        <pc:sldLayoutChg chg="addSp delSp modSp mod">
          <pc:chgData name="DANIEL D FOTH" userId="b498eb0d-1f71-4dd1-923b-bbc93da39aa9" providerId="ADAL" clId="{8573C399-D852-41BB-AFEA-6F932CA33C72}" dt="2025-04-15T13:20:24.122" v="1347"/>
          <pc:sldLayoutMkLst>
            <pc:docMk/>
            <pc:sldMasterMk cId="782912466" sldId="2147483675"/>
            <pc:sldLayoutMk cId="4281493546" sldId="2147483680"/>
          </pc:sldLayoutMkLst>
          <pc:picChg chg="add mod">
            <ac:chgData name="DANIEL D FOTH" userId="b498eb0d-1f71-4dd1-923b-bbc93da39aa9" providerId="ADAL" clId="{8573C399-D852-41BB-AFEA-6F932CA33C72}" dt="2025-04-15T13:20:24.122" v="1347"/>
            <ac:picMkLst>
              <pc:docMk/>
              <pc:sldMasterMk cId="782912466" sldId="2147483675"/>
              <pc:sldLayoutMk cId="4281493546" sldId="2147483680"/>
              <ac:picMk id="12" creationId="{0089230E-1F5E-99A0-7881-6661E990D417}"/>
            </ac:picMkLst>
          </pc:picChg>
          <pc:picChg chg="add mod">
            <ac:chgData name="DANIEL D FOTH" userId="b498eb0d-1f71-4dd1-923b-bbc93da39aa9" providerId="ADAL" clId="{8573C399-D852-41BB-AFEA-6F932CA33C72}" dt="2025-04-15T13:20:24.122" v="1347"/>
            <ac:picMkLst>
              <pc:docMk/>
              <pc:sldMasterMk cId="782912466" sldId="2147483675"/>
              <pc:sldLayoutMk cId="4281493546" sldId="2147483680"/>
              <ac:picMk id="13" creationId="{32C11497-64C2-3247-08E4-B14629EA818B}"/>
            </ac:picMkLst>
          </pc:picChg>
        </pc:sldLayoutChg>
        <pc:sldLayoutChg chg="addSp delSp modSp mod">
          <pc:chgData name="DANIEL D FOTH" userId="b498eb0d-1f71-4dd1-923b-bbc93da39aa9" providerId="ADAL" clId="{8573C399-D852-41BB-AFEA-6F932CA33C72}" dt="2025-04-15T13:20:28.787" v="1350"/>
          <pc:sldLayoutMkLst>
            <pc:docMk/>
            <pc:sldMasterMk cId="782912466" sldId="2147483675"/>
            <pc:sldLayoutMk cId="393232702" sldId="2147483681"/>
          </pc:sldLayoutMkLst>
          <pc:picChg chg="add mod">
            <ac:chgData name="DANIEL D FOTH" userId="b498eb0d-1f71-4dd1-923b-bbc93da39aa9" providerId="ADAL" clId="{8573C399-D852-41BB-AFEA-6F932CA33C72}" dt="2025-04-15T13:20:28.787" v="1350"/>
            <ac:picMkLst>
              <pc:docMk/>
              <pc:sldMasterMk cId="782912466" sldId="2147483675"/>
              <pc:sldLayoutMk cId="393232702" sldId="2147483681"/>
              <ac:picMk id="8" creationId="{F3B49E6D-6EAA-97EC-94FF-F96C18DC510A}"/>
            </ac:picMkLst>
          </pc:picChg>
          <pc:picChg chg="add mod">
            <ac:chgData name="DANIEL D FOTH" userId="b498eb0d-1f71-4dd1-923b-bbc93da39aa9" providerId="ADAL" clId="{8573C399-D852-41BB-AFEA-6F932CA33C72}" dt="2025-04-15T13:20:28.787" v="1350"/>
            <ac:picMkLst>
              <pc:docMk/>
              <pc:sldMasterMk cId="782912466" sldId="2147483675"/>
              <pc:sldLayoutMk cId="393232702" sldId="2147483681"/>
              <ac:picMk id="9" creationId="{4D346DC7-6499-F653-D7A4-116EAC3F9DD0}"/>
            </ac:picMkLst>
          </pc:picChg>
        </pc:sldLayoutChg>
        <pc:sldLayoutChg chg="addSp delSp modSp mod">
          <pc:chgData name="DANIEL D FOTH" userId="b498eb0d-1f71-4dd1-923b-bbc93da39aa9" providerId="ADAL" clId="{8573C399-D852-41BB-AFEA-6F932CA33C72}" dt="2025-04-15T13:20:36.784" v="1353"/>
          <pc:sldLayoutMkLst>
            <pc:docMk/>
            <pc:sldMasterMk cId="782912466" sldId="2147483675"/>
            <pc:sldLayoutMk cId="2211119837" sldId="2147483682"/>
          </pc:sldLayoutMkLst>
          <pc:picChg chg="add mod">
            <ac:chgData name="DANIEL D FOTH" userId="b498eb0d-1f71-4dd1-923b-bbc93da39aa9" providerId="ADAL" clId="{8573C399-D852-41BB-AFEA-6F932CA33C72}" dt="2025-04-15T13:20:36.784" v="1353"/>
            <ac:picMkLst>
              <pc:docMk/>
              <pc:sldMasterMk cId="782912466" sldId="2147483675"/>
              <pc:sldLayoutMk cId="2211119837" sldId="2147483682"/>
              <ac:picMk id="7" creationId="{BCBEE457-2CAB-63A8-6F21-CBB5847D193B}"/>
            </ac:picMkLst>
          </pc:picChg>
          <pc:picChg chg="add mod">
            <ac:chgData name="DANIEL D FOTH" userId="b498eb0d-1f71-4dd1-923b-bbc93da39aa9" providerId="ADAL" clId="{8573C399-D852-41BB-AFEA-6F932CA33C72}" dt="2025-04-15T13:20:36.784" v="1353"/>
            <ac:picMkLst>
              <pc:docMk/>
              <pc:sldMasterMk cId="782912466" sldId="2147483675"/>
              <pc:sldLayoutMk cId="2211119837" sldId="2147483682"/>
              <ac:picMk id="8" creationId="{7716DEFB-F595-3D85-4554-6A5E9BD8519F}"/>
            </ac:picMkLst>
          </pc:picChg>
        </pc:sldLayoutChg>
        <pc:sldLayoutChg chg="addSp delSp modSp mod">
          <pc:chgData name="DANIEL D FOTH" userId="b498eb0d-1f71-4dd1-923b-bbc93da39aa9" providerId="ADAL" clId="{8573C399-D852-41BB-AFEA-6F932CA33C72}" dt="2025-04-15T13:20:42.091" v="1356"/>
          <pc:sldLayoutMkLst>
            <pc:docMk/>
            <pc:sldMasterMk cId="782912466" sldId="2147483675"/>
            <pc:sldLayoutMk cId="4121093746" sldId="2147483683"/>
          </pc:sldLayoutMkLst>
          <pc:picChg chg="add mod">
            <ac:chgData name="DANIEL D FOTH" userId="b498eb0d-1f71-4dd1-923b-bbc93da39aa9" providerId="ADAL" clId="{8573C399-D852-41BB-AFEA-6F932CA33C72}" dt="2025-04-15T13:20:42.091" v="1356"/>
            <ac:picMkLst>
              <pc:docMk/>
              <pc:sldMasterMk cId="782912466" sldId="2147483675"/>
              <pc:sldLayoutMk cId="4121093746" sldId="2147483683"/>
              <ac:picMk id="10" creationId="{C31E2B80-516D-6F24-6BFF-DC4F11C93275}"/>
            </ac:picMkLst>
          </pc:picChg>
          <pc:picChg chg="add mod">
            <ac:chgData name="DANIEL D FOTH" userId="b498eb0d-1f71-4dd1-923b-bbc93da39aa9" providerId="ADAL" clId="{8573C399-D852-41BB-AFEA-6F932CA33C72}" dt="2025-04-15T13:20:42.091" v="1356"/>
            <ac:picMkLst>
              <pc:docMk/>
              <pc:sldMasterMk cId="782912466" sldId="2147483675"/>
              <pc:sldLayoutMk cId="4121093746" sldId="2147483683"/>
              <ac:picMk id="11" creationId="{0322167D-A1D9-CC40-D5B3-3C05590C384B}"/>
            </ac:picMkLst>
          </pc:picChg>
        </pc:sldLayoutChg>
        <pc:sldLayoutChg chg="addSp delSp modSp mod">
          <pc:chgData name="DANIEL D FOTH" userId="b498eb0d-1f71-4dd1-923b-bbc93da39aa9" providerId="ADAL" clId="{8573C399-D852-41BB-AFEA-6F932CA33C72}" dt="2025-04-15T13:20:46.736" v="1359"/>
          <pc:sldLayoutMkLst>
            <pc:docMk/>
            <pc:sldMasterMk cId="782912466" sldId="2147483675"/>
            <pc:sldLayoutMk cId="2940962878" sldId="2147483684"/>
          </pc:sldLayoutMkLst>
          <pc:picChg chg="add mod">
            <ac:chgData name="DANIEL D FOTH" userId="b498eb0d-1f71-4dd1-923b-bbc93da39aa9" providerId="ADAL" clId="{8573C399-D852-41BB-AFEA-6F932CA33C72}" dt="2025-04-15T13:20:46.736" v="1359"/>
            <ac:picMkLst>
              <pc:docMk/>
              <pc:sldMasterMk cId="782912466" sldId="2147483675"/>
              <pc:sldLayoutMk cId="2940962878" sldId="2147483684"/>
              <ac:picMk id="10" creationId="{F8DE648B-9558-F71A-75CB-E2ECCCC2268D}"/>
            </ac:picMkLst>
          </pc:picChg>
          <pc:picChg chg="add mod">
            <ac:chgData name="DANIEL D FOTH" userId="b498eb0d-1f71-4dd1-923b-bbc93da39aa9" providerId="ADAL" clId="{8573C399-D852-41BB-AFEA-6F932CA33C72}" dt="2025-04-15T13:20:46.736" v="1359"/>
            <ac:picMkLst>
              <pc:docMk/>
              <pc:sldMasterMk cId="782912466" sldId="2147483675"/>
              <pc:sldLayoutMk cId="2940962878" sldId="2147483684"/>
              <ac:picMk id="11" creationId="{9A198D69-33F4-52C7-7402-4D617E889C48}"/>
            </ac:picMkLst>
          </pc:picChg>
        </pc:sldLayoutChg>
        <pc:sldLayoutChg chg="addSp delSp modSp">
          <pc:chgData name="DANIEL D FOTH" userId="b498eb0d-1f71-4dd1-923b-bbc93da39aa9" providerId="ADAL" clId="{8573C399-D852-41BB-AFEA-6F932CA33C72}" dt="2025-04-15T13:20:53.013" v="1361"/>
          <pc:sldLayoutMkLst>
            <pc:docMk/>
            <pc:sldMasterMk cId="782912466" sldId="2147483675"/>
            <pc:sldLayoutMk cId="3922522611" sldId="2147483685"/>
          </pc:sldLayoutMkLst>
          <pc:picChg chg="add mod">
            <ac:chgData name="DANIEL D FOTH" userId="b498eb0d-1f71-4dd1-923b-bbc93da39aa9" providerId="ADAL" clId="{8573C399-D852-41BB-AFEA-6F932CA33C72}" dt="2025-04-15T13:20:53.013" v="1361"/>
            <ac:picMkLst>
              <pc:docMk/>
              <pc:sldMasterMk cId="782912466" sldId="2147483675"/>
              <pc:sldLayoutMk cId="3922522611" sldId="2147483685"/>
              <ac:picMk id="9" creationId="{283DB15D-6C67-D2B8-1827-E006530D9D52}"/>
            </ac:picMkLst>
          </pc:picChg>
          <pc:picChg chg="add mod">
            <ac:chgData name="DANIEL D FOTH" userId="b498eb0d-1f71-4dd1-923b-bbc93da39aa9" providerId="ADAL" clId="{8573C399-D852-41BB-AFEA-6F932CA33C72}" dt="2025-04-15T13:20:53.013" v="1361"/>
            <ac:picMkLst>
              <pc:docMk/>
              <pc:sldMasterMk cId="782912466" sldId="2147483675"/>
              <pc:sldLayoutMk cId="3922522611" sldId="2147483685"/>
              <ac:picMk id="10" creationId="{0994FB67-18C4-1DD2-7D70-B3BF1A99B20E}"/>
            </ac:picMkLst>
          </pc:picChg>
        </pc:sldLayoutChg>
        <pc:sldLayoutChg chg="addSp delSp modSp mod">
          <pc:chgData name="DANIEL D FOTH" userId="b498eb0d-1f71-4dd1-923b-bbc93da39aa9" providerId="ADAL" clId="{8573C399-D852-41BB-AFEA-6F932CA33C72}" dt="2025-04-15T13:21:02.567" v="1364"/>
          <pc:sldLayoutMkLst>
            <pc:docMk/>
            <pc:sldMasterMk cId="782912466" sldId="2147483675"/>
            <pc:sldLayoutMk cId="4159460192" sldId="2147483686"/>
          </pc:sldLayoutMkLst>
          <pc:picChg chg="add mod">
            <ac:chgData name="DANIEL D FOTH" userId="b498eb0d-1f71-4dd1-923b-bbc93da39aa9" providerId="ADAL" clId="{8573C399-D852-41BB-AFEA-6F932CA33C72}" dt="2025-04-15T13:21:02.567" v="1364"/>
            <ac:picMkLst>
              <pc:docMk/>
              <pc:sldMasterMk cId="782912466" sldId="2147483675"/>
              <pc:sldLayoutMk cId="4159460192" sldId="2147483686"/>
              <ac:picMk id="9" creationId="{634000A0-E6E6-44D5-C211-93585A983B25}"/>
            </ac:picMkLst>
          </pc:picChg>
          <pc:picChg chg="add mod">
            <ac:chgData name="DANIEL D FOTH" userId="b498eb0d-1f71-4dd1-923b-bbc93da39aa9" providerId="ADAL" clId="{8573C399-D852-41BB-AFEA-6F932CA33C72}" dt="2025-04-15T13:21:02.567" v="1364"/>
            <ac:picMkLst>
              <pc:docMk/>
              <pc:sldMasterMk cId="782912466" sldId="2147483675"/>
              <pc:sldLayoutMk cId="4159460192" sldId="2147483686"/>
              <ac:picMk id="10" creationId="{FE0D86BC-0061-CF73-89A0-635AF665CF29}"/>
            </ac:picMkLst>
          </pc:picChg>
        </pc:sldLayoutChg>
        <pc:sldLayoutChg chg="addSp delSp modSp mod">
          <pc:chgData name="DANIEL D FOTH" userId="b498eb0d-1f71-4dd1-923b-bbc93da39aa9" providerId="ADAL" clId="{8573C399-D852-41BB-AFEA-6F932CA33C72}" dt="2025-04-15T13:21:08.810" v="1367"/>
          <pc:sldLayoutMkLst>
            <pc:docMk/>
            <pc:sldMasterMk cId="782912466" sldId="2147483675"/>
            <pc:sldLayoutMk cId="1181367923" sldId="2147483688"/>
          </pc:sldLayoutMkLst>
          <pc:picChg chg="add mod">
            <ac:chgData name="DANIEL D FOTH" userId="b498eb0d-1f71-4dd1-923b-bbc93da39aa9" providerId="ADAL" clId="{8573C399-D852-41BB-AFEA-6F932CA33C72}" dt="2025-04-15T13:21:08.810" v="1367"/>
            <ac:picMkLst>
              <pc:docMk/>
              <pc:sldMasterMk cId="782912466" sldId="2147483675"/>
              <pc:sldLayoutMk cId="1181367923" sldId="2147483688"/>
              <ac:picMk id="6" creationId="{683540A4-1C71-2572-828D-EE1EDE84A129}"/>
            </ac:picMkLst>
          </pc:picChg>
          <pc:picChg chg="add mod">
            <ac:chgData name="DANIEL D FOTH" userId="b498eb0d-1f71-4dd1-923b-bbc93da39aa9" providerId="ADAL" clId="{8573C399-D852-41BB-AFEA-6F932CA33C72}" dt="2025-04-15T13:21:08.810" v="1367"/>
            <ac:picMkLst>
              <pc:docMk/>
              <pc:sldMasterMk cId="782912466" sldId="2147483675"/>
              <pc:sldLayoutMk cId="1181367923" sldId="2147483688"/>
              <ac:picMk id="8" creationId="{0BDAB2D1-F51E-744E-4530-B596ACEC46A5}"/>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98CDC-D16F-4166-9E60-4E5280579A4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420C62C-1505-41AB-8419-C863C1D9FF0D}">
      <dgm:prSet/>
      <dgm:spPr/>
      <dgm:t>
        <a:bodyPr/>
        <a:lstStyle/>
        <a:p>
          <a:r>
            <a:rPr lang="en-US" dirty="0"/>
            <a:t>Positions – what each party wants</a:t>
          </a:r>
        </a:p>
      </dgm:t>
    </dgm:pt>
    <dgm:pt modelId="{00DF60C8-32D7-40B9-B462-94FC545EB1E5}" type="parTrans" cxnId="{13121AFD-C86F-4051-89FF-915FF24AA455}">
      <dgm:prSet/>
      <dgm:spPr/>
      <dgm:t>
        <a:bodyPr/>
        <a:lstStyle/>
        <a:p>
          <a:endParaRPr lang="en-US"/>
        </a:p>
      </dgm:t>
    </dgm:pt>
    <dgm:pt modelId="{4CA191DD-5F9C-4A74-B3F3-67D84D9C1DAE}" type="sibTrans" cxnId="{13121AFD-C86F-4051-89FF-915FF24AA455}">
      <dgm:prSet/>
      <dgm:spPr/>
      <dgm:t>
        <a:bodyPr/>
        <a:lstStyle/>
        <a:p>
          <a:endParaRPr lang="en-US"/>
        </a:p>
      </dgm:t>
    </dgm:pt>
    <dgm:pt modelId="{71976587-4C97-41BA-8C09-6606974BEB88}">
      <dgm:prSet/>
      <dgm:spPr/>
      <dgm:t>
        <a:bodyPr/>
        <a:lstStyle/>
        <a:p>
          <a:r>
            <a:rPr lang="en-US" dirty="0"/>
            <a:t>I do not want the Village adopt a zoning ordinance</a:t>
          </a:r>
        </a:p>
      </dgm:t>
    </dgm:pt>
    <dgm:pt modelId="{E1F26250-D635-460B-8E6A-7F7F82BE94B9}" type="parTrans" cxnId="{A9BD0974-B310-4CE2-A649-D0AE490D4C5C}">
      <dgm:prSet/>
      <dgm:spPr/>
      <dgm:t>
        <a:bodyPr/>
        <a:lstStyle/>
        <a:p>
          <a:endParaRPr lang="en-US"/>
        </a:p>
      </dgm:t>
    </dgm:pt>
    <dgm:pt modelId="{75B001C3-99DB-438A-A72E-D91EBB123D47}" type="sibTrans" cxnId="{A9BD0974-B310-4CE2-A649-D0AE490D4C5C}">
      <dgm:prSet/>
      <dgm:spPr/>
      <dgm:t>
        <a:bodyPr/>
        <a:lstStyle/>
        <a:p>
          <a:endParaRPr lang="en-US"/>
        </a:p>
      </dgm:t>
    </dgm:pt>
    <dgm:pt modelId="{93841991-EE10-4E64-A3F4-CABB44EEBEAA}">
      <dgm:prSet/>
      <dgm:spPr/>
      <dgm:t>
        <a:bodyPr/>
        <a:lstStyle/>
        <a:p>
          <a:r>
            <a:rPr lang="en-US" dirty="0"/>
            <a:t>Interests – the reasons why the individual has taken the position</a:t>
          </a:r>
        </a:p>
      </dgm:t>
    </dgm:pt>
    <dgm:pt modelId="{CEF28A07-E7D6-43CE-8955-F0ADC394EC06}" type="parTrans" cxnId="{A4F9426B-07E3-492B-BAFE-DA7F76560576}">
      <dgm:prSet/>
      <dgm:spPr/>
      <dgm:t>
        <a:bodyPr/>
        <a:lstStyle/>
        <a:p>
          <a:endParaRPr lang="en-US"/>
        </a:p>
      </dgm:t>
    </dgm:pt>
    <dgm:pt modelId="{3294F1C6-5B83-46E7-85DB-1CE85AFF0C95}" type="sibTrans" cxnId="{A4F9426B-07E3-492B-BAFE-DA7F76560576}">
      <dgm:prSet/>
      <dgm:spPr/>
      <dgm:t>
        <a:bodyPr/>
        <a:lstStyle/>
        <a:p>
          <a:endParaRPr lang="en-US"/>
        </a:p>
      </dgm:t>
    </dgm:pt>
    <dgm:pt modelId="{C209B07F-990B-41B6-9627-0DA9D27062B3}">
      <dgm:prSet/>
      <dgm:spPr/>
      <dgm:t>
        <a:bodyPr/>
        <a:lstStyle/>
        <a:p>
          <a:r>
            <a:rPr lang="en-US" dirty="0"/>
            <a:t>I want to be able to do what I want with my land</a:t>
          </a:r>
        </a:p>
      </dgm:t>
    </dgm:pt>
    <dgm:pt modelId="{A6EC5010-CEEB-4E7F-B733-D60E482CF40F}" type="parTrans" cxnId="{D9625E74-443E-460B-9977-19945FE89D92}">
      <dgm:prSet/>
      <dgm:spPr/>
      <dgm:t>
        <a:bodyPr/>
        <a:lstStyle/>
        <a:p>
          <a:endParaRPr lang="en-US"/>
        </a:p>
      </dgm:t>
    </dgm:pt>
    <dgm:pt modelId="{037E3B47-5DF2-4D11-A8E0-4058D2D635BD}" type="sibTrans" cxnId="{D9625E74-443E-460B-9977-19945FE89D92}">
      <dgm:prSet/>
      <dgm:spPr/>
      <dgm:t>
        <a:bodyPr/>
        <a:lstStyle/>
        <a:p>
          <a:endParaRPr lang="en-US"/>
        </a:p>
      </dgm:t>
    </dgm:pt>
    <dgm:pt modelId="{92BFF5F4-68E6-4245-B3AE-92627BBF545C}" type="pres">
      <dgm:prSet presAssocID="{72C98CDC-D16F-4166-9E60-4E5280579A4D}" presName="linear" presStyleCnt="0">
        <dgm:presLayoutVars>
          <dgm:animLvl val="lvl"/>
          <dgm:resizeHandles val="exact"/>
        </dgm:presLayoutVars>
      </dgm:prSet>
      <dgm:spPr/>
    </dgm:pt>
    <dgm:pt modelId="{0B333DB1-5B10-4943-ACA5-DB54AE51C7F7}" type="pres">
      <dgm:prSet presAssocID="{C420C62C-1505-41AB-8419-C863C1D9FF0D}" presName="parentText" presStyleLbl="node1" presStyleIdx="0" presStyleCnt="2">
        <dgm:presLayoutVars>
          <dgm:chMax val="0"/>
          <dgm:bulletEnabled val="1"/>
        </dgm:presLayoutVars>
      </dgm:prSet>
      <dgm:spPr/>
    </dgm:pt>
    <dgm:pt modelId="{F347E966-77DF-4933-91D9-6034C2321946}" type="pres">
      <dgm:prSet presAssocID="{C420C62C-1505-41AB-8419-C863C1D9FF0D}" presName="childText" presStyleLbl="revTx" presStyleIdx="0" presStyleCnt="2">
        <dgm:presLayoutVars>
          <dgm:bulletEnabled val="1"/>
        </dgm:presLayoutVars>
      </dgm:prSet>
      <dgm:spPr/>
    </dgm:pt>
    <dgm:pt modelId="{E1A5FBF1-E221-448E-B819-2E9BE3261E0B}" type="pres">
      <dgm:prSet presAssocID="{93841991-EE10-4E64-A3F4-CABB44EEBEAA}" presName="parentText" presStyleLbl="node1" presStyleIdx="1" presStyleCnt="2">
        <dgm:presLayoutVars>
          <dgm:chMax val="0"/>
          <dgm:bulletEnabled val="1"/>
        </dgm:presLayoutVars>
      </dgm:prSet>
      <dgm:spPr/>
    </dgm:pt>
    <dgm:pt modelId="{08F64582-B732-4A2B-8D6C-A22D2118A6C7}" type="pres">
      <dgm:prSet presAssocID="{93841991-EE10-4E64-A3F4-CABB44EEBEAA}" presName="childText" presStyleLbl="revTx" presStyleIdx="1" presStyleCnt="2">
        <dgm:presLayoutVars>
          <dgm:bulletEnabled val="1"/>
        </dgm:presLayoutVars>
      </dgm:prSet>
      <dgm:spPr/>
    </dgm:pt>
  </dgm:ptLst>
  <dgm:cxnLst>
    <dgm:cxn modelId="{38BF7D2F-CCDA-4CB5-AD5F-03DB9F8A533D}" type="presOf" srcId="{93841991-EE10-4E64-A3F4-CABB44EEBEAA}" destId="{E1A5FBF1-E221-448E-B819-2E9BE3261E0B}" srcOrd="0" destOrd="0" presId="urn:microsoft.com/office/officeart/2005/8/layout/vList2"/>
    <dgm:cxn modelId="{54B6713B-1F04-480B-B279-479E8C73BAA1}" type="presOf" srcId="{71976587-4C97-41BA-8C09-6606974BEB88}" destId="{F347E966-77DF-4933-91D9-6034C2321946}" srcOrd="0" destOrd="0" presId="urn:microsoft.com/office/officeart/2005/8/layout/vList2"/>
    <dgm:cxn modelId="{ABF0673F-012D-4ED5-AE5E-644156C98BC8}" type="presOf" srcId="{C209B07F-990B-41B6-9627-0DA9D27062B3}" destId="{08F64582-B732-4A2B-8D6C-A22D2118A6C7}" srcOrd="0" destOrd="0" presId="urn:microsoft.com/office/officeart/2005/8/layout/vList2"/>
    <dgm:cxn modelId="{A4F9426B-07E3-492B-BAFE-DA7F76560576}" srcId="{72C98CDC-D16F-4166-9E60-4E5280579A4D}" destId="{93841991-EE10-4E64-A3F4-CABB44EEBEAA}" srcOrd="1" destOrd="0" parTransId="{CEF28A07-E7D6-43CE-8955-F0ADC394EC06}" sibTransId="{3294F1C6-5B83-46E7-85DB-1CE85AFF0C95}"/>
    <dgm:cxn modelId="{1B6F256C-BC58-46AC-BF6A-06CF88B9E1E5}" type="presOf" srcId="{72C98CDC-D16F-4166-9E60-4E5280579A4D}" destId="{92BFF5F4-68E6-4245-B3AE-92627BBF545C}" srcOrd="0" destOrd="0" presId="urn:microsoft.com/office/officeart/2005/8/layout/vList2"/>
    <dgm:cxn modelId="{A9BD0974-B310-4CE2-A649-D0AE490D4C5C}" srcId="{C420C62C-1505-41AB-8419-C863C1D9FF0D}" destId="{71976587-4C97-41BA-8C09-6606974BEB88}" srcOrd="0" destOrd="0" parTransId="{E1F26250-D635-460B-8E6A-7F7F82BE94B9}" sibTransId="{75B001C3-99DB-438A-A72E-D91EBB123D47}"/>
    <dgm:cxn modelId="{D9625E74-443E-460B-9977-19945FE89D92}" srcId="{93841991-EE10-4E64-A3F4-CABB44EEBEAA}" destId="{C209B07F-990B-41B6-9627-0DA9D27062B3}" srcOrd="0" destOrd="0" parTransId="{A6EC5010-CEEB-4E7F-B733-D60E482CF40F}" sibTransId="{037E3B47-5DF2-4D11-A8E0-4058D2D635BD}"/>
    <dgm:cxn modelId="{AE5612BA-1B03-4021-8DB8-2F80DA8FA4F7}" type="presOf" srcId="{C420C62C-1505-41AB-8419-C863C1D9FF0D}" destId="{0B333DB1-5B10-4943-ACA5-DB54AE51C7F7}" srcOrd="0" destOrd="0" presId="urn:microsoft.com/office/officeart/2005/8/layout/vList2"/>
    <dgm:cxn modelId="{13121AFD-C86F-4051-89FF-915FF24AA455}" srcId="{72C98CDC-D16F-4166-9E60-4E5280579A4D}" destId="{C420C62C-1505-41AB-8419-C863C1D9FF0D}" srcOrd="0" destOrd="0" parTransId="{00DF60C8-32D7-40B9-B462-94FC545EB1E5}" sibTransId="{4CA191DD-5F9C-4A74-B3F3-67D84D9C1DAE}"/>
    <dgm:cxn modelId="{5ED2CDE2-EC66-460E-B6D9-7F84E5E942E7}" type="presParOf" srcId="{92BFF5F4-68E6-4245-B3AE-92627BBF545C}" destId="{0B333DB1-5B10-4943-ACA5-DB54AE51C7F7}" srcOrd="0" destOrd="0" presId="urn:microsoft.com/office/officeart/2005/8/layout/vList2"/>
    <dgm:cxn modelId="{2EF297E2-5203-4595-BB59-25DA475BCF6E}" type="presParOf" srcId="{92BFF5F4-68E6-4245-B3AE-92627BBF545C}" destId="{F347E966-77DF-4933-91D9-6034C2321946}" srcOrd="1" destOrd="0" presId="urn:microsoft.com/office/officeart/2005/8/layout/vList2"/>
    <dgm:cxn modelId="{3A32844B-A83C-4768-9C68-D95EF7B2A1FF}" type="presParOf" srcId="{92BFF5F4-68E6-4245-B3AE-92627BBF545C}" destId="{E1A5FBF1-E221-448E-B819-2E9BE3261E0B}" srcOrd="2" destOrd="0" presId="urn:microsoft.com/office/officeart/2005/8/layout/vList2"/>
    <dgm:cxn modelId="{E4B070D7-AD49-4319-B515-244C55A7F156}" type="presParOf" srcId="{92BFF5F4-68E6-4245-B3AE-92627BBF545C}" destId="{08F64582-B732-4A2B-8D6C-A22D2118A6C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33DB1-5B10-4943-ACA5-DB54AE51C7F7}">
      <dsp:nvSpPr>
        <dsp:cNvPr id="0" name=""/>
        <dsp:cNvSpPr/>
      </dsp:nvSpPr>
      <dsp:spPr>
        <a:xfrm>
          <a:off x="0" y="386559"/>
          <a:ext cx="4993353" cy="1074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Positions – what each party wants</a:t>
          </a:r>
        </a:p>
      </dsp:txBody>
      <dsp:txXfrm>
        <a:off x="52431" y="438990"/>
        <a:ext cx="4888491" cy="969198"/>
      </dsp:txXfrm>
    </dsp:sp>
    <dsp:sp modelId="{F347E966-77DF-4933-91D9-6034C2321946}">
      <dsp:nvSpPr>
        <dsp:cNvPr id="0" name=""/>
        <dsp:cNvSpPr/>
      </dsp:nvSpPr>
      <dsp:spPr>
        <a:xfrm>
          <a:off x="0" y="1460619"/>
          <a:ext cx="4993353"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3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I do not want the Village adopt a zoning ordinance</a:t>
          </a:r>
        </a:p>
      </dsp:txBody>
      <dsp:txXfrm>
        <a:off x="0" y="1460619"/>
        <a:ext cx="4993353" cy="656707"/>
      </dsp:txXfrm>
    </dsp:sp>
    <dsp:sp modelId="{E1A5FBF1-E221-448E-B819-2E9BE3261E0B}">
      <dsp:nvSpPr>
        <dsp:cNvPr id="0" name=""/>
        <dsp:cNvSpPr/>
      </dsp:nvSpPr>
      <dsp:spPr>
        <a:xfrm>
          <a:off x="0" y="2117327"/>
          <a:ext cx="4993353" cy="1074060"/>
        </a:xfrm>
        <a:prstGeom prst="roundRect">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Interests – the reasons why the individual has taken the position</a:t>
          </a:r>
        </a:p>
      </dsp:txBody>
      <dsp:txXfrm>
        <a:off x="52431" y="2169758"/>
        <a:ext cx="4888491" cy="969198"/>
      </dsp:txXfrm>
    </dsp:sp>
    <dsp:sp modelId="{08F64582-B732-4A2B-8D6C-A22D2118A6C7}">
      <dsp:nvSpPr>
        <dsp:cNvPr id="0" name=""/>
        <dsp:cNvSpPr/>
      </dsp:nvSpPr>
      <dsp:spPr>
        <a:xfrm>
          <a:off x="0" y="3191387"/>
          <a:ext cx="4993353"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3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I want to be able to do what I want with my land</a:t>
          </a:r>
        </a:p>
      </dsp:txBody>
      <dsp:txXfrm>
        <a:off x="0" y="3191387"/>
        <a:ext cx="4993353" cy="6567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62" tIns="46581" rIns="93162" bIns="46581" rtlCol="0"/>
          <a:lstStyle>
            <a:lvl1pPr algn="r">
              <a:defRPr sz="1200"/>
            </a:lvl1pPr>
          </a:lstStyle>
          <a:p>
            <a:fld id="{6F75CF4B-FE2B-482A-9E70-9B45AB4FAE84}" type="datetimeFigureOut">
              <a:rPr lang="en-US" smtClean="0"/>
              <a:t>4/21/2025</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2" tIns="46581" rIns="93162" bIns="46581"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6433"/>
          </a:xfrm>
          <a:prstGeom prst="rect">
            <a:avLst/>
          </a:prstGeom>
        </p:spPr>
        <p:txBody>
          <a:bodyPr vert="horz" lIns="93162" tIns="46581" rIns="93162"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2" tIns="46581" rIns="93162" bIns="46581" rtlCol="0" anchor="b"/>
          <a:lstStyle>
            <a:lvl1pPr algn="r">
              <a:defRPr sz="1200"/>
            </a:lvl1pPr>
          </a:lstStyle>
          <a:p>
            <a:fld id="{E62FFA0B-8FFA-4971-A0CB-3D2C81D0AA5D}" type="slidenum">
              <a:rPr lang="en-US" smtClean="0"/>
              <a:t>‹#›</a:t>
            </a:fld>
            <a:endParaRPr lang="en-US" dirty="0"/>
          </a:p>
        </p:txBody>
      </p:sp>
    </p:spTree>
    <p:extLst>
      <p:ext uri="{BB962C8B-B14F-4D97-AF65-F5344CB8AC3E}">
        <p14:creationId xmlns:p14="http://schemas.microsoft.com/office/powerpoint/2010/main" val="668607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File:Benjamin_Franklin_(1706%E2%80%931790)_MET_DP312881.jp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akercommunications.com/newsletter/articles/negotiation070111.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Top_Management_Forum_in_Hilton_Hotel_in_Amsterdam._Gastspreker_professor_John_K._Galbraith,_Bestanddeelnr_931-9939.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lickr.com/photos/afagen/10135136915"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a:t>
            </a:r>
          </a:p>
          <a:p>
            <a:endParaRPr lang="en-US" dirty="0"/>
          </a:p>
          <a:p>
            <a:r>
              <a:rPr lang="en-US" dirty="0"/>
              <a:t>Thank you for participating in today’s virtual education on Procedures for Local Government Meetings, presented by the League of Wisconsin Municipalities, Local Government 101 Series.</a:t>
            </a:r>
          </a:p>
          <a:p>
            <a:endParaRPr lang="en-US" dirty="0"/>
          </a:p>
          <a:p>
            <a:r>
              <a:rPr lang="en-US" dirty="0"/>
              <a:t>My name is Daniel Foth, I am the interim Program Manager for the Local Government Education Program at he UW Madison, Division of Extension.  </a:t>
            </a:r>
          </a:p>
          <a:p>
            <a:endParaRPr lang="en-US" dirty="0"/>
          </a:p>
          <a:p>
            <a:r>
              <a:rPr lang="en-US" dirty="0"/>
              <a:t>I am a retired attorney by trade and education and spent the bulk of my 40 year career in public infrastructure from highways, transit, airports, railroads and public/private utilities.  What does that have to do with procedures for local government meetings, well we’re going to find out.</a:t>
            </a:r>
          </a:p>
        </p:txBody>
      </p:sp>
      <p:sp>
        <p:nvSpPr>
          <p:cNvPr id="4" name="Slide Number Placeholder 3"/>
          <p:cNvSpPr>
            <a:spLocks noGrp="1"/>
          </p:cNvSpPr>
          <p:nvPr>
            <p:ph type="sldNum" sz="quarter" idx="5"/>
          </p:nvPr>
        </p:nvSpPr>
        <p:spPr/>
        <p:txBody>
          <a:bodyPr/>
          <a:lstStyle/>
          <a:p>
            <a:fld id="{E62FFA0B-8FFA-4971-A0CB-3D2C81D0AA5D}" type="slidenum">
              <a:rPr lang="en-US" smtClean="0"/>
              <a:t>1</a:t>
            </a:fld>
            <a:endParaRPr lang="en-US" dirty="0"/>
          </a:p>
        </p:txBody>
      </p:sp>
    </p:spTree>
    <p:extLst>
      <p:ext uri="{BB962C8B-B14F-4D97-AF65-F5344CB8AC3E}">
        <p14:creationId xmlns:p14="http://schemas.microsoft.com/office/powerpoint/2010/main" val="73571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2000" dirty="0"/>
              <a:t>Wis Stats 19.82(2) describes a “meeting”  It’s a little bit like the IRS definition of income “From whatever source derived.”  That is, it is a broadly defined and understood definition.</a:t>
            </a:r>
          </a:p>
          <a:p>
            <a:endParaRPr lang="en-US" sz="2000" dirty="0"/>
          </a:p>
          <a:p>
            <a:r>
              <a:rPr lang="en-US" sz="2000" dirty="0"/>
              <a:t>As we will see shortly, exercising its responsibilities includes “</a:t>
            </a:r>
            <a:r>
              <a:rPr lang="en-US" altLang="zh-CN" sz="2000" dirty="0">
                <a:ea typeface="SimSun" panose="02010600030101010101" pitchFamily="2" charset="-122"/>
              </a:rPr>
              <a:t>discussion, information gathering or decision-making on a matter within the jurisdiction of the body”</a:t>
            </a:r>
            <a:endParaRPr lang="en-US" sz="2000"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27</a:t>
            </a:fld>
            <a:endParaRPr lang="en-US" altLang="en-US" dirty="0"/>
          </a:p>
        </p:txBody>
      </p:sp>
    </p:spTree>
    <p:extLst>
      <p:ext uri="{BB962C8B-B14F-4D97-AF65-F5344CB8AC3E}">
        <p14:creationId xmlns:p14="http://schemas.microsoft.com/office/powerpoint/2010/main" val="137034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B04B2169-E282-4CD7-A4DA-2E2DA0945871}"/>
              </a:ext>
            </a:extLst>
          </p:cNvPr>
          <p:cNvSpPr>
            <a:spLocks noGrp="1" noChangeArrowheads="1"/>
          </p:cNvSpPr>
          <p:nvPr>
            <p:ph type="sldNum" sz="quarter" idx="5"/>
          </p:nvPr>
        </p:nvSpPr>
        <p:spPr>
          <a:noFill/>
        </p:spPr>
        <p:txBody>
          <a:bodyPr/>
          <a:lstStyle>
            <a:lvl1pPr algn="ctr" defTabSz="947792">
              <a:spcBef>
                <a:spcPct val="50000"/>
              </a:spcBef>
              <a:defRPr sz="6000" b="1">
                <a:solidFill>
                  <a:srgbClr val="FF3300"/>
                </a:solidFill>
                <a:latin typeface="Times New Roman" panose="02020603050405020304" pitchFamily="18" charset="0"/>
              </a:defRPr>
            </a:lvl1pPr>
            <a:lvl2pPr marL="756940" indent="-291131" algn="ctr" defTabSz="947792">
              <a:spcBef>
                <a:spcPct val="50000"/>
              </a:spcBef>
              <a:defRPr sz="6000" b="1">
                <a:solidFill>
                  <a:srgbClr val="FF3300"/>
                </a:solidFill>
                <a:latin typeface="Times New Roman" panose="02020603050405020304" pitchFamily="18" charset="0"/>
              </a:defRPr>
            </a:lvl2pPr>
            <a:lvl3pPr marL="1164523" indent="-232904" algn="ctr" defTabSz="947792">
              <a:spcBef>
                <a:spcPct val="50000"/>
              </a:spcBef>
              <a:defRPr sz="6000" b="1">
                <a:solidFill>
                  <a:srgbClr val="FF3300"/>
                </a:solidFill>
                <a:latin typeface="Times New Roman" panose="02020603050405020304" pitchFamily="18" charset="0"/>
              </a:defRPr>
            </a:lvl3pPr>
            <a:lvl4pPr marL="1630333" indent="-232904" algn="ctr" defTabSz="947792">
              <a:spcBef>
                <a:spcPct val="50000"/>
              </a:spcBef>
              <a:defRPr sz="6000" b="1">
                <a:solidFill>
                  <a:srgbClr val="FF3300"/>
                </a:solidFill>
                <a:latin typeface="Times New Roman" panose="02020603050405020304" pitchFamily="18" charset="0"/>
              </a:defRPr>
            </a:lvl4pPr>
            <a:lvl5pPr marL="2096143" indent="-232904" algn="ctr" defTabSz="947792">
              <a:spcBef>
                <a:spcPct val="50000"/>
              </a:spcBef>
              <a:defRPr sz="6000" b="1">
                <a:solidFill>
                  <a:srgbClr val="FF3300"/>
                </a:solidFill>
                <a:latin typeface="Times New Roman" panose="02020603050405020304" pitchFamily="18" charset="0"/>
              </a:defRPr>
            </a:lvl5pPr>
            <a:lvl6pPr marL="256195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6pPr>
            <a:lvl7pPr marL="302776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7pPr>
            <a:lvl8pPr marL="349357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8pPr>
            <a:lvl9pPr marL="3959379"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9pPr>
          </a:lstStyle>
          <a:p>
            <a:pPr algn="r">
              <a:spcBef>
                <a:spcPct val="0"/>
              </a:spcBef>
            </a:pPr>
            <a:fld id="{28C4DC17-F7D2-419F-9E30-7D1450994CBA}" type="slidenum">
              <a:rPr lang="en-US" altLang="en-US" sz="1200" b="0">
                <a:solidFill>
                  <a:schemeClr val="tx1"/>
                </a:solidFill>
              </a:rPr>
              <a:pPr algn="r">
                <a:spcBef>
                  <a:spcPct val="0"/>
                </a:spcBef>
              </a:pPr>
              <a:t>28</a:t>
            </a:fld>
            <a:endParaRPr lang="en-US" altLang="en-US" sz="1200" b="0" dirty="0">
              <a:solidFill>
                <a:schemeClr val="tx1"/>
              </a:solidFill>
            </a:endParaRPr>
          </a:p>
        </p:txBody>
      </p:sp>
      <p:sp>
        <p:nvSpPr>
          <p:cNvPr id="8195" name="Rectangle 2">
            <a:extLst>
              <a:ext uri="{FF2B5EF4-FFF2-40B4-BE49-F238E27FC236}">
                <a16:creationId xmlns:a16="http://schemas.microsoft.com/office/drawing/2014/main" id="{1D31CD72-4576-4624-ABA4-30FA5A2FBE35}"/>
              </a:ext>
            </a:extLst>
          </p:cNvPr>
          <p:cNvSpPr>
            <a:spLocks noGrp="1" noRot="1" noChangeAspect="1" noChangeArrowheads="1" noTextEdit="1"/>
          </p:cNvSpPr>
          <p:nvPr>
            <p:ph type="sldImg"/>
          </p:nvPr>
        </p:nvSpPr>
        <p:spPr>
          <a:xfrm>
            <a:off x="1414463" y="1162050"/>
            <a:ext cx="4181475" cy="3136900"/>
          </a:xfrm>
          <a:ln/>
        </p:spPr>
      </p:sp>
      <p:sp>
        <p:nvSpPr>
          <p:cNvPr id="8196" name="Rectangle 3">
            <a:extLst>
              <a:ext uri="{FF2B5EF4-FFF2-40B4-BE49-F238E27FC236}">
                <a16:creationId xmlns:a16="http://schemas.microsoft.com/office/drawing/2014/main" id="{F973B365-28BC-4671-B594-C2C01FDE7562}"/>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2AB82EB-5476-4648-BFC8-8701FD9FD99E}"/>
              </a:ext>
            </a:extLst>
          </p:cNvPr>
          <p:cNvSpPr>
            <a:spLocks noGrp="1" noChangeArrowheads="1"/>
          </p:cNvSpPr>
          <p:nvPr>
            <p:ph type="sldNum" sz="quarter" idx="5"/>
          </p:nvPr>
        </p:nvSpPr>
        <p:spPr>
          <a:noFill/>
        </p:spPr>
        <p:txBody>
          <a:bodyPr/>
          <a:lstStyle>
            <a:lvl1pPr algn="ctr" defTabSz="947792">
              <a:spcBef>
                <a:spcPct val="50000"/>
              </a:spcBef>
              <a:defRPr sz="6000" b="1">
                <a:solidFill>
                  <a:srgbClr val="FF3300"/>
                </a:solidFill>
                <a:latin typeface="Times New Roman" panose="02020603050405020304" pitchFamily="18" charset="0"/>
              </a:defRPr>
            </a:lvl1pPr>
            <a:lvl2pPr marL="756940" indent="-291131" algn="ctr" defTabSz="947792">
              <a:spcBef>
                <a:spcPct val="50000"/>
              </a:spcBef>
              <a:defRPr sz="6000" b="1">
                <a:solidFill>
                  <a:srgbClr val="FF3300"/>
                </a:solidFill>
                <a:latin typeface="Times New Roman" panose="02020603050405020304" pitchFamily="18" charset="0"/>
              </a:defRPr>
            </a:lvl2pPr>
            <a:lvl3pPr marL="1164523" indent="-232904" algn="ctr" defTabSz="947792">
              <a:spcBef>
                <a:spcPct val="50000"/>
              </a:spcBef>
              <a:defRPr sz="6000" b="1">
                <a:solidFill>
                  <a:srgbClr val="FF3300"/>
                </a:solidFill>
                <a:latin typeface="Times New Roman" panose="02020603050405020304" pitchFamily="18" charset="0"/>
              </a:defRPr>
            </a:lvl3pPr>
            <a:lvl4pPr marL="1630333" indent="-232904" algn="ctr" defTabSz="947792">
              <a:spcBef>
                <a:spcPct val="50000"/>
              </a:spcBef>
              <a:defRPr sz="6000" b="1">
                <a:solidFill>
                  <a:srgbClr val="FF3300"/>
                </a:solidFill>
                <a:latin typeface="Times New Roman" panose="02020603050405020304" pitchFamily="18" charset="0"/>
              </a:defRPr>
            </a:lvl4pPr>
            <a:lvl5pPr marL="2096143" indent="-232904" algn="ctr" defTabSz="947792">
              <a:spcBef>
                <a:spcPct val="50000"/>
              </a:spcBef>
              <a:defRPr sz="6000" b="1">
                <a:solidFill>
                  <a:srgbClr val="FF3300"/>
                </a:solidFill>
                <a:latin typeface="Times New Roman" panose="02020603050405020304" pitchFamily="18" charset="0"/>
              </a:defRPr>
            </a:lvl5pPr>
            <a:lvl6pPr marL="256195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6pPr>
            <a:lvl7pPr marL="302776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7pPr>
            <a:lvl8pPr marL="349357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8pPr>
            <a:lvl9pPr marL="3959379"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9pPr>
          </a:lstStyle>
          <a:p>
            <a:pPr algn="r">
              <a:spcBef>
                <a:spcPct val="0"/>
              </a:spcBef>
            </a:pPr>
            <a:fld id="{E761FC20-0A7A-44CB-9A78-C196DDEF10A1}" type="slidenum">
              <a:rPr lang="en-US" altLang="en-US" sz="1200" b="0">
                <a:solidFill>
                  <a:schemeClr val="tx1"/>
                </a:solidFill>
              </a:rPr>
              <a:pPr algn="r">
                <a:spcBef>
                  <a:spcPct val="0"/>
                </a:spcBef>
              </a:pPr>
              <a:t>29</a:t>
            </a:fld>
            <a:endParaRPr lang="en-US" altLang="en-US" sz="1200" b="0" dirty="0">
              <a:solidFill>
                <a:schemeClr val="tx1"/>
              </a:solidFill>
            </a:endParaRPr>
          </a:p>
        </p:txBody>
      </p:sp>
      <p:sp>
        <p:nvSpPr>
          <p:cNvPr id="10243" name="Rectangle 2">
            <a:extLst>
              <a:ext uri="{FF2B5EF4-FFF2-40B4-BE49-F238E27FC236}">
                <a16:creationId xmlns:a16="http://schemas.microsoft.com/office/drawing/2014/main" id="{5D5ABAC5-2CC2-44E4-90BC-D1F0F709F87B}"/>
              </a:ext>
            </a:extLst>
          </p:cNvPr>
          <p:cNvSpPr>
            <a:spLocks noGrp="1" noRot="1" noChangeAspect="1" noChangeArrowheads="1" noTextEdit="1"/>
          </p:cNvSpPr>
          <p:nvPr>
            <p:ph type="sldImg"/>
          </p:nvPr>
        </p:nvSpPr>
        <p:spPr>
          <a:xfrm>
            <a:off x="1414463" y="1162050"/>
            <a:ext cx="4181475" cy="3136900"/>
          </a:xfrm>
          <a:ln/>
        </p:spPr>
      </p:sp>
      <p:sp>
        <p:nvSpPr>
          <p:cNvPr id="10244" name="Rectangle 3">
            <a:extLst>
              <a:ext uri="{FF2B5EF4-FFF2-40B4-BE49-F238E27FC236}">
                <a16:creationId xmlns:a16="http://schemas.microsoft.com/office/drawing/2014/main" id="{CFC75888-79E2-4257-B62D-31AB6A8ED629}"/>
              </a:ext>
            </a:extLst>
          </p:cNvPr>
          <p:cNvSpPr>
            <a:spLocks noGrp="1" noChangeArrowheads="1"/>
          </p:cNvSpPr>
          <p:nvPr>
            <p:ph type="body" idx="1"/>
          </p:nvPr>
        </p:nvSpPr>
        <p:spPr>
          <a:noFill/>
        </p:spPr>
        <p:txBody>
          <a:bodyPr/>
          <a:lstStyle/>
          <a:p>
            <a:pPr eaLnBrk="1" hangingPunct="1"/>
            <a:r>
              <a:rPr lang="en-US" altLang="en-US" dirty="0"/>
              <a:t>Virtually any body created by the parent body.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95722B67-0273-4589-8772-A92BF203588C}"/>
              </a:ext>
            </a:extLst>
          </p:cNvPr>
          <p:cNvSpPr>
            <a:spLocks noGrp="1" noChangeArrowheads="1"/>
          </p:cNvSpPr>
          <p:nvPr>
            <p:ph type="sldNum" sz="quarter" idx="5"/>
          </p:nvPr>
        </p:nvSpPr>
        <p:spPr>
          <a:noFill/>
        </p:spPr>
        <p:txBody>
          <a:bodyPr/>
          <a:lstStyle>
            <a:lvl1pPr algn="ctr" defTabSz="947792">
              <a:spcBef>
                <a:spcPct val="50000"/>
              </a:spcBef>
              <a:defRPr sz="6000" b="1">
                <a:solidFill>
                  <a:srgbClr val="FF3300"/>
                </a:solidFill>
                <a:latin typeface="Times New Roman" panose="02020603050405020304" pitchFamily="18" charset="0"/>
              </a:defRPr>
            </a:lvl1pPr>
            <a:lvl2pPr marL="756940" indent="-291131" algn="ctr" defTabSz="947792">
              <a:spcBef>
                <a:spcPct val="50000"/>
              </a:spcBef>
              <a:defRPr sz="6000" b="1">
                <a:solidFill>
                  <a:srgbClr val="FF3300"/>
                </a:solidFill>
                <a:latin typeface="Times New Roman" panose="02020603050405020304" pitchFamily="18" charset="0"/>
              </a:defRPr>
            </a:lvl2pPr>
            <a:lvl3pPr marL="1164523" indent="-232904" algn="ctr" defTabSz="947792">
              <a:spcBef>
                <a:spcPct val="50000"/>
              </a:spcBef>
              <a:defRPr sz="6000" b="1">
                <a:solidFill>
                  <a:srgbClr val="FF3300"/>
                </a:solidFill>
                <a:latin typeface="Times New Roman" panose="02020603050405020304" pitchFamily="18" charset="0"/>
              </a:defRPr>
            </a:lvl3pPr>
            <a:lvl4pPr marL="1630333" indent="-232904" algn="ctr" defTabSz="947792">
              <a:spcBef>
                <a:spcPct val="50000"/>
              </a:spcBef>
              <a:defRPr sz="6000" b="1">
                <a:solidFill>
                  <a:srgbClr val="FF3300"/>
                </a:solidFill>
                <a:latin typeface="Times New Roman" panose="02020603050405020304" pitchFamily="18" charset="0"/>
              </a:defRPr>
            </a:lvl4pPr>
            <a:lvl5pPr marL="2096143" indent="-232904" algn="ctr" defTabSz="947792">
              <a:spcBef>
                <a:spcPct val="50000"/>
              </a:spcBef>
              <a:defRPr sz="6000" b="1">
                <a:solidFill>
                  <a:srgbClr val="FF3300"/>
                </a:solidFill>
                <a:latin typeface="Times New Roman" panose="02020603050405020304" pitchFamily="18" charset="0"/>
              </a:defRPr>
            </a:lvl5pPr>
            <a:lvl6pPr marL="256195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6pPr>
            <a:lvl7pPr marL="302776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7pPr>
            <a:lvl8pPr marL="349357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8pPr>
            <a:lvl9pPr marL="3959379"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9pPr>
          </a:lstStyle>
          <a:p>
            <a:pPr algn="r">
              <a:spcBef>
                <a:spcPct val="0"/>
              </a:spcBef>
            </a:pPr>
            <a:fld id="{50F9BE42-4C23-4794-8F94-92649DE29B95}" type="slidenum">
              <a:rPr lang="en-US" altLang="en-US" sz="1200" b="0">
                <a:solidFill>
                  <a:schemeClr val="tx1"/>
                </a:solidFill>
              </a:rPr>
              <a:pPr algn="r">
                <a:spcBef>
                  <a:spcPct val="0"/>
                </a:spcBef>
              </a:pPr>
              <a:t>30</a:t>
            </a:fld>
            <a:endParaRPr lang="en-US" altLang="en-US" sz="1200" b="0" dirty="0">
              <a:solidFill>
                <a:schemeClr val="tx1"/>
              </a:solidFill>
            </a:endParaRPr>
          </a:p>
        </p:txBody>
      </p:sp>
      <p:sp>
        <p:nvSpPr>
          <p:cNvPr id="14339" name="Rectangle 2">
            <a:extLst>
              <a:ext uri="{FF2B5EF4-FFF2-40B4-BE49-F238E27FC236}">
                <a16:creationId xmlns:a16="http://schemas.microsoft.com/office/drawing/2014/main" id="{EF58C85F-E5AD-43D6-ADAF-3AB6EFADA256}"/>
              </a:ext>
            </a:extLst>
          </p:cNvPr>
          <p:cNvSpPr>
            <a:spLocks noGrp="1" noRot="1" noChangeAspect="1" noChangeArrowheads="1" noTextEdit="1"/>
          </p:cNvSpPr>
          <p:nvPr>
            <p:ph type="sldImg"/>
          </p:nvPr>
        </p:nvSpPr>
        <p:spPr>
          <a:xfrm>
            <a:off x="1414463" y="1162050"/>
            <a:ext cx="4181475" cy="3136900"/>
          </a:xfrm>
          <a:solidFill>
            <a:srgbClr val="FFFFFF"/>
          </a:solidFill>
          <a:ln/>
        </p:spPr>
      </p:sp>
      <p:sp>
        <p:nvSpPr>
          <p:cNvPr id="14340" name="Rectangle 3">
            <a:extLst>
              <a:ext uri="{FF2B5EF4-FFF2-40B4-BE49-F238E27FC236}">
                <a16:creationId xmlns:a16="http://schemas.microsoft.com/office/drawing/2014/main" id="{0B53B58D-76D6-4674-852A-6D4C472D076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zh-CN" b="1" dirty="0">
                <a:latin typeface="Comic Sans MS" panose="030F0702030302020204" pitchFamily="66" charset="0"/>
                <a:ea typeface="SimSun" panose="02010600030101010101" pitchFamily="2" charset="-122"/>
                <a:cs typeface="Times New Roman" panose="02020603050405020304" pitchFamily="18" charset="0"/>
              </a:rPr>
              <a:t>        </a:t>
            </a:r>
            <a:endParaRPr lang="en-US" altLang="zh-CN" b="1" dirty="0">
              <a:ea typeface="SimSun" panose="02010600030101010101" pitchFamily="2" charset="-122"/>
              <a:cs typeface="Times New Roman" panose="02020603050405020304" pitchFamily="18" charset="0"/>
            </a:endParaRPr>
          </a:p>
          <a:p>
            <a:pPr eaLnBrk="1" hangingPunct="1">
              <a:buFontTx/>
              <a:buChar char="•"/>
            </a:pPr>
            <a:r>
              <a:rPr lang="en-US" altLang="zh-CN" b="1" dirty="0">
                <a:ea typeface="SimSun" panose="02010600030101010101" pitchFamily="2" charset="-122"/>
                <a:cs typeface="Times New Roman" panose="02020603050405020304" pitchFamily="18" charset="0"/>
              </a:rPr>
              <a:t> </a:t>
            </a:r>
            <a:endParaRPr lang="en-US" altLang="en-US" dirty="0">
              <a:latin typeface="Comic Sans MS" panose="030F0702030302020204" pitchFamily="66" charset="0"/>
              <a:ea typeface="SimSun" panose="02010600030101010101" pitchFamily="2" charset="-122"/>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31</a:t>
            </a:fld>
            <a:endParaRPr lang="en-US" dirty="0"/>
          </a:p>
        </p:txBody>
      </p:sp>
    </p:spTree>
    <p:extLst>
      <p:ext uri="{BB962C8B-B14F-4D97-AF65-F5344CB8AC3E}">
        <p14:creationId xmlns:p14="http://schemas.microsoft.com/office/powerpoint/2010/main" val="484660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32</a:t>
            </a:fld>
            <a:endParaRPr lang="en-US" dirty="0"/>
          </a:p>
        </p:txBody>
      </p:sp>
    </p:spTree>
    <p:extLst>
      <p:ext uri="{BB962C8B-B14F-4D97-AF65-F5344CB8AC3E}">
        <p14:creationId xmlns:p14="http://schemas.microsoft.com/office/powerpoint/2010/main" val="2103786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33</a:t>
            </a:fld>
            <a:endParaRPr lang="en-US" dirty="0"/>
          </a:p>
        </p:txBody>
      </p:sp>
    </p:spTree>
    <p:extLst>
      <p:ext uri="{BB962C8B-B14F-4D97-AF65-F5344CB8AC3E}">
        <p14:creationId xmlns:p14="http://schemas.microsoft.com/office/powerpoint/2010/main" val="1711167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0DDD887-D2DF-44A7-B1AF-77F1BAE3028A}"/>
              </a:ext>
            </a:extLst>
          </p:cNvPr>
          <p:cNvSpPr>
            <a:spLocks noGrp="1" noChangeArrowheads="1"/>
          </p:cNvSpPr>
          <p:nvPr>
            <p:ph type="sldNum" sz="quarter" idx="5"/>
          </p:nvPr>
        </p:nvSpPr>
        <p:spPr>
          <a:noFill/>
        </p:spPr>
        <p:txBody>
          <a:bodyPr/>
          <a:lstStyle>
            <a:lvl1pPr algn="ctr" defTabSz="947792">
              <a:spcBef>
                <a:spcPct val="50000"/>
              </a:spcBef>
              <a:defRPr sz="6000" b="1">
                <a:solidFill>
                  <a:srgbClr val="FF3300"/>
                </a:solidFill>
                <a:latin typeface="Times New Roman" panose="02020603050405020304" pitchFamily="18" charset="0"/>
              </a:defRPr>
            </a:lvl1pPr>
            <a:lvl2pPr marL="756940" indent="-291131" algn="ctr" defTabSz="947792">
              <a:spcBef>
                <a:spcPct val="50000"/>
              </a:spcBef>
              <a:defRPr sz="6000" b="1">
                <a:solidFill>
                  <a:srgbClr val="FF3300"/>
                </a:solidFill>
                <a:latin typeface="Times New Roman" panose="02020603050405020304" pitchFamily="18" charset="0"/>
              </a:defRPr>
            </a:lvl2pPr>
            <a:lvl3pPr marL="1164523" indent="-232904" algn="ctr" defTabSz="947792">
              <a:spcBef>
                <a:spcPct val="50000"/>
              </a:spcBef>
              <a:defRPr sz="6000" b="1">
                <a:solidFill>
                  <a:srgbClr val="FF3300"/>
                </a:solidFill>
                <a:latin typeface="Times New Roman" panose="02020603050405020304" pitchFamily="18" charset="0"/>
              </a:defRPr>
            </a:lvl3pPr>
            <a:lvl4pPr marL="1630333" indent="-232904" algn="ctr" defTabSz="947792">
              <a:spcBef>
                <a:spcPct val="50000"/>
              </a:spcBef>
              <a:defRPr sz="6000" b="1">
                <a:solidFill>
                  <a:srgbClr val="FF3300"/>
                </a:solidFill>
                <a:latin typeface="Times New Roman" panose="02020603050405020304" pitchFamily="18" charset="0"/>
              </a:defRPr>
            </a:lvl4pPr>
            <a:lvl5pPr marL="2096143" indent="-232904" algn="ctr" defTabSz="947792">
              <a:spcBef>
                <a:spcPct val="50000"/>
              </a:spcBef>
              <a:defRPr sz="6000" b="1">
                <a:solidFill>
                  <a:srgbClr val="FF3300"/>
                </a:solidFill>
                <a:latin typeface="Times New Roman" panose="02020603050405020304" pitchFamily="18" charset="0"/>
              </a:defRPr>
            </a:lvl5pPr>
            <a:lvl6pPr marL="256195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6pPr>
            <a:lvl7pPr marL="302776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7pPr>
            <a:lvl8pPr marL="349357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8pPr>
            <a:lvl9pPr marL="3959379"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9pPr>
          </a:lstStyle>
          <a:p>
            <a:pPr algn="r">
              <a:spcBef>
                <a:spcPct val="0"/>
              </a:spcBef>
            </a:pPr>
            <a:fld id="{11E361D4-1232-44A9-B646-19F23E92742E}" type="slidenum">
              <a:rPr lang="en-US" altLang="en-US" sz="1200" b="0">
                <a:solidFill>
                  <a:schemeClr val="tx1"/>
                </a:solidFill>
              </a:rPr>
              <a:pPr algn="r">
                <a:spcBef>
                  <a:spcPct val="0"/>
                </a:spcBef>
              </a:pPr>
              <a:t>35</a:t>
            </a:fld>
            <a:endParaRPr lang="en-US" altLang="en-US" sz="1200" b="0" dirty="0">
              <a:solidFill>
                <a:schemeClr val="tx1"/>
              </a:solidFill>
            </a:endParaRPr>
          </a:p>
        </p:txBody>
      </p:sp>
      <p:sp>
        <p:nvSpPr>
          <p:cNvPr id="18435" name="Rectangle 2">
            <a:extLst>
              <a:ext uri="{FF2B5EF4-FFF2-40B4-BE49-F238E27FC236}">
                <a16:creationId xmlns:a16="http://schemas.microsoft.com/office/drawing/2014/main" id="{6894C6F7-315C-4E58-92D2-FEF0E3458136}"/>
              </a:ext>
            </a:extLst>
          </p:cNvPr>
          <p:cNvSpPr>
            <a:spLocks noGrp="1" noRot="1" noChangeAspect="1" noChangeArrowheads="1" noTextEdit="1"/>
          </p:cNvSpPr>
          <p:nvPr>
            <p:ph type="sldImg"/>
          </p:nvPr>
        </p:nvSpPr>
        <p:spPr>
          <a:xfrm>
            <a:off x="1414463" y="1162050"/>
            <a:ext cx="4181475" cy="3136900"/>
          </a:xfrm>
          <a:solidFill>
            <a:srgbClr val="FFFFFF"/>
          </a:solidFill>
          <a:ln/>
        </p:spPr>
      </p:sp>
      <p:sp>
        <p:nvSpPr>
          <p:cNvPr id="18436" name="Rectangle 3">
            <a:extLst>
              <a:ext uri="{FF2B5EF4-FFF2-40B4-BE49-F238E27FC236}">
                <a16:creationId xmlns:a16="http://schemas.microsoft.com/office/drawing/2014/main" id="{811358CD-995A-4D39-AE0F-8F32AB1B888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buClr>
                <a:schemeClr val="tx2"/>
              </a:buClr>
            </a:pPr>
            <a:endParaRPr lang="en-US" altLang="zh-CN" sz="1000" u="sng" dirty="0">
              <a:latin typeface="Univers" panose="020B0604020202020204" pitchFamily="34" charset="0"/>
              <a:ea typeface="SimSun" panose="02010600030101010101" pitchFamily="2" charset="-122"/>
            </a:endParaRPr>
          </a:p>
          <a:p>
            <a:pPr eaLnBrk="1" hangingPunct="1">
              <a:buClr>
                <a:schemeClr val="tx2"/>
              </a:buClr>
            </a:pPr>
            <a:r>
              <a:rPr lang="en-US" altLang="zh-CN" sz="1600" u="sng" dirty="0">
                <a:ea typeface="SimSun" panose="02010600030101010101" pitchFamily="2" charset="-122"/>
              </a:rPr>
              <a:t>Phone conferences</a:t>
            </a:r>
            <a:r>
              <a:rPr lang="en-US" altLang="zh-CN" sz="1600" dirty="0">
                <a:ea typeface="SimSun" panose="02010600030101010101" pitchFamily="2" charset="-122"/>
              </a:rPr>
              <a:t> may constitute a meeting if the numbers and purpose tests are met.  A sequence of phone calls to “line up votes” or conduct other business constitutes an illegal meeting since it is not noticed and open to the public.  </a:t>
            </a:r>
          </a:p>
          <a:p>
            <a:pPr eaLnBrk="1" hangingPunct="1">
              <a:buClr>
                <a:schemeClr val="tx2"/>
              </a:buClr>
            </a:pPr>
            <a:endParaRPr lang="en-US" altLang="zh-CN" sz="1600" dirty="0">
              <a:ea typeface="SimSun" panose="02010600030101010101" pitchFamily="2" charset="-122"/>
            </a:endParaRPr>
          </a:p>
          <a:p>
            <a:pPr eaLnBrk="1" hangingPunct="1">
              <a:buClr>
                <a:schemeClr val="tx2"/>
              </a:buClr>
            </a:pPr>
            <a:r>
              <a:rPr lang="en-US" altLang="zh-CN" sz="1600" u="sng" dirty="0">
                <a:ea typeface="SimSun" panose="02010600030101010101" pitchFamily="2" charset="-122"/>
              </a:rPr>
              <a:t>Chance and social gatherings and conferences</a:t>
            </a:r>
            <a:r>
              <a:rPr lang="en-US" altLang="zh-CN" sz="1600" dirty="0">
                <a:ea typeface="SimSun" panose="02010600030101010101" pitchFamily="2" charset="-122"/>
              </a:rPr>
              <a:t> where the numbers test is met are not meetings provided the purpose test is not met (i.e. no board business is discussed).</a:t>
            </a:r>
          </a:p>
          <a:p>
            <a:pPr eaLnBrk="1" hangingPunct="1">
              <a:buClr>
                <a:schemeClr val="tx2"/>
              </a:buClr>
            </a:pPr>
            <a:endParaRPr lang="en-US" altLang="zh-CN" sz="1600" dirty="0">
              <a:ea typeface="SimSun" panose="02010600030101010101" pitchFamily="2" charset="-122"/>
            </a:endParaRPr>
          </a:p>
          <a:p>
            <a:pPr eaLnBrk="1" hangingPunct="1">
              <a:buClr>
                <a:schemeClr val="tx2"/>
              </a:buClr>
            </a:pPr>
            <a:r>
              <a:rPr lang="en-US" altLang="zh-CN" sz="1600" dirty="0">
                <a:ea typeface="SimSun" panose="02010600030101010101" pitchFamily="2" charset="-122"/>
              </a:rPr>
              <a:t>A </a:t>
            </a:r>
            <a:r>
              <a:rPr lang="en-US" altLang="zh-CN" sz="1600" b="1" dirty="0">
                <a:ea typeface="SimSun" panose="02010600030101010101" pitchFamily="2" charset="-122"/>
              </a:rPr>
              <a:t>walking</a:t>
            </a:r>
            <a:r>
              <a:rPr lang="en-US" altLang="zh-CN" sz="1600" dirty="0">
                <a:ea typeface="SimSun" panose="02010600030101010101" pitchFamily="2" charset="-122"/>
              </a:rPr>
              <a:t> </a:t>
            </a:r>
            <a:r>
              <a:rPr lang="en-US" altLang="zh-CN" sz="1600" b="1" dirty="0">
                <a:solidFill>
                  <a:schemeClr val="tx2"/>
                </a:solidFill>
                <a:ea typeface="SimSun" panose="02010600030101010101" pitchFamily="2" charset="-122"/>
              </a:rPr>
              <a:t>quorum</a:t>
            </a:r>
            <a:r>
              <a:rPr lang="en-US" altLang="zh-CN" sz="1600" b="1" dirty="0">
                <a:ea typeface="SimSun" panose="02010600030101010101" pitchFamily="2" charset="-122"/>
              </a:rPr>
              <a:t>, </a:t>
            </a:r>
            <a:r>
              <a:rPr lang="en-US" altLang="zh-CN" sz="1600" dirty="0">
                <a:ea typeface="SimSun" panose="02010600030101010101" pitchFamily="2" charset="-122"/>
              </a:rPr>
              <a:t>violates</a:t>
            </a:r>
            <a:r>
              <a:rPr lang="en-US" altLang="zh-CN" sz="1600" b="1" dirty="0">
                <a:ea typeface="SimSun" panose="02010600030101010101" pitchFamily="2" charset="-122"/>
              </a:rPr>
              <a:t> </a:t>
            </a:r>
            <a:r>
              <a:rPr lang="en-US" altLang="zh-CN" sz="1600" dirty="0">
                <a:ea typeface="SimSun" panose="02010600030101010101" pitchFamily="2" charset="-122"/>
              </a:rPr>
              <a:t>the law since the public is not notified of a meeting &amp; the meeting is not open.</a:t>
            </a:r>
            <a:endParaRPr lang="en-US" altLang="en-US" sz="1600" dirty="0"/>
          </a:p>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6F8C5A3-1C44-405D-B7E8-81C7C141B2BF}"/>
              </a:ext>
            </a:extLst>
          </p:cNvPr>
          <p:cNvSpPr>
            <a:spLocks noGrp="1" noChangeArrowheads="1"/>
          </p:cNvSpPr>
          <p:nvPr>
            <p:ph type="sldNum" sz="quarter" idx="5"/>
          </p:nvPr>
        </p:nvSpPr>
        <p:spPr>
          <a:noFill/>
        </p:spPr>
        <p:txBody>
          <a:bodyPr/>
          <a:lstStyle>
            <a:lvl1pPr algn="ctr" defTabSz="947792">
              <a:spcBef>
                <a:spcPct val="50000"/>
              </a:spcBef>
              <a:defRPr sz="6000" b="1">
                <a:solidFill>
                  <a:srgbClr val="FF3300"/>
                </a:solidFill>
                <a:latin typeface="Times New Roman" panose="02020603050405020304" pitchFamily="18" charset="0"/>
              </a:defRPr>
            </a:lvl1pPr>
            <a:lvl2pPr marL="756940" indent="-291131" algn="ctr" defTabSz="947792">
              <a:spcBef>
                <a:spcPct val="50000"/>
              </a:spcBef>
              <a:defRPr sz="6000" b="1">
                <a:solidFill>
                  <a:srgbClr val="FF3300"/>
                </a:solidFill>
                <a:latin typeface="Times New Roman" panose="02020603050405020304" pitchFamily="18" charset="0"/>
              </a:defRPr>
            </a:lvl2pPr>
            <a:lvl3pPr marL="1164523" indent="-232904" algn="ctr" defTabSz="947792">
              <a:spcBef>
                <a:spcPct val="50000"/>
              </a:spcBef>
              <a:defRPr sz="6000" b="1">
                <a:solidFill>
                  <a:srgbClr val="FF3300"/>
                </a:solidFill>
                <a:latin typeface="Times New Roman" panose="02020603050405020304" pitchFamily="18" charset="0"/>
              </a:defRPr>
            </a:lvl3pPr>
            <a:lvl4pPr marL="1630333" indent="-232904" algn="ctr" defTabSz="947792">
              <a:spcBef>
                <a:spcPct val="50000"/>
              </a:spcBef>
              <a:defRPr sz="6000" b="1">
                <a:solidFill>
                  <a:srgbClr val="FF3300"/>
                </a:solidFill>
                <a:latin typeface="Times New Roman" panose="02020603050405020304" pitchFamily="18" charset="0"/>
              </a:defRPr>
            </a:lvl4pPr>
            <a:lvl5pPr marL="2096143" indent="-232904" algn="ctr" defTabSz="947792">
              <a:spcBef>
                <a:spcPct val="50000"/>
              </a:spcBef>
              <a:defRPr sz="6000" b="1">
                <a:solidFill>
                  <a:srgbClr val="FF3300"/>
                </a:solidFill>
                <a:latin typeface="Times New Roman" panose="02020603050405020304" pitchFamily="18" charset="0"/>
              </a:defRPr>
            </a:lvl5pPr>
            <a:lvl6pPr marL="256195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6pPr>
            <a:lvl7pPr marL="302776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7pPr>
            <a:lvl8pPr marL="349357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8pPr>
            <a:lvl9pPr marL="3959379"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9pPr>
          </a:lstStyle>
          <a:p>
            <a:pPr algn="r">
              <a:spcBef>
                <a:spcPct val="0"/>
              </a:spcBef>
            </a:pPr>
            <a:fld id="{40BD13B9-B8AE-4E1B-9860-31BDB8E8601C}" type="slidenum">
              <a:rPr lang="en-US" altLang="en-US" sz="1200" b="0">
                <a:solidFill>
                  <a:schemeClr val="tx1"/>
                </a:solidFill>
              </a:rPr>
              <a:pPr algn="r">
                <a:spcBef>
                  <a:spcPct val="0"/>
                </a:spcBef>
              </a:pPr>
              <a:t>37</a:t>
            </a:fld>
            <a:endParaRPr lang="en-US" altLang="en-US" sz="1200" b="0" dirty="0">
              <a:solidFill>
                <a:schemeClr val="tx1"/>
              </a:solidFill>
            </a:endParaRPr>
          </a:p>
        </p:txBody>
      </p:sp>
      <p:sp>
        <p:nvSpPr>
          <p:cNvPr id="37891" name="Rectangle 2">
            <a:extLst>
              <a:ext uri="{FF2B5EF4-FFF2-40B4-BE49-F238E27FC236}">
                <a16:creationId xmlns:a16="http://schemas.microsoft.com/office/drawing/2014/main" id="{1CD12B88-A293-4AB1-976C-8202A3E5E17D}"/>
              </a:ext>
            </a:extLst>
          </p:cNvPr>
          <p:cNvSpPr>
            <a:spLocks noGrp="1" noRot="1" noChangeAspect="1" noChangeArrowheads="1" noTextEdit="1"/>
          </p:cNvSpPr>
          <p:nvPr>
            <p:ph type="sldImg"/>
          </p:nvPr>
        </p:nvSpPr>
        <p:spPr>
          <a:xfrm>
            <a:off x="1414463" y="1162050"/>
            <a:ext cx="4181475" cy="3136900"/>
          </a:xfrm>
          <a:solidFill>
            <a:srgbClr val="FFFFFF"/>
          </a:solidFill>
          <a:ln/>
        </p:spPr>
      </p:sp>
      <p:sp>
        <p:nvSpPr>
          <p:cNvPr id="37892" name="Rectangle 3">
            <a:extLst>
              <a:ext uri="{FF2B5EF4-FFF2-40B4-BE49-F238E27FC236}">
                <a16:creationId xmlns:a16="http://schemas.microsoft.com/office/drawing/2014/main" id="{06DB255A-F1E9-4F39-BB91-99E540E85CC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marL="232904" indent="-232904">
              <a:buClr>
                <a:schemeClr val="tx2"/>
              </a:buClr>
            </a:pPr>
            <a:endParaRPr lang="en-US" altLang="en-US" dirty="0">
              <a:latin typeface="CG Times" pitchFamily="18" charset="0"/>
              <a:cs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38</a:t>
            </a:fld>
            <a:endParaRPr lang="en-US" dirty="0"/>
          </a:p>
        </p:txBody>
      </p:sp>
    </p:spTree>
    <p:extLst>
      <p:ext uri="{BB962C8B-B14F-4D97-AF65-F5344CB8AC3E}">
        <p14:creationId xmlns:p14="http://schemas.microsoft.com/office/powerpoint/2010/main" val="255978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dirty="0"/>
              <a:t>Good Morning:</a:t>
            </a:r>
          </a:p>
          <a:p>
            <a:endParaRPr lang="en-US" sz="1600" dirty="0"/>
          </a:p>
          <a:p>
            <a:r>
              <a:rPr lang="en-US" sz="1600" dirty="0"/>
              <a:t>My name is Daniel Foth and I am a Local Government Specialist, with UW Madison Division of Extension. I am here today because Terri Ward and Amy Greil were working with Chairman Tom Roanhouse on ways Extension could assist this meeting.</a:t>
            </a:r>
          </a:p>
          <a:p>
            <a:endParaRPr lang="en-US" sz="1600" dirty="0"/>
          </a:p>
          <a:p>
            <a:r>
              <a:rPr lang="en-US" sz="1600" dirty="0"/>
              <a:t>The local government education program is part of a wide array of Extension Services. I encourage the Racine Village Board to work with Terri on understanding Extension’s services and benefit to Racine Village. </a:t>
            </a:r>
          </a:p>
          <a:p>
            <a:endParaRPr lang="en-US" sz="1600" dirty="0"/>
          </a:p>
          <a:p>
            <a:r>
              <a:rPr lang="en-US" sz="1600" dirty="0"/>
              <a:t>I’ve expressed to Chairman Roanhouse, that the Local Government Education program is available to assist Racine Village with any further training or other assistance.</a:t>
            </a:r>
          </a:p>
        </p:txBody>
      </p:sp>
      <p:sp>
        <p:nvSpPr>
          <p:cNvPr id="4" name="Slide Number Placeholder 3"/>
          <p:cNvSpPr>
            <a:spLocks noGrp="1"/>
          </p:cNvSpPr>
          <p:nvPr>
            <p:ph type="sldNum" sz="quarter" idx="5"/>
          </p:nvPr>
        </p:nvSpPr>
        <p:spPr/>
        <p:txBody>
          <a:bodyPr/>
          <a:lstStyle/>
          <a:p>
            <a:fld id="{D3780542-25F5-49B4-ACF9-8483DFE0C999}" type="slidenum">
              <a:rPr lang="en-US" smtClean="0"/>
              <a:pPr/>
              <a:t>2</a:t>
            </a:fld>
            <a:endParaRPr lang="en-US" dirty="0"/>
          </a:p>
        </p:txBody>
      </p:sp>
    </p:spTree>
    <p:extLst>
      <p:ext uri="{BB962C8B-B14F-4D97-AF65-F5344CB8AC3E}">
        <p14:creationId xmlns:p14="http://schemas.microsoft.com/office/powerpoint/2010/main" val="3941498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1F1680A5-6C84-4BFD-928A-3E960D46B3FB}"/>
              </a:ext>
            </a:extLst>
          </p:cNvPr>
          <p:cNvSpPr>
            <a:spLocks noGrp="1" noChangeArrowheads="1"/>
          </p:cNvSpPr>
          <p:nvPr>
            <p:ph type="sldNum" sz="quarter" idx="5"/>
          </p:nvPr>
        </p:nvSpPr>
        <p:spPr>
          <a:noFill/>
        </p:spPr>
        <p:txBody>
          <a:bodyPr/>
          <a:lstStyle>
            <a:lvl1pPr algn="ctr" defTabSz="947792">
              <a:spcBef>
                <a:spcPct val="50000"/>
              </a:spcBef>
              <a:defRPr sz="6000" b="1">
                <a:solidFill>
                  <a:srgbClr val="FF3300"/>
                </a:solidFill>
                <a:latin typeface="Times New Roman" panose="02020603050405020304" pitchFamily="18" charset="0"/>
              </a:defRPr>
            </a:lvl1pPr>
            <a:lvl2pPr marL="756940" indent="-291131" algn="ctr" defTabSz="947792">
              <a:spcBef>
                <a:spcPct val="50000"/>
              </a:spcBef>
              <a:defRPr sz="6000" b="1">
                <a:solidFill>
                  <a:srgbClr val="FF3300"/>
                </a:solidFill>
                <a:latin typeface="Times New Roman" panose="02020603050405020304" pitchFamily="18" charset="0"/>
              </a:defRPr>
            </a:lvl2pPr>
            <a:lvl3pPr marL="1164523" indent="-232904" algn="ctr" defTabSz="947792">
              <a:spcBef>
                <a:spcPct val="50000"/>
              </a:spcBef>
              <a:defRPr sz="6000" b="1">
                <a:solidFill>
                  <a:srgbClr val="FF3300"/>
                </a:solidFill>
                <a:latin typeface="Times New Roman" panose="02020603050405020304" pitchFamily="18" charset="0"/>
              </a:defRPr>
            </a:lvl3pPr>
            <a:lvl4pPr marL="1630333" indent="-232904" algn="ctr" defTabSz="947792">
              <a:spcBef>
                <a:spcPct val="50000"/>
              </a:spcBef>
              <a:defRPr sz="6000" b="1">
                <a:solidFill>
                  <a:srgbClr val="FF3300"/>
                </a:solidFill>
                <a:latin typeface="Times New Roman" panose="02020603050405020304" pitchFamily="18" charset="0"/>
              </a:defRPr>
            </a:lvl4pPr>
            <a:lvl5pPr marL="2096143" indent="-232904" algn="ctr" defTabSz="947792">
              <a:spcBef>
                <a:spcPct val="50000"/>
              </a:spcBef>
              <a:defRPr sz="6000" b="1">
                <a:solidFill>
                  <a:srgbClr val="FF3300"/>
                </a:solidFill>
                <a:latin typeface="Times New Roman" panose="02020603050405020304" pitchFamily="18" charset="0"/>
              </a:defRPr>
            </a:lvl5pPr>
            <a:lvl6pPr marL="256195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6pPr>
            <a:lvl7pPr marL="302776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7pPr>
            <a:lvl8pPr marL="3493570"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8pPr>
            <a:lvl9pPr marL="3959379" indent="-232904" algn="ctr" defTabSz="947792" eaLnBrk="0" fontAlgn="base" hangingPunct="0">
              <a:spcBef>
                <a:spcPct val="50000"/>
              </a:spcBef>
              <a:spcAft>
                <a:spcPct val="0"/>
              </a:spcAft>
              <a:defRPr sz="6000" b="1">
                <a:solidFill>
                  <a:srgbClr val="FF3300"/>
                </a:solidFill>
                <a:latin typeface="Times New Roman" panose="02020603050405020304" pitchFamily="18" charset="0"/>
              </a:defRPr>
            </a:lvl9pPr>
          </a:lstStyle>
          <a:p>
            <a:pPr algn="r">
              <a:spcBef>
                <a:spcPct val="0"/>
              </a:spcBef>
            </a:pPr>
            <a:fld id="{1B09DE39-BDA4-4449-9E16-BC30AC4A402B}" type="slidenum">
              <a:rPr lang="en-US" altLang="en-US" sz="1200" b="0">
                <a:solidFill>
                  <a:schemeClr val="tx1"/>
                </a:solidFill>
              </a:rPr>
              <a:pPr algn="r">
                <a:spcBef>
                  <a:spcPct val="0"/>
                </a:spcBef>
              </a:pPr>
              <a:t>39</a:t>
            </a:fld>
            <a:endParaRPr lang="en-US" altLang="en-US" sz="1200" b="0" dirty="0">
              <a:solidFill>
                <a:schemeClr val="tx1"/>
              </a:solidFill>
            </a:endParaRPr>
          </a:p>
        </p:txBody>
      </p:sp>
      <p:sp>
        <p:nvSpPr>
          <p:cNvPr id="40963" name="Rectangle 2">
            <a:extLst>
              <a:ext uri="{FF2B5EF4-FFF2-40B4-BE49-F238E27FC236}">
                <a16:creationId xmlns:a16="http://schemas.microsoft.com/office/drawing/2014/main" id="{E0ED9D36-D8D8-472A-BFE1-69F440DFD89B}"/>
              </a:ext>
            </a:extLst>
          </p:cNvPr>
          <p:cNvSpPr>
            <a:spLocks noGrp="1" noRot="1" noChangeAspect="1" noChangeArrowheads="1" noTextEdit="1"/>
          </p:cNvSpPr>
          <p:nvPr>
            <p:ph type="sldImg"/>
          </p:nvPr>
        </p:nvSpPr>
        <p:spPr>
          <a:xfrm>
            <a:off x="1414463" y="1162050"/>
            <a:ext cx="4181475" cy="3136900"/>
          </a:xfrm>
          <a:ln/>
        </p:spPr>
      </p:sp>
      <p:sp>
        <p:nvSpPr>
          <p:cNvPr id="40964" name="Rectangle 3">
            <a:extLst>
              <a:ext uri="{FF2B5EF4-FFF2-40B4-BE49-F238E27FC236}">
                <a16:creationId xmlns:a16="http://schemas.microsoft.com/office/drawing/2014/main" id="{FE92477D-B32A-4733-A223-D9531B2605ED}"/>
              </a:ext>
            </a:extLst>
          </p:cNvPr>
          <p:cNvSpPr>
            <a:spLocks noGrp="1" noChangeArrowheads="1"/>
          </p:cNvSpPr>
          <p:nvPr>
            <p:ph type="body" idx="1"/>
          </p:nvPr>
        </p:nvSpPr>
        <p:spPr>
          <a:xfrm>
            <a:off x="701040" y="4473892"/>
            <a:ext cx="5608320" cy="3660458"/>
          </a:xfrm>
          <a:noFill/>
        </p:spPr>
        <p:txBody>
          <a:bodyPr/>
          <a:lstStyle/>
          <a:p>
            <a:pPr eaLnBrk="1" hangingPunct="1"/>
            <a:r>
              <a:rPr lang="en-US" altLang="en-US" sz="2000" dirty="0"/>
              <a:t>Members of the parent body may not be excluded, unless the parent body has its own rules to the contrary.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40</a:t>
            </a:fld>
            <a:endParaRPr lang="en-US" altLang="en-US" dirty="0"/>
          </a:p>
        </p:txBody>
      </p:sp>
    </p:spTree>
    <p:extLst>
      <p:ext uri="{BB962C8B-B14F-4D97-AF65-F5344CB8AC3E}">
        <p14:creationId xmlns:p14="http://schemas.microsoft.com/office/powerpoint/2010/main" val="1582106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1414463" y="1162050"/>
            <a:ext cx="4181475" cy="3136900"/>
          </a:xfrm>
          <a:ln/>
        </p:spPr>
      </p:sp>
      <p:sp>
        <p:nvSpPr>
          <p:cNvPr id="25603" name="Notes Placeholder 2"/>
          <p:cNvSpPr>
            <a:spLocks noGrp="1"/>
          </p:cNvSpPr>
          <p:nvPr>
            <p:ph type="body" idx="1"/>
          </p:nvPr>
        </p:nvSpPr>
        <p:spPr>
          <a:noFill/>
        </p:spPr>
        <p:txBody>
          <a:bodyPr/>
          <a:lstStyle/>
          <a:p>
            <a:pPr eaLnBrk="1" hangingPunct="1">
              <a:lnSpc>
                <a:spcPct val="90000"/>
              </a:lnSpc>
            </a:pPr>
            <a:r>
              <a:rPr lang="en-US" altLang="en-US" sz="1600" dirty="0"/>
              <a:t>Other Rules of Order (11 books that I know of)</a:t>
            </a:r>
          </a:p>
          <a:p>
            <a:pPr marL="293489" indent="-293489">
              <a:lnSpc>
                <a:spcPct val="90000"/>
              </a:lnSpc>
              <a:buFont typeface="Arial" panose="020B0604020202020204" pitchFamily="34" charset="0"/>
              <a:buChar char="•"/>
            </a:pPr>
            <a:r>
              <a:rPr lang="en-US" altLang="en-US" sz="1600" dirty="0"/>
              <a:t>Thomas Jefferson’s Manual of Parliamentary Practice</a:t>
            </a:r>
          </a:p>
          <a:p>
            <a:pPr marL="293489" indent="-293489">
              <a:lnSpc>
                <a:spcPct val="90000"/>
              </a:lnSpc>
              <a:buFont typeface="Arial" panose="020B0604020202020204" pitchFamily="34" charset="0"/>
              <a:buChar char="•"/>
            </a:pPr>
            <a:r>
              <a:rPr lang="en-US" altLang="en-US" sz="1600" dirty="0"/>
              <a:t>Erskine May's Treatise on the Law, Privileges, Proceedings, and Usage of Parliament </a:t>
            </a:r>
          </a:p>
          <a:p>
            <a:pPr marL="293489" indent="-293489">
              <a:lnSpc>
                <a:spcPct val="90000"/>
              </a:lnSpc>
              <a:buFont typeface="Arial" panose="020B0604020202020204" pitchFamily="34" charset="0"/>
              <a:buChar char="•"/>
            </a:pPr>
            <a:r>
              <a:rPr lang="en-US" altLang="en-US" sz="1600" dirty="0"/>
              <a:t>Welty’s Book of Procedures</a:t>
            </a:r>
          </a:p>
          <a:p>
            <a:pPr marL="293489" indent="-293489">
              <a:lnSpc>
                <a:spcPct val="90000"/>
              </a:lnSpc>
              <a:buFont typeface="Arial" panose="020B0604020202020204" pitchFamily="34" charset="0"/>
              <a:buChar char="•"/>
            </a:pPr>
            <a:r>
              <a:rPr lang="en-US" altLang="en-US" sz="1600" dirty="0"/>
              <a:t>The Modern Rules of Order</a:t>
            </a:r>
          </a:p>
          <a:p>
            <a:pPr marL="293489" indent="-293489">
              <a:lnSpc>
                <a:spcPct val="90000"/>
              </a:lnSpc>
              <a:buFont typeface="Arial" panose="020B0604020202020204" pitchFamily="34" charset="0"/>
              <a:buChar char="•"/>
            </a:pPr>
            <a:r>
              <a:rPr lang="en-US" altLang="en-US" sz="1600" dirty="0"/>
              <a:t>Fundamental’s of Parliamentary Law and Procedure</a:t>
            </a:r>
          </a:p>
          <a:p>
            <a:pPr marL="293489" indent="-293489">
              <a:lnSpc>
                <a:spcPct val="90000"/>
              </a:lnSpc>
              <a:buFont typeface="Arial" panose="020B0604020202020204" pitchFamily="34" charset="0"/>
              <a:buChar char="•"/>
            </a:pPr>
            <a:r>
              <a:rPr lang="en-US" altLang="en-US" sz="1600" dirty="0"/>
              <a:t>Saint John Senate Rules of Order and Procedure</a:t>
            </a:r>
          </a:p>
          <a:p>
            <a:pPr marL="293489" indent="-293489">
              <a:lnSpc>
                <a:spcPct val="90000"/>
              </a:lnSpc>
              <a:buFont typeface="Arial" panose="020B0604020202020204" pitchFamily="34" charset="0"/>
              <a:buChar char="•"/>
            </a:pPr>
            <a:r>
              <a:rPr lang="en-US" altLang="en-US" sz="1600" dirty="0"/>
              <a:t>Bourinot’s Rules of Order</a:t>
            </a:r>
          </a:p>
          <a:p>
            <a:pPr marL="293489" indent="-293489">
              <a:lnSpc>
                <a:spcPct val="90000"/>
              </a:lnSpc>
              <a:buFont typeface="Arial" panose="020B0604020202020204" pitchFamily="34" charset="0"/>
              <a:buChar char="•"/>
            </a:pPr>
            <a:r>
              <a:rPr lang="en-US" altLang="en-US" sz="1600" dirty="0"/>
              <a:t>Bosner Method</a:t>
            </a:r>
          </a:p>
          <a:p>
            <a:pPr marL="293489" indent="-293489">
              <a:lnSpc>
                <a:spcPct val="90000"/>
              </a:lnSpc>
              <a:buFont typeface="Arial" panose="020B0604020202020204" pitchFamily="34" charset="0"/>
              <a:buChar char="•"/>
            </a:pPr>
            <a:r>
              <a:rPr lang="en-US" altLang="en-US" sz="1600" dirty="0"/>
              <a:t>Green Party of Canada variation of Bosner Method</a:t>
            </a:r>
          </a:p>
          <a:p>
            <a:pPr marL="293489" indent="-293489">
              <a:lnSpc>
                <a:spcPct val="90000"/>
              </a:lnSpc>
              <a:buFont typeface="Arial" panose="020B0604020202020204" pitchFamily="34" charset="0"/>
              <a:buChar char="•"/>
            </a:pPr>
            <a:r>
              <a:rPr lang="en-US" altLang="en-US" sz="1600" dirty="0"/>
              <a:t>Talking Stick</a:t>
            </a:r>
          </a:p>
          <a:p>
            <a:pPr marL="293489" indent="-293489">
              <a:lnSpc>
                <a:spcPct val="90000"/>
              </a:lnSpc>
              <a:buFont typeface="Arial" panose="020B0604020202020204" pitchFamily="34" charset="0"/>
              <a:buChar char="•"/>
            </a:pPr>
            <a:r>
              <a:rPr lang="en-US" altLang="en-US" sz="1600" dirty="0"/>
              <a:t>Good ol Consensus</a:t>
            </a:r>
          </a:p>
        </p:txBody>
      </p:sp>
      <p:sp>
        <p:nvSpPr>
          <p:cNvPr id="25604" name="Slide Number Placeholder 3"/>
          <p:cNvSpPr>
            <a:spLocks noGrp="1"/>
          </p:cNvSpPr>
          <p:nvPr>
            <p:ph type="sldNum" sz="quarter" idx="5"/>
          </p:nvPr>
        </p:nvSpPr>
        <p:spPr>
          <a:noFill/>
        </p:spPr>
        <p:txBody>
          <a:bodyPr/>
          <a:lstStyle>
            <a:lvl1pPr defTabSz="957101">
              <a:defRPr sz="4500">
                <a:solidFill>
                  <a:schemeClr val="tx2"/>
                </a:solidFill>
                <a:latin typeface="Times New Roman" panose="02020603050405020304" pitchFamily="18" charset="0"/>
              </a:defRPr>
            </a:lvl1pPr>
            <a:lvl2pPr marL="763071" indent="-293489" defTabSz="957101">
              <a:defRPr sz="4500">
                <a:solidFill>
                  <a:schemeClr val="tx2"/>
                </a:solidFill>
                <a:latin typeface="Times New Roman" panose="02020603050405020304" pitchFamily="18" charset="0"/>
              </a:defRPr>
            </a:lvl2pPr>
            <a:lvl3pPr marL="1173956" indent="-234792" defTabSz="957101">
              <a:defRPr sz="4500">
                <a:solidFill>
                  <a:schemeClr val="tx2"/>
                </a:solidFill>
                <a:latin typeface="Times New Roman" panose="02020603050405020304" pitchFamily="18" charset="0"/>
              </a:defRPr>
            </a:lvl3pPr>
            <a:lvl4pPr marL="1643539" indent="-234792" defTabSz="957101">
              <a:defRPr sz="4500">
                <a:solidFill>
                  <a:schemeClr val="tx2"/>
                </a:solidFill>
                <a:latin typeface="Times New Roman" panose="02020603050405020304" pitchFamily="18" charset="0"/>
              </a:defRPr>
            </a:lvl4pPr>
            <a:lvl5pPr marL="2113120" indent="-234792" defTabSz="957101">
              <a:defRPr sz="4500">
                <a:solidFill>
                  <a:schemeClr val="tx2"/>
                </a:solidFill>
                <a:latin typeface="Times New Roman" panose="02020603050405020304" pitchFamily="18" charset="0"/>
              </a:defRPr>
            </a:lvl5pPr>
            <a:lvl6pPr marL="2582702" indent="-234792" defTabSz="957101" eaLnBrk="0" fontAlgn="base" hangingPunct="0">
              <a:spcBef>
                <a:spcPct val="0"/>
              </a:spcBef>
              <a:spcAft>
                <a:spcPct val="0"/>
              </a:spcAft>
              <a:defRPr sz="4500">
                <a:solidFill>
                  <a:schemeClr val="tx2"/>
                </a:solidFill>
                <a:latin typeface="Times New Roman" panose="02020603050405020304" pitchFamily="18" charset="0"/>
              </a:defRPr>
            </a:lvl6pPr>
            <a:lvl7pPr marL="3052286" indent="-234792" defTabSz="957101" eaLnBrk="0" fontAlgn="base" hangingPunct="0">
              <a:spcBef>
                <a:spcPct val="0"/>
              </a:spcBef>
              <a:spcAft>
                <a:spcPct val="0"/>
              </a:spcAft>
              <a:defRPr sz="4500">
                <a:solidFill>
                  <a:schemeClr val="tx2"/>
                </a:solidFill>
                <a:latin typeface="Times New Roman" panose="02020603050405020304" pitchFamily="18" charset="0"/>
              </a:defRPr>
            </a:lvl7pPr>
            <a:lvl8pPr marL="3521868" indent="-234792" defTabSz="957101" eaLnBrk="0" fontAlgn="base" hangingPunct="0">
              <a:spcBef>
                <a:spcPct val="0"/>
              </a:spcBef>
              <a:spcAft>
                <a:spcPct val="0"/>
              </a:spcAft>
              <a:defRPr sz="4500">
                <a:solidFill>
                  <a:schemeClr val="tx2"/>
                </a:solidFill>
                <a:latin typeface="Times New Roman" panose="02020603050405020304" pitchFamily="18" charset="0"/>
              </a:defRPr>
            </a:lvl8pPr>
            <a:lvl9pPr marL="3991450" indent="-234792" defTabSz="957101" eaLnBrk="0" fontAlgn="base" hangingPunct="0">
              <a:spcBef>
                <a:spcPct val="0"/>
              </a:spcBef>
              <a:spcAft>
                <a:spcPct val="0"/>
              </a:spcAft>
              <a:defRPr sz="4500">
                <a:solidFill>
                  <a:schemeClr val="tx2"/>
                </a:solidFill>
                <a:latin typeface="Times New Roman" panose="02020603050405020304" pitchFamily="18" charset="0"/>
              </a:defRPr>
            </a:lvl9pPr>
          </a:lstStyle>
          <a:p>
            <a:fld id="{9E4BFF18-61FF-420A-BBAB-7709ECC99D49}" type="slidenum">
              <a:rPr lang="en-US" altLang="en-US" sz="1200">
                <a:solidFill>
                  <a:schemeClr val="accent2"/>
                </a:solidFill>
              </a:rPr>
              <a:pPr/>
              <a:t>43</a:t>
            </a:fld>
            <a:endParaRPr lang="en-US" altLang="en-US" sz="1200" dirty="0">
              <a:solidFill>
                <a:schemeClr val="accent2"/>
              </a:solidFill>
            </a:endParaRPr>
          </a:p>
        </p:txBody>
      </p:sp>
    </p:spTree>
    <p:extLst>
      <p:ext uri="{BB962C8B-B14F-4D97-AF65-F5344CB8AC3E}">
        <p14:creationId xmlns:p14="http://schemas.microsoft.com/office/powerpoint/2010/main" val="2518136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397000" y="1154113"/>
            <a:ext cx="4151313" cy="3114675"/>
          </a:xfrm>
          <a:ln/>
        </p:spPr>
      </p:sp>
      <p:sp>
        <p:nvSpPr>
          <p:cNvPr id="27651" name="Notes Placeholder 2"/>
          <p:cNvSpPr>
            <a:spLocks noGrp="1"/>
          </p:cNvSpPr>
          <p:nvPr>
            <p:ph type="body" idx="1"/>
          </p:nvPr>
        </p:nvSpPr>
        <p:spPr>
          <a:xfrm>
            <a:off x="694435" y="4442033"/>
            <a:ext cx="5555483" cy="4325054"/>
          </a:xfrm>
          <a:noFill/>
        </p:spPr>
        <p:txBody>
          <a:bodyPr>
            <a:normAutofit fontScale="92500"/>
          </a:bodyPr>
          <a:lstStyle/>
          <a:p>
            <a:endParaRPr lang="en-US" altLang="en-US" sz="1600" dirty="0"/>
          </a:p>
          <a:p>
            <a:r>
              <a:rPr lang="en-US" altLang="en-US" sz="2600" dirty="0"/>
              <a:t>What is key about RONR is that its purpose is to facilitate discussion and fairness.</a:t>
            </a:r>
          </a:p>
          <a:p>
            <a:r>
              <a:rPr lang="en-US" altLang="en-US" sz="2600" dirty="0"/>
              <a:t>Brand New Updated Versions of Robert’s </a:t>
            </a:r>
          </a:p>
          <a:p>
            <a:pPr marL="449733" indent="-449733">
              <a:buFont typeface="Arial" panose="020B0604020202020204" pitchFamily="34" charset="0"/>
              <a:buChar char="•"/>
            </a:pPr>
            <a:r>
              <a:rPr lang="en-US" altLang="en-US" sz="2600" dirty="0"/>
              <a:t>12</a:t>
            </a:r>
            <a:r>
              <a:rPr lang="en-US" altLang="en-US" sz="2600" baseline="30000" dirty="0"/>
              <a:t>th</a:t>
            </a:r>
            <a:r>
              <a:rPr lang="en-US" altLang="en-US" sz="2600" dirty="0"/>
              <a:t> Edition</a:t>
            </a:r>
          </a:p>
          <a:p>
            <a:pPr marL="449733" indent="-449733">
              <a:buFont typeface="Arial" panose="020B0604020202020204" pitchFamily="34" charset="0"/>
              <a:buChar char="•"/>
            </a:pPr>
            <a:r>
              <a:rPr lang="en-US" altLang="en-US" sz="2600" dirty="0"/>
              <a:t>In Brief - 3</a:t>
            </a:r>
            <a:r>
              <a:rPr lang="en-US" altLang="en-US" sz="2600" baseline="30000" dirty="0"/>
              <a:t>rd</a:t>
            </a:r>
            <a:r>
              <a:rPr lang="en-US" altLang="en-US" sz="2600" dirty="0"/>
              <a:t> Edition</a:t>
            </a:r>
          </a:p>
          <a:p>
            <a:endParaRPr lang="en-US" altLang="en-US" sz="2600" dirty="0"/>
          </a:p>
          <a:p>
            <a:r>
              <a:rPr lang="en-US" altLang="en-US" sz="2200" dirty="0"/>
              <a:t>By the way, if the Standard Robert’s Rules of Order book is difficult for you to use, try this version.  Published by the Robert’s organization, it is a much easier read and it also references back the main Robert’s Rules manual</a:t>
            </a:r>
          </a:p>
        </p:txBody>
      </p:sp>
      <p:sp>
        <p:nvSpPr>
          <p:cNvPr id="27652" name="Slide Number Placeholder 3"/>
          <p:cNvSpPr>
            <a:spLocks noGrp="1"/>
          </p:cNvSpPr>
          <p:nvPr>
            <p:ph type="sldNum" sz="quarter" idx="5"/>
          </p:nvPr>
        </p:nvSpPr>
        <p:spPr>
          <a:noFill/>
        </p:spPr>
        <p:txBody>
          <a:bodyPr/>
          <a:lstStyle>
            <a:lvl1pPr defTabSz="949253">
              <a:defRPr sz="4500">
                <a:solidFill>
                  <a:schemeClr val="tx2"/>
                </a:solidFill>
                <a:latin typeface="Times New Roman" panose="02020603050405020304" pitchFamily="18" charset="0"/>
              </a:defRPr>
            </a:lvl1pPr>
            <a:lvl2pPr marL="756814" indent="-291082" defTabSz="949253">
              <a:defRPr sz="4500">
                <a:solidFill>
                  <a:schemeClr val="tx2"/>
                </a:solidFill>
                <a:latin typeface="Times New Roman" panose="02020603050405020304" pitchFamily="18" charset="0"/>
              </a:defRPr>
            </a:lvl2pPr>
            <a:lvl3pPr marL="1164330" indent="-232867" defTabSz="949253">
              <a:defRPr sz="4500">
                <a:solidFill>
                  <a:schemeClr val="tx2"/>
                </a:solidFill>
                <a:latin typeface="Times New Roman" panose="02020603050405020304" pitchFamily="18" charset="0"/>
              </a:defRPr>
            </a:lvl3pPr>
            <a:lvl4pPr marL="1630062" indent="-232867" defTabSz="949253">
              <a:defRPr sz="4500">
                <a:solidFill>
                  <a:schemeClr val="tx2"/>
                </a:solidFill>
                <a:latin typeface="Times New Roman" panose="02020603050405020304" pitchFamily="18" charset="0"/>
              </a:defRPr>
            </a:lvl4pPr>
            <a:lvl5pPr marL="2095792" indent="-232867" defTabSz="949253">
              <a:defRPr sz="4500">
                <a:solidFill>
                  <a:schemeClr val="tx2"/>
                </a:solidFill>
                <a:latin typeface="Times New Roman" panose="02020603050405020304" pitchFamily="18" charset="0"/>
              </a:defRPr>
            </a:lvl5pPr>
            <a:lvl6pPr marL="2561524" indent="-232867" defTabSz="949253" eaLnBrk="0" fontAlgn="base" hangingPunct="0">
              <a:spcBef>
                <a:spcPct val="0"/>
              </a:spcBef>
              <a:spcAft>
                <a:spcPct val="0"/>
              </a:spcAft>
              <a:defRPr sz="4500">
                <a:solidFill>
                  <a:schemeClr val="tx2"/>
                </a:solidFill>
                <a:latin typeface="Times New Roman" panose="02020603050405020304" pitchFamily="18" charset="0"/>
              </a:defRPr>
            </a:lvl6pPr>
            <a:lvl7pPr marL="3027257" indent="-232867" defTabSz="949253" eaLnBrk="0" fontAlgn="base" hangingPunct="0">
              <a:spcBef>
                <a:spcPct val="0"/>
              </a:spcBef>
              <a:spcAft>
                <a:spcPct val="0"/>
              </a:spcAft>
              <a:defRPr sz="4500">
                <a:solidFill>
                  <a:schemeClr val="tx2"/>
                </a:solidFill>
                <a:latin typeface="Times New Roman" panose="02020603050405020304" pitchFamily="18" charset="0"/>
              </a:defRPr>
            </a:lvl7pPr>
            <a:lvl8pPr marL="3492989" indent="-232867" defTabSz="949253" eaLnBrk="0" fontAlgn="base" hangingPunct="0">
              <a:spcBef>
                <a:spcPct val="0"/>
              </a:spcBef>
              <a:spcAft>
                <a:spcPct val="0"/>
              </a:spcAft>
              <a:defRPr sz="4500">
                <a:solidFill>
                  <a:schemeClr val="tx2"/>
                </a:solidFill>
                <a:latin typeface="Times New Roman" panose="02020603050405020304" pitchFamily="18" charset="0"/>
              </a:defRPr>
            </a:lvl8pPr>
            <a:lvl9pPr marL="3958720" indent="-232867" defTabSz="949253" eaLnBrk="0" fontAlgn="base" hangingPunct="0">
              <a:spcBef>
                <a:spcPct val="0"/>
              </a:spcBef>
              <a:spcAft>
                <a:spcPct val="0"/>
              </a:spcAft>
              <a:defRPr sz="4500">
                <a:solidFill>
                  <a:schemeClr val="tx2"/>
                </a:solidFill>
                <a:latin typeface="Times New Roman" panose="02020603050405020304" pitchFamily="18" charset="0"/>
              </a:defRPr>
            </a:lvl9pPr>
          </a:lstStyle>
          <a:p>
            <a:fld id="{E6BDAC2C-189F-40CB-AF71-1E1A15E98A8D}" type="slidenum">
              <a:rPr lang="en-US" altLang="en-US" sz="1200">
                <a:solidFill>
                  <a:schemeClr val="accent2"/>
                </a:solidFill>
              </a:rPr>
              <a:pPr/>
              <a:t>44</a:t>
            </a:fld>
            <a:endParaRPr lang="en-US" altLang="en-US" sz="1200" dirty="0">
              <a:solidFill>
                <a:schemeClr val="accent2"/>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45</a:t>
            </a:fld>
            <a:endParaRPr lang="en-US" altLang="en-US" dirty="0"/>
          </a:p>
        </p:txBody>
      </p:sp>
    </p:spTree>
    <p:extLst>
      <p:ext uri="{BB962C8B-B14F-4D97-AF65-F5344CB8AC3E}">
        <p14:creationId xmlns:p14="http://schemas.microsoft.com/office/powerpoint/2010/main" val="2954411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1414463" y="1162050"/>
            <a:ext cx="4181475" cy="3136900"/>
          </a:xfrm>
          <a:ln/>
        </p:spPr>
      </p:sp>
      <p:sp>
        <p:nvSpPr>
          <p:cNvPr id="13315" name="Notes Placeholder 2"/>
          <p:cNvSpPr>
            <a:spLocks noGrp="1"/>
          </p:cNvSpPr>
          <p:nvPr>
            <p:ph type="body" idx="1"/>
          </p:nvPr>
        </p:nvSpPr>
        <p:spPr>
          <a:xfrm>
            <a:off x="955819" y="4490035"/>
            <a:ext cx="5254554" cy="4651428"/>
          </a:xfrm>
          <a:noFill/>
        </p:spPr>
        <p:txBody>
          <a:bodyPr>
            <a:normAutofit/>
          </a:bodyPr>
          <a:lstStyle/>
          <a:p>
            <a:pPr marL="291082" indent="-291082">
              <a:buFont typeface="Arial" panose="020B0604020202020204" pitchFamily="34" charset="0"/>
              <a:buChar char="•"/>
            </a:pPr>
            <a:r>
              <a:rPr lang="en-US" altLang="en-US" sz="1800" dirty="0"/>
              <a:t>To avoid your meeting turning into chaos, lets first talk about some Meeting Dynamics to keep in mind as you prepare to run your meeting </a:t>
            </a:r>
          </a:p>
          <a:p>
            <a:pPr marL="291082" indent="-291082">
              <a:buFont typeface="Arial" panose="020B0604020202020204" pitchFamily="34" charset="0"/>
              <a:buChar char="•"/>
            </a:pPr>
            <a:r>
              <a:rPr lang="en-US" altLang="en-US" sz="1800" dirty="0"/>
              <a:t>What is and does everyone understand the meeting purpose? </a:t>
            </a:r>
          </a:p>
          <a:p>
            <a:pPr marL="291082" indent="-291082">
              <a:buFont typeface="Arial" panose="020B0604020202020204" pitchFamily="34" charset="0"/>
              <a:buChar char="•"/>
            </a:pPr>
            <a:r>
              <a:rPr lang="en-US" altLang="en-US" sz="1800" dirty="0"/>
              <a:t>Remember, everyone comes to the table with a different perspective and most importantly our personalities can influence these interactions</a:t>
            </a:r>
          </a:p>
          <a:p>
            <a:pPr marL="291082" indent="-291082">
              <a:buFont typeface="Arial" panose="020B0604020202020204" pitchFamily="34" charset="0"/>
              <a:buChar char="•"/>
              <a:defRPr/>
            </a:pPr>
            <a:r>
              <a:rPr lang="en-US" sz="1800" dirty="0"/>
              <a:t>So next meeting, before commenting on an item, think about this information and the personalities and bias you and others may bring to a meeting  </a:t>
            </a:r>
          </a:p>
          <a:p>
            <a:pPr marL="291082" indent="-291082">
              <a:buFont typeface="Arial" panose="020B0604020202020204" pitchFamily="34" charset="0"/>
              <a:buChar char="•"/>
              <a:defRPr/>
            </a:pPr>
            <a:r>
              <a:rPr lang="en-US" sz="1800" dirty="0"/>
              <a:t>Type “As”, I know this is warm/fuzzy stuff, but stay with me here</a:t>
            </a:r>
          </a:p>
        </p:txBody>
      </p:sp>
      <p:sp>
        <p:nvSpPr>
          <p:cNvPr id="13316" name="Slide Number Placeholder 3"/>
          <p:cNvSpPr>
            <a:spLocks noGrp="1"/>
          </p:cNvSpPr>
          <p:nvPr>
            <p:ph type="sldNum" sz="quarter" idx="5"/>
          </p:nvPr>
        </p:nvSpPr>
        <p:spPr>
          <a:noFill/>
        </p:spPr>
        <p:txBody>
          <a:bodyPr/>
          <a:lstStyle>
            <a:lvl1pPr defTabSz="949252">
              <a:defRPr sz="4500">
                <a:solidFill>
                  <a:schemeClr val="tx2"/>
                </a:solidFill>
                <a:latin typeface="Times New Roman" panose="02020603050405020304" pitchFamily="18" charset="0"/>
              </a:defRPr>
            </a:lvl1pPr>
            <a:lvl2pPr marL="756814" indent="-291082" defTabSz="949252">
              <a:defRPr sz="4500">
                <a:solidFill>
                  <a:schemeClr val="tx2"/>
                </a:solidFill>
                <a:latin typeface="Times New Roman" panose="02020603050405020304" pitchFamily="18" charset="0"/>
              </a:defRPr>
            </a:lvl2pPr>
            <a:lvl3pPr marL="1164329" indent="-232867" defTabSz="949252">
              <a:defRPr sz="4500">
                <a:solidFill>
                  <a:schemeClr val="tx2"/>
                </a:solidFill>
                <a:latin typeface="Times New Roman" panose="02020603050405020304" pitchFamily="18" charset="0"/>
              </a:defRPr>
            </a:lvl3pPr>
            <a:lvl4pPr marL="1630062" indent="-232867" defTabSz="949252">
              <a:defRPr sz="4500">
                <a:solidFill>
                  <a:schemeClr val="tx2"/>
                </a:solidFill>
                <a:latin typeface="Times New Roman" panose="02020603050405020304" pitchFamily="18" charset="0"/>
              </a:defRPr>
            </a:lvl4pPr>
            <a:lvl5pPr marL="2095793" indent="-232867" defTabSz="949252">
              <a:defRPr sz="4500">
                <a:solidFill>
                  <a:schemeClr val="tx2"/>
                </a:solidFill>
                <a:latin typeface="Times New Roman" panose="02020603050405020304" pitchFamily="18" charset="0"/>
              </a:defRPr>
            </a:lvl5pPr>
            <a:lvl6pPr marL="2561524" indent="-232867" defTabSz="949252" eaLnBrk="0" fontAlgn="base" hangingPunct="0">
              <a:spcBef>
                <a:spcPct val="0"/>
              </a:spcBef>
              <a:spcAft>
                <a:spcPct val="0"/>
              </a:spcAft>
              <a:defRPr sz="4500">
                <a:solidFill>
                  <a:schemeClr val="tx2"/>
                </a:solidFill>
                <a:latin typeface="Times New Roman" panose="02020603050405020304" pitchFamily="18" charset="0"/>
              </a:defRPr>
            </a:lvl6pPr>
            <a:lvl7pPr marL="3027257" indent="-232867" defTabSz="949252" eaLnBrk="0" fontAlgn="base" hangingPunct="0">
              <a:spcBef>
                <a:spcPct val="0"/>
              </a:spcBef>
              <a:spcAft>
                <a:spcPct val="0"/>
              </a:spcAft>
              <a:defRPr sz="4500">
                <a:solidFill>
                  <a:schemeClr val="tx2"/>
                </a:solidFill>
                <a:latin typeface="Times New Roman" panose="02020603050405020304" pitchFamily="18" charset="0"/>
              </a:defRPr>
            </a:lvl7pPr>
            <a:lvl8pPr marL="3492988" indent="-232867" defTabSz="949252" eaLnBrk="0" fontAlgn="base" hangingPunct="0">
              <a:spcBef>
                <a:spcPct val="0"/>
              </a:spcBef>
              <a:spcAft>
                <a:spcPct val="0"/>
              </a:spcAft>
              <a:defRPr sz="4500">
                <a:solidFill>
                  <a:schemeClr val="tx2"/>
                </a:solidFill>
                <a:latin typeface="Times New Roman" panose="02020603050405020304" pitchFamily="18" charset="0"/>
              </a:defRPr>
            </a:lvl8pPr>
            <a:lvl9pPr marL="3958720" indent="-232867" defTabSz="949252" eaLnBrk="0" fontAlgn="base" hangingPunct="0">
              <a:spcBef>
                <a:spcPct val="0"/>
              </a:spcBef>
              <a:spcAft>
                <a:spcPct val="0"/>
              </a:spcAft>
              <a:defRPr sz="4500">
                <a:solidFill>
                  <a:schemeClr val="tx2"/>
                </a:solidFill>
                <a:latin typeface="Times New Roman" panose="02020603050405020304" pitchFamily="18" charset="0"/>
              </a:defRPr>
            </a:lvl9pPr>
          </a:lstStyle>
          <a:p>
            <a:fld id="{9FC2A769-4F81-4C95-846B-E7B1C3DB9155}" type="slidenum">
              <a:rPr lang="en-US" altLang="en-US" sz="1200">
                <a:solidFill>
                  <a:schemeClr val="accent2"/>
                </a:solidFill>
              </a:rPr>
              <a:pPr/>
              <a:t>47</a:t>
            </a:fld>
            <a:endParaRPr lang="en-US" altLang="en-US" sz="1200" dirty="0">
              <a:solidFill>
                <a:schemeClr val="accent2"/>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File:Benjamin Franklin (1706–1790) MET DP312881.jpg - Wikimedia Commons</a:t>
            </a:r>
            <a:r>
              <a:rPr lang="en-US" dirty="0"/>
              <a:t> </a:t>
            </a: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988336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49</a:t>
            </a:fld>
            <a:endParaRPr lang="en-US" dirty="0"/>
          </a:p>
        </p:txBody>
      </p:sp>
    </p:spTree>
    <p:extLst>
      <p:ext uri="{BB962C8B-B14F-4D97-AF65-F5344CB8AC3E}">
        <p14:creationId xmlns:p14="http://schemas.microsoft.com/office/powerpoint/2010/main" val="964422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1414463" y="1162050"/>
            <a:ext cx="4181475" cy="3136900"/>
          </a:xfrm>
          <a:ln/>
        </p:spPr>
      </p:sp>
      <p:sp>
        <p:nvSpPr>
          <p:cNvPr id="21507" name="Notes Placeholder 2"/>
          <p:cNvSpPr>
            <a:spLocks noGrp="1"/>
          </p:cNvSpPr>
          <p:nvPr>
            <p:ph type="body" idx="1"/>
          </p:nvPr>
        </p:nvSpPr>
        <p:spPr>
          <a:noFill/>
        </p:spPr>
        <p:txBody>
          <a:bodyPr/>
          <a:lstStyle/>
          <a:p>
            <a:r>
              <a:rPr lang="en-US" altLang="en-US" sz="2400" dirty="0"/>
              <a:t>Some discussion decorum rules I find helpful and pass them on to you for your consideration.</a:t>
            </a:r>
          </a:p>
          <a:p>
            <a:endParaRPr lang="en-US" altLang="en-US" dirty="0"/>
          </a:p>
        </p:txBody>
      </p:sp>
      <p:sp>
        <p:nvSpPr>
          <p:cNvPr id="21508" name="Slide Number Placeholder 3"/>
          <p:cNvSpPr>
            <a:spLocks noGrp="1"/>
          </p:cNvSpPr>
          <p:nvPr>
            <p:ph type="sldNum" sz="quarter" idx="5"/>
          </p:nvPr>
        </p:nvSpPr>
        <p:spPr>
          <a:noFill/>
        </p:spPr>
        <p:txBody>
          <a:bodyPr/>
          <a:lstStyle>
            <a:lvl1pPr defTabSz="957101">
              <a:defRPr sz="4500">
                <a:solidFill>
                  <a:schemeClr val="tx2"/>
                </a:solidFill>
                <a:latin typeface="Times New Roman" panose="02020603050405020304" pitchFamily="18" charset="0"/>
              </a:defRPr>
            </a:lvl1pPr>
            <a:lvl2pPr marL="763071" indent="-293489" defTabSz="957101">
              <a:defRPr sz="4500">
                <a:solidFill>
                  <a:schemeClr val="tx2"/>
                </a:solidFill>
                <a:latin typeface="Times New Roman" panose="02020603050405020304" pitchFamily="18" charset="0"/>
              </a:defRPr>
            </a:lvl2pPr>
            <a:lvl3pPr marL="1173956" indent="-234792" defTabSz="957101">
              <a:defRPr sz="4500">
                <a:solidFill>
                  <a:schemeClr val="tx2"/>
                </a:solidFill>
                <a:latin typeface="Times New Roman" panose="02020603050405020304" pitchFamily="18" charset="0"/>
              </a:defRPr>
            </a:lvl3pPr>
            <a:lvl4pPr marL="1643539" indent="-234792" defTabSz="957101">
              <a:defRPr sz="4500">
                <a:solidFill>
                  <a:schemeClr val="tx2"/>
                </a:solidFill>
                <a:latin typeface="Times New Roman" panose="02020603050405020304" pitchFamily="18" charset="0"/>
              </a:defRPr>
            </a:lvl4pPr>
            <a:lvl5pPr marL="2113120" indent="-234792" defTabSz="957101">
              <a:defRPr sz="4500">
                <a:solidFill>
                  <a:schemeClr val="tx2"/>
                </a:solidFill>
                <a:latin typeface="Times New Roman" panose="02020603050405020304" pitchFamily="18" charset="0"/>
              </a:defRPr>
            </a:lvl5pPr>
            <a:lvl6pPr marL="2582702" indent="-234792" defTabSz="957101" eaLnBrk="0" fontAlgn="base" hangingPunct="0">
              <a:spcBef>
                <a:spcPct val="0"/>
              </a:spcBef>
              <a:spcAft>
                <a:spcPct val="0"/>
              </a:spcAft>
              <a:defRPr sz="4500">
                <a:solidFill>
                  <a:schemeClr val="tx2"/>
                </a:solidFill>
                <a:latin typeface="Times New Roman" panose="02020603050405020304" pitchFamily="18" charset="0"/>
              </a:defRPr>
            </a:lvl6pPr>
            <a:lvl7pPr marL="3052286" indent="-234792" defTabSz="957101" eaLnBrk="0" fontAlgn="base" hangingPunct="0">
              <a:spcBef>
                <a:spcPct val="0"/>
              </a:spcBef>
              <a:spcAft>
                <a:spcPct val="0"/>
              </a:spcAft>
              <a:defRPr sz="4500">
                <a:solidFill>
                  <a:schemeClr val="tx2"/>
                </a:solidFill>
                <a:latin typeface="Times New Roman" panose="02020603050405020304" pitchFamily="18" charset="0"/>
              </a:defRPr>
            </a:lvl7pPr>
            <a:lvl8pPr marL="3521868" indent="-234792" defTabSz="957101" eaLnBrk="0" fontAlgn="base" hangingPunct="0">
              <a:spcBef>
                <a:spcPct val="0"/>
              </a:spcBef>
              <a:spcAft>
                <a:spcPct val="0"/>
              </a:spcAft>
              <a:defRPr sz="4500">
                <a:solidFill>
                  <a:schemeClr val="tx2"/>
                </a:solidFill>
                <a:latin typeface="Times New Roman" panose="02020603050405020304" pitchFamily="18" charset="0"/>
              </a:defRPr>
            </a:lvl8pPr>
            <a:lvl9pPr marL="3991450" indent="-234792" defTabSz="957101" eaLnBrk="0" fontAlgn="base" hangingPunct="0">
              <a:spcBef>
                <a:spcPct val="0"/>
              </a:spcBef>
              <a:spcAft>
                <a:spcPct val="0"/>
              </a:spcAft>
              <a:defRPr sz="4500">
                <a:solidFill>
                  <a:schemeClr val="tx2"/>
                </a:solidFill>
                <a:latin typeface="Times New Roman" panose="02020603050405020304" pitchFamily="18" charset="0"/>
              </a:defRPr>
            </a:lvl9pPr>
          </a:lstStyle>
          <a:p>
            <a:fld id="{AF8DD066-9AA2-46BA-B0CC-E7D2A874DDBC}" type="slidenum">
              <a:rPr lang="en-US" altLang="en-US" sz="1200">
                <a:solidFill>
                  <a:schemeClr val="accent2"/>
                </a:solidFill>
              </a:rPr>
              <a:pPr/>
              <a:t>50</a:t>
            </a:fld>
            <a:endParaRPr lang="en-US" altLang="en-US" sz="1200" dirty="0">
              <a:solidFill>
                <a:schemeClr val="accent2"/>
              </a:solidFill>
            </a:endParaRPr>
          </a:p>
        </p:txBody>
      </p:sp>
    </p:spTree>
    <p:extLst>
      <p:ext uri="{BB962C8B-B14F-4D97-AF65-F5344CB8AC3E}">
        <p14:creationId xmlns:p14="http://schemas.microsoft.com/office/powerpoint/2010/main" val="1737607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51</a:t>
            </a:fld>
            <a:endParaRPr lang="en-US" dirty="0"/>
          </a:p>
        </p:txBody>
      </p:sp>
    </p:spTree>
    <p:extLst>
      <p:ext uri="{BB962C8B-B14F-4D97-AF65-F5344CB8AC3E}">
        <p14:creationId xmlns:p14="http://schemas.microsoft.com/office/powerpoint/2010/main" val="147995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3</a:t>
            </a:fld>
            <a:endParaRPr lang="en-US" dirty="0"/>
          </a:p>
        </p:txBody>
      </p:sp>
    </p:spTree>
    <p:extLst>
      <p:ext uri="{BB962C8B-B14F-4D97-AF65-F5344CB8AC3E}">
        <p14:creationId xmlns:p14="http://schemas.microsoft.com/office/powerpoint/2010/main" val="2806017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1414463" y="1162050"/>
            <a:ext cx="4181475" cy="3136900"/>
          </a:xfrm>
          <a:ln/>
        </p:spPr>
      </p:sp>
      <p:sp>
        <p:nvSpPr>
          <p:cNvPr id="3" name="Notes Placeholder 2"/>
          <p:cNvSpPr>
            <a:spLocks noGrp="1"/>
          </p:cNvSpPr>
          <p:nvPr>
            <p:ph type="body" idx="1"/>
          </p:nvPr>
        </p:nvSpPr>
        <p:spPr>
          <a:xfrm>
            <a:off x="629074" y="4321344"/>
            <a:ext cx="5786164" cy="4772568"/>
          </a:xfrm>
        </p:spPr>
        <p:txBody>
          <a:bodyPr>
            <a:normAutofit/>
          </a:bodyPr>
          <a:lstStyle/>
          <a:p>
            <a:pPr>
              <a:defRPr/>
            </a:pPr>
            <a:r>
              <a:rPr lang="en-US" sz="2400" dirty="0"/>
              <a:t>Bias, everyone has them, lets talk about some of the common Bias</a:t>
            </a:r>
          </a:p>
          <a:p>
            <a:pPr>
              <a:defRPr/>
            </a:pPr>
            <a:r>
              <a:rPr lang="en-US" sz="2400" dirty="0"/>
              <a:t>I receive a weekly email update from James Clear whose website has a lot of personal development information that I find very useful  I recommend you check out his website</a:t>
            </a:r>
          </a:p>
          <a:p>
            <a:pPr marL="352186" indent="-352186">
              <a:buFontTx/>
              <a:buAutoNum type="arabicPeriod"/>
              <a:defRPr/>
            </a:pPr>
            <a:r>
              <a:rPr lang="en-US" sz="2400" dirty="0">
                <a:solidFill>
                  <a:srgbClr val="323232"/>
                </a:solidFill>
                <a:ea typeface="Times New Roman" panose="02020603050405020304" pitchFamily="18" charset="0"/>
              </a:rPr>
              <a:t>Survivorship Bias</a:t>
            </a:r>
          </a:p>
          <a:p>
            <a:pPr marL="352186" indent="-352186">
              <a:buFontTx/>
              <a:buAutoNum type="arabicPeriod"/>
              <a:defRPr/>
            </a:pPr>
            <a:r>
              <a:rPr lang="en-US" sz="2400" dirty="0"/>
              <a:t>Loss Aversion</a:t>
            </a:r>
          </a:p>
          <a:p>
            <a:pPr marL="352186" indent="-352186">
              <a:buFontTx/>
              <a:buAutoNum type="arabicPeriod"/>
              <a:defRPr/>
            </a:pPr>
            <a:r>
              <a:rPr lang="en-US" sz="2400" dirty="0"/>
              <a:t>The Availability Heuristic</a:t>
            </a:r>
          </a:p>
          <a:p>
            <a:pPr marL="352186" indent="-352186">
              <a:buFontTx/>
              <a:buAutoNum type="arabicPeriod"/>
              <a:defRPr/>
            </a:pPr>
            <a:r>
              <a:rPr lang="en-US" sz="2400" dirty="0"/>
              <a:t>Confirmation Bias</a:t>
            </a:r>
          </a:p>
        </p:txBody>
      </p:sp>
      <p:sp>
        <p:nvSpPr>
          <p:cNvPr id="15364" name="Slide Number Placeholder 3"/>
          <p:cNvSpPr>
            <a:spLocks noGrp="1"/>
          </p:cNvSpPr>
          <p:nvPr>
            <p:ph type="sldNum" sz="quarter" idx="5"/>
          </p:nvPr>
        </p:nvSpPr>
        <p:spPr>
          <a:noFill/>
        </p:spPr>
        <p:txBody>
          <a:bodyPr/>
          <a:lstStyle>
            <a:lvl1pPr defTabSz="957101">
              <a:defRPr sz="4500">
                <a:solidFill>
                  <a:schemeClr val="tx2"/>
                </a:solidFill>
                <a:latin typeface="Times New Roman" panose="02020603050405020304" pitchFamily="18" charset="0"/>
              </a:defRPr>
            </a:lvl1pPr>
            <a:lvl2pPr marL="763071" indent="-293489" defTabSz="957101">
              <a:defRPr sz="4500">
                <a:solidFill>
                  <a:schemeClr val="tx2"/>
                </a:solidFill>
                <a:latin typeface="Times New Roman" panose="02020603050405020304" pitchFamily="18" charset="0"/>
              </a:defRPr>
            </a:lvl2pPr>
            <a:lvl3pPr marL="1173956" indent="-234792" defTabSz="957101">
              <a:defRPr sz="4500">
                <a:solidFill>
                  <a:schemeClr val="tx2"/>
                </a:solidFill>
                <a:latin typeface="Times New Roman" panose="02020603050405020304" pitchFamily="18" charset="0"/>
              </a:defRPr>
            </a:lvl3pPr>
            <a:lvl4pPr marL="1643539" indent="-234792" defTabSz="957101">
              <a:defRPr sz="4500">
                <a:solidFill>
                  <a:schemeClr val="tx2"/>
                </a:solidFill>
                <a:latin typeface="Times New Roman" panose="02020603050405020304" pitchFamily="18" charset="0"/>
              </a:defRPr>
            </a:lvl4pPr>
            <a:lvl5pPr marL="2113120" indent="-234792" defTabSz="957101">
              <a:defRPr sz="4500">
                <a:solidFill>
                  <a:schemeClr val="tx2"/>
                </a:solidFill>
                <a:latin typeface="Times New Roman" panose="02020603050405020304" pitchFamily="18" charset="0"/>
              </a:defRPr>
            </a:lvl5pPr>
            <a:lvl6pPr marL="2582702" indent="-234792" defTabSz="957101" eaLnBrk="0" fontAlgn="base" hangingPunct="0">
              <a:spcBef>
                <a:spcPct val="0"/>
              </a:spcBef>
              <a:spcAft>
                <a:spcPct val="0"/>
              </a:spcAft>
              <a:defRPr sz="4500">
                <a:solidFill>
                  <a:schemeClr val="tx2"/>
                </a:solidFill>
                <a:latin typeface="Times New Roman" panose="02020603050405020304" pitchFamily="18" charset="0"/>
              </a:defRPr>
            </a:lvl6pPr>
            <a:lvl7pPr marL="3052286" indent="-234792" defTabSz="957101" eaLnBrk="0" fontAlgn="base" hangingPunct="0">
              <a:spcBef>
                <a:spcPct val="0"/>
              </a:spcBef>
              <a:spcAft>
                <a:spcPct val="0"/>
              </a:spcAft>
              <a:defRPr sz="4500">
                <a:solidFill>
                  <a:schemeClr val="tx2"/>
                </a:solidFill>
                <a:latin typeface="Times New Roman" panose="02020603050405020304" pitchFamily="18" charset="0"/>
              </a:defRPr>
            </a:lvl7pPr>
            <a:lvl8pPr marL="3521868" indent="-234792" defTabSz="957101" eaLnBrk="0" fontAlgn="base" hangingPunct="0">
              <a:spcBef>
                <a:spcPct val="0"/>
              </a:spcBef>
              <a:spcAft>
                <a:spcPct val="0"/>
              </a:spcAft>
              <a:defRPr sz="4500">
                <a:solidFill>
                  <a:schemeClr val="tx2"/>
                </a:solidFill>
                <a:latin typeface="Times New Roman" panose="02020603050405020304" pitchFamily="18" charset="0"/>
              </a:defRPr>
            </a:lvl8pPr>
            <a:lvl9pPr marL="3991450" indent="-234792" defTabSz="957101" eaLnBrk="0" fontAlgn="base" hangingPunct="0">
              <a:spcBef>
                <a:spcPct val="0"/>
              </a:spcBef>
              <a:spcAft>
                <a:spcPct val="0"/>
              </a:spcAft>
              <a:defRPr sz="4500">
                <a:solidFill>
                  <a:schemeClr val="tx2"/>
                </a:solidFill>
                <a:latin typeface="Times New Roman" panose="02020603050405020304" pitchFamily="18" charset="0"/>
              </a:defRPr>
            </a:lvl9pPr>
          </a:lstStyle>
          <a:p>
            <a:fld id="{9DD090BC-3612-438B-8176-085D0B0721C9}" type="slidenum">
              <a:rPr lang="en-US" altLang="en-US" sz="1200">
                <a:solidFill>
                  <a:schemeClr val="accent2"/>
                </a:solidFill>
              </a:rPr>
              <a:pPr/>
              <a:t>52</a:t>
            </a:fld>
            <a:endParaRPr lang="en-US" altLang="en-US" sz="1200" dirty="0">
              <a:solidFill>
                <a:schemeClr val="accent2"/>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414463" y="1162050"/>
            <a:ext cx="4181475" cy="3136900"/>
          </a:xfrm>
          <a:ln/>
        </p:spPr>
      </p:sp>
      <p:sp>
        <p:nvSpPr>
          <p:cNvPr id="19459" name="Notes Placeholder 2"/>
          <p:cNvSpPr>
            <a:spLocks noGrp="1"/>
          </p:cNvSpPr>
          <p:nvPr>
            <p:ph type="body" idx="1"/>
          </p:nvPr>
        </p:nvSpPr>
        <p:spPr>
          <a:xfrm>
            <a:off x="955819" y="4490034"/>
            <a:ext cx="5254554" cy="4728898"/>
          </a:xfrm>
          <a:noFill/>
        </p:spPr>
        <p:txBody>
          <a:bodyPr/>
          <a:lstStyle/>
          <a:p>
            <a:r>
              <a:rPr lang="en-US" altLang="en-US" sz="1800" dirty="0"/>
              <a:t>I first started using this approach when I was a Project Manager for a number of large eclectic transportation and planning projects.  All of them involved significant community involvement and engagement sessions.  </a:t>
            </a:r>
          </a:p>
          <a:p>
            <a:pPr marL="291082" indent="-291082">
              <a:buFont typeface="Arial" panose="020B0604020202020204" pitchFamily="34" charset="0"/>
              <a:buChar char="•"/>
            </a:pPr>
            <a:r>
              <a:rPr lang="en-US" altLang="en-US" sz="1800" dirty="0"/>
              <a:t>For each session, we always started with a Listening to Understand slide to help the session participants to listen to others to understand, not to reply.  </a:t>
            </a:r>
          </a:p>
          <a:p>
            <a:pPr marL="291082" indent="-291082">
              <a:buFont typeface="Arial" panose="020B0604020202020204" pitchFamily="34" charset="0"/>
              <a:buChar char="•"/>
            </a:pPr>
            <a:r>
              <a:rPr lang="en-US" altLang="en-US" sz="1800" dirty="0"/>
              <a:t>I recently read another approach that I like too: Shut Up and Listen</a:t>
            </a:r>
          </a:p>
        </p:txBody>
      </p:sp>
      <p:sp>
        <p:nvSpPr>
          <p:cNvPr id="19460" name="Slide Number Placeholder 3"/>
          <p:cNvSpPr>
            <a:spLocks noGrp="1"/>
          </p:cNvSpPr>
          <p:nvPr>
            <p:ph type="sldNum" sz="quarter" idx="5"/>
          </p:nvPr>
        </p:nvSpPr>
        <p:spPr>
          <a:noFill/>
        </p:spPr>
        <p:txBody>
          <a:bodyPr/>
          <a:lstStyle>
            <a:lvl1pPr defTabSz="949252">
              <a:defRPr sz="4500">
                <a:solidFill>
                  <a:schemeClr val="tx2"/>
                </a:solidFill>
                <a:latin typeface="Times New Roman" panose="02020603050405020304" pitchFamily="18" charset="0"/>
              </a:defRPr>
            </a:lvl1pPr>
            <a:lvl2pPr marL="756814" indent="-291082" defTabSz="949252">
              <a:defRPr sz="4500">
                <a:solidFill>
                  <a:schemeClr val="tx2"/>
                </a:solidFill>
                <a:latin typeface="Times New Roman" panose="02020603050405020304" pitchFamily="18" charset="0"/>
              </a:defRPr>
            </a:lvl2pPr>
            <a:lvl3pPr marL="1164329" indent="-232867" defTabSz="949252">
              <a:defRPr sz="4500">
                <a:solidFill>
                  <a:schemeClr val="tx2"/>
                </a:solidFill>
                <a:latin typeface="Times New Roman" panose="02020603050405020304" pitchFamily="18" charset="0"/>
              </a:defRPr>
            </a:lvl3pPr>
            <a:lvl4pPr marL="1630062" indent="-232867" defTabSz="949252">
              <a:defRPr sz="4500">
                <a:solidFill>
                  <a:schemeClr val="tx2"/>
                </a:solidFill>
                <a:latin typeface="Times New Roman" panose="02020603050405020304" pitchFamily="18" charset="0"/>
              </a:defRPr>
            </a:lvl4pPr>
            <a:lvl5pPr marL="2095793" indent="-232867" defTabSz="949252">
              <a:defRPr sz="4500">
                <a:solidFill>
                  <a:schemeClr val="tx2"/>
                </a:solidFill>
                <a:latin typeface="Times New Roman" panose="02020603050405020304" pitchFamily="18" charset="0"/>
              </a:defRPr>
            </a:lvl5pPr>
            <a:lvl6pPr marL="2561524" indent="-232867" defTabSz="949252" eaLnBrk="0" fontAlgn="base" hangingPunct="0">
              <a:spcBef>
                <a:spcPct val="0"/>
              </a:spcBef>
              <a:spcAft>
                <a:spcPct val="0"/>
              </a:spcAft>
              <a:defRPr sz="4500">
                <a:solidFill>
                  <a:schemeClr val="tx2"/>
                </a:solidFill>
                <a:latin typeface="Times New Roman" panose="02020603050405020304" pitchFamily="18" charset="0"/>
              </a:defRPr>
            </a:lvl6pPr>
            <a:lvl7pPr marL="3027257" indent="-232867" defTabSz="949252" eaLnBrk="0" fontAlgn="base" hangingPunct="0">
              <a:spcBef>
                <a:spcPct val="0"/>
              </a:spcBef>
              <a:spcAft>
                <a:spcPct val="0"/>
              </a:spcAft>
              <a:defRPr sz="4500">
                <a:solidFill>
                  <a:schemeClr val="tx2"/>
                </a:solidFill>
                <a:latin typeface="Times New Roman" panose="02020603050405020304" pitchFamily="18" charset="0"/>
              </a:defRPr>
            </a:lvl7pPr>
            <a:lvl8pPr marL="3492988" indent="-232867" defTabSz="949252" eaLnBrk="0" fontAlgn="base" hangingPunct="0">
              <a:spcBef>
                <a:spcPct val="0"/>
              </a:spcBef>
              <a:spcAft>
                <a:spcPct val="0"/>
              </a:spcAft>
              <a:defRPr sz="4500">
                <a:solidFill>
                  <a:schemeClr val="tx2"/>
                </a:solidFill>
                <a:latin typeface="Times New Roman" panose="02020603050405020304" pitchFamily="18" charset="0"/>
              </a:defRPr>
            </a:lvl8pPr>
            <a:lvl9pPr marL="3958720" indent="-232867" defTabSz="949252" eaLnBrk="0" fontAlgn="base" hangingPunct="0">
              <a:spcBef>
                <a:spcPct val="0"/>
              </a:spcBef>
              <a:spcAft>
                <a:spcPct val="0"/>
              </a:spcAft>
              <a:defRPr sz="4500">
                <a:solidFill>
                  <a:schemeClr val="tx2"/>
                </a:solidFill>
                <a:latin typeface="Times New Roman" panose="02020603050405020304" pitchFamily="18" charset="0"/>
              </a:defRPr>
            </a:lvl9pPr>
          </a:lstStyle>
          <a:p>
            <a:fld id="{05B683FE-DC10-4BE4-9336-E508C388EE49}" type="slidenum">
              <a:rPr lang="en-US" altLang="en-US" sz="1200">
                <a:solidFill>
                  <a:schemeClr val="accent2"/>
                </a:solidFill>
              </a:rPr>
              <a:pPr/>
              <a:t>53</a:t>
            </a:fld>
            <a:endParaRPr lang="en-US" altLang="en-US" sz="1200" dirty="0">
              <a:solidFill>
                <a:schemeClr val="accent2"/>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54</a:t>
            </a:fld>
            <a:endParaRPr lang="en-US" dirty="0"/>
          </a:p>
        </p:txBody>
      </p:sp>
    </p:spTree>
    <p:extLst>
      <p:ext uri="{BB962C8B-B14F-4D97-AF65-F5344CB8AC3E}">
        <p14:creationId xmlns:p14="http://schemas.microsoft.com/office/powerpoint/2010/main" val="3360057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46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ltLang="en-US" sz="2000" dirty="0"/>
              <a:t>The graphic also helps to understand why we typically react first, then think. </a:t>
            </a:r>
          </a:p>
          <a:p>
            <a:endParaRPr lang="en-US" altLang="en-US" sz="2000" dirty="0"/>
          </a:p>
          <a:p>
            <a:r>
              <a:rPr lang="en-US" sz="2000" dirty="0"/>
              <a:t>The cerebral cortex of the </a:t>
            </a:r>
            <a:r>
              <a:rPr lang="en-US" sz="2000" b="1" dirty="0"/>
              <a:t>brain</a:t>
            </a:r>
            <a:r>
              <a:rPr lang="en-US" sz="2000" dirty="0"/>
              <a:t> is responsible for higher </a:t>
            </a:r>
            <a:r>
              <a:rPr lang="en-US" sz="2000" b="1" dirty="0"/>
              <a:t>thought</a:t>
            </a:r>
            <a:r>
              <a:rPr lang="en-US" sz="2000" dirty="0"/>
              <a:t> processes, and the left hemisphere is the </a:t>
            </a:r>
            <a:r>
              <a:rPr lang="en-US" sz="2000" b="1" dirty="0"/>
              <a:t>rational</a:t>
            </a:r>
            <a:r>
              <a:rPr lang="en-US" sz="2000" dirty="0"/>
              <a:t> half associated with logical and analytical </a:t>
            </a:r>
            <a:r>
              <a:rPr lang="en-US" sz="2000" b="1" dirty="0"/>
              <a:t>thinking</a:t>
            </a:r>
            <a:r>
              <a:rPr lang="en-US" sz="2000" dirty="0"/>
              <a:t>. It consists of gray matter arranged in folds that cover the cerebrum and is located in the front </a:t>
            </a:r>
            <a:r>
              <a:rPr lang="en-US" sz="2000" b="1" dirty="0"/>
              <a:t>part of the brain</a:t>
            </a:r>
            <a:r>
              <a:rPr lang="en-US" sz="2000" dirty="0"/>
              <a:t>.</a:t>
            </a:r>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56</a:t>
            </a:fld>
            <a:endParaRPr lang="en-US" altLang="en-US" dirty="0"/>
          </a:p>
        </p:txBody>
      </p:sp>
    </p:spTree>
    <p:extLst>
      <p:ext uri="{BB962C8B-B14F-4D97-AF65-F5344CB8AC3E}">
        <p14:creationId xmlns:p14="http://schemas.microsoft.com/office/powerpoint/2010/main" val="965002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Negotiations Article: Positions and Interests in Negotiations (bakercommunications.com)</a:t>
            </a:r>
            <a:endParaRPr lang="en-US" dirty="0"/>
          </a:p>
          <a:p>
            <a:endParaRPr lang="en-US" dirty="0"/>
          </a:p>
          <a:p>
            <a:r>
              <a:rPr lang="en-US" dirty="0"/>
              <a:t>https://www.pon.harvard.edu/daily/negotiation-skills-daily/principled-negotiation-focus-interests-create-value/ </a:t>
            </a: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270439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Separate People from the problem</a:t>
            </a:r>
          </a:p>
          <a:p>
            <a:endParaRPr lang="en-US" dirty="0"/>
          </a:p>
          <a:p>
            <a:r>
              <a:rPr lang="en-US" dirty="0"/>
              <a:t>Understand the Interest behind the position</a:t>
            </a:r>
          </a:p>
          <a:p>
            <a:pPr lvl="1"/>
            <a:r>
              <a:rPr lang="en-US" b="1" dirty="0"/>
              <a:t>Ask (clarifying questions)</a:t>
            </a:r>
            <a:r>
              <a:rPr lang="en-US" dirty="0"/>
              <a:t>: Why is that? What do you hope for? What would be wrong with…?  Are you afraid something will happen? </a:t>
            </a:r>
          </a:p>
          <a:p>
            <a:pPr lvl="1"/>
            <a:r>
              <a:rPr lang="en-US" b="1" dirty="0"/>
              <a:t>Solicit</a:t>
            </a:r>
            <a:r>
              <a:rPr lang="en-US" dirty="0"/>
              <a:t> their advice, “what would you do?” to start the conversation </a:t>
            </a:r>
          </a:p>
          <a:p>
            <a:pPr lvl="1"/>
            <a:r>
              <a:rPr lang="en-US" b="1" dirty="0"/>
              <a:t>Consider</a:t>
            </a:r>
            <a:r>
              <a:rPr lang="en-US" dirty="0"/>
              <a:t> starting with a joint exploration of interests</a:t>
            </a:r>
          </a:p>
          <a:p>
            <a:endParaRPr lang="en-US" dirty="0"/>
          </a:p>
          <a:p>
            <a:r>
              <a:rPr lang="en-US" dirty="0"/>
              <a:t>Dig for the interests that lie behind the demands</a:t>
            </a:r>
          </a:p>
          <a:p>
            <a:endParaRPr lang="en-US" dirty="0"/>
          </a:p>
          <a:p>
            <a:r>
              <a:rPr lang="en-US" dirty="0"/>
              <a:t>Seek options</a:t>
            </a:r>
          </a:p>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58</a:t>
            </a:fld>
            <a:endParaRPr lang="en-US" dirty="0"/>
          </a:p>
        </p:txBody>
      </p:sp>
    </p:spTree>
    <p:extLst>
      <p:ext uri="{BB962C8B-B14F-4D97-AF65-F5344CB8AC3E}">
        <p14:creationId xmlns:p14="http://schemas.microsoft.com/office/powerpoint/2010/main" val="36686578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2000" dirty="0"/>
              <a:t>Now we will move to Motions – what is a motion, how is it made and how a Motion moves forward.</a:t>
            </a:r>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61</a:t>
            </a:fld>
            <a:endParaRPr lang="en-US" altLang="en-US" dirty="0"/>
          </a:p>
        </p:txBody>
      </p:sp>
    </p:spTree>
    <p:extLst>
      <p:ext uri="{BB962C8B-B14F-4D97-AF65-F5344CB8AC3E}">
        <p14:creationId xmlns:p14="http://schemas.microsoft.com/office/powerpoint/2010/main" val="1683471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2000" dirty="0"/>
              <a:t>Negative motion – Lets not send the President to the Roberts rules training.  What happens if the motion passes?  What happens if the motion does not pass, does that mean the President gets to go to the meeting?  </a:t>
            </a:r>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62</a:t>
            </a:fld>
            <a:endParaRPr lang="en-US" altLang="en-US" dirty="0"/>
          </a:p>
        </p:txBody>
      </p:sp>
    </p:spTree>
    <p:extLst>
      <p:ext uri="{BB962C8B-B14F-4D97-AF65-F5344CB8AC3E}">
        <p14:creationId xmlns:p14="http://schemas.microsoft.com/office/powerpoint/2010/main" val="57095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49252">
              <a:defRPr sz="4500">
                <a:solidFill>
                  <a:schemeClr val="tx2"/>
                </a:solidFill>
                <a:latin typeface="Times New Roman" panose="02020603050405020304" pitchFamily="18" charset="0"/>
              </a:defRPr>
            </a:lvl1pPr>
            <a:lvl2pPr marL="756814" indent="-291082" defTabSz="949252">
              <a:defRPr sz="4500">
                <a:solidFill>
                  <a:schemeClr val="tx2"/>
                </a:solidFill>
                <a:latin typeface="Times New Roman" panose="02020603050405020304" pitchFamily="18" charset="0"/>
              </a:defRPr>
            </a:lvl2pPr>
            <a:lvl3pPr marL="1164329" indent="-232867" defTabSz="949252">
              <a:defRPr sz="4500">
                <a:solidFill>
                  <a:schemeClr val="tx2"/>
                </a:solidFill>
                <a:latin typeface="Times New Roman" panose="02020603050405020304" pitchFamily="18" charset="0"/>
              </a:defRPr>
            </a:lvl3pPr>
            <a:lvl4pPr marL="1630062" indent="-232867" defTabSz="949252">
              <a:defRPr sz="4500">
                <a:solidFill>
                  <a:schemeClr val="tx2"/>
                </a:solidFill>
                <a:latin typeface="Times New Roman" panose="02020603050405020304" pitchFamily="18" charset="0"/>
              </a:defRPr>
            </a:lvl4pPr>
            <a:lvl5pPr marL="2095793" indent="-232867" defTabSz="949252">
              <a:defRPr sz="4500">
                <a:solidFill>
                  <a:schemeClr val="tx2"/>
                </a:solidFill>
                <a:latin typeface="Times New Roman" panose="02020603050405020304" pitchFamily="18" charset="0"/>
              </a:defRPr>
            </a:lvl5pPr>
            <a:lvl6pPr marL="2561524" indent="-232867" defTabSz="949252" eaLnBrk="0" fontAlgn="base" hangingPunct="0">
              <a:spcBef>
                <a:spcPct val="0"/>
              </a:spcBef>
              <a:spcAft>
                <a:spcPct val="0"/>
              </a:spcAft>
              <a:defRPr sz="4500">
                <a:solidFill>
                  <a:schemeClr val="tx2"/>
                </a:solidFill>
                <a:latin typeface="Times New Roman" panose="02020603050405020304" pitchFamily="18" charset="0"/>
              </a:defRPr>
            </a:lvl6pPr>
            <a:lvl7pPr marL="3027257" indent="-232867" defTabSz="949252" eaLnBrk="0" fontAlgn="base" hangingPunct="0">
              <a:spcBef>
                <a:spcPct val="0"/>
              </a:spcBef>
              <a:spcAft>
                <a:spcPct val="0"/>
              </a:spcAft>
              <a:defRPr sz="4500">
                <a:solidFill>
                  <a:schemeClr val="tx2"/>
                </a:solidFill>
                <a:latin typeface="Times New Roman" panose="02020603050405020304" pitchFamily="18" charset="0"/>
              </a:defRPr>
            </a:lvl7pPr>
            <a:lvl8pPr marL="3492988" indent="-232867" defTabSz="949252" eaLnBrk="0" fontAlgn="base" hangingPunct="0">
              <a:spcBef>
                <a:spcPct val="0"/>
              </a:spcBef>
              <a:spcAft>
                <a:spcPct val="0"/>
              </a:spcAft>
              <a:defRPr sz="4500">
                <a:solidFill>
                  <a:schemeClr val="tx2"/>
                </a:solidFill>
                <a:latin typeface="Times New Roman" panose="02020603050405020304" pitchFamily="18" charset="0"/>
              </a:defRPr>
            </a:lvl8pPr>
            <a:lvl9pPr marL="3958720" indent="-232867" defTabSz="949252" eaLnBrk="0" fontAlgn="base" hangingPunct="0">
              <a:spcBef>
                <a:spcPct val="0"/>
              </a:spcBef>
              <a:spcAft>
                <a:spcPct val="0"/>
              </a:spcAft>
              <a:defRPr sz="4500">
                <a:solidFill>
                  <a:schemeClr val="tx2"/>
                </a:solidFill>
                <a:latin typeface="Times New Roman" panose="02020603050405020304" pitchFamily="18" charset="0"/>
              </a:defRPr>
            </a:lvl9pPr>
          </a:lstStyle>
          <a:p>
            <a:fld id="{3F7C0FA9-F7EA-491F-989C-EB791178FECD}" type="slidenum">
              <a:rPr lang="en-US" altLang="en-US" sz="1200">
                <a:solidFill>
                  <a:schemeClr val="accent2"/>
                </a:solidFill>
              </a:rPr>
              <a:pPr/>
              <a:t>63</a:t>
            </a:fld>
            <a:endParaRPr lang="en-US" altLang="en-US" sz="1200" dirty="0">
              <a:solidFill>
                <a:schemeClr val="accent2"/>
              </a:solidFill>
            </a:endParaRPr>
          </a:p>
        </p:txBody>
      </p:sp>
      <p:sp>
        <p:nvSpPr>
          <p:cNvPr id="31747" name="Rectangle 2"/>
          <p:cNvSpPr>
            <a:spLocks noGrp="1" noRot="1" noChangeAspect="1" noChangeArrowheads="1" noTextEdit="1"/>
          </p:cNvSpPr>
          <p:nvPr>
            <p:ph type="sldImg"/>
          </p:nvPr>
        </p:nvSpPr>
        <p:spPr>
          <a:xfrm>
            <a:off x="1414463" y="1162050"/>
            <a:ext cx="4181475" cy="3136900"/>
          </a:xfrm>
          <a:ln/>
        </p:spPr>
      </p:sp>
      <p:sp>
        <p:nvSpPr>
          <p:cNvPr id="31748" name="Rectangle 3"/>
          <p:cNvSpPr>
            <a:spLocks noGrp="1" noChangeArrowheads="1"/>
          </p:cNvSpPr>
          <p:nvPr>
            <p:ph type="body" idx="1"/>
          </p:nvPr>
        </p:nvSpPr>
        <p:spPr>
          <a:noFill/>
        </p:spPr>
        <p:txBody>
          <a:bodyPr/>
          <a:lstStyle/>
          <a:p>
            <a:pPr eaLnBrk="1" hangingPunct="1">
              <a:lnSpc>
                <a:spcPct val="80000"/>
              </a:lnSpc>
            </a:pPr>
            <a:r>
              <a:rPr lang="en-US" altLang="en-US" sz="900" b="1" u="sng" dirty="0"/>
              <a:t>Only one main motion can be pending at a time</a:t>
            </a:r>
            <a:endParaRPr lang="en-US" altLang="en-US" sz="900" dirty="0"/>
          </a:p>
          <a:p>
            <a:pPr eaLnBrk="1" hangingPunct="1">
              <a:lnSpc>
                <a:spcPct val="80000"/>
              </a:lnSpc>
            </a:pPr>
            <a:r>
              <a:rPr lang="en-US" altLang="en-US" sz="900" dirty="0"/>
              <a:t>Under the Robert system, motions that are actions of the body such as ordinances, resolutions, and actions of lesser scope such as purchases, are regarded as main motions.  To keep the body’s proceedings clear and orderly, only one main motion can be pending at a time.  A main motion that is offered while another one is pending is out of order.  </a:t>
            </a:r>
            <a:endParaRPr lang="en-US" altLang="en-US" sz="900" b="1" dirty="0"/>
          </a:p>
          <a:p>
            <a:pPr eaLnBrk="1" hangingPunct="1">
              <a:lnSpc>
                <a:spcPct val="80000"/>
              </a:lnSpc>
            </a:pPr>
            <a:r>
              <a:rPr lang="en-US" altLang="en-US" sz="900" b="1" dirty="0"/>
              <a:t>(NOTE: “Pending” means that a motion has been moved, seconded, and stated by the chair and is now owned by the body and is the primary focus of the body’s attention.)</a:t>
            </a:r>
          </a:p>
          <a:p>
            <a:pPr eaLnBrk="1" hangingPunct="1">
              <a:lnSpc>
                <a:spcPct val="80000"/>
              </a:lnSpc>
            </a:pPr>
            <a:r>
              <a:rPr lang="en-US" altLang="en-US" sz="900" b="1" dirty="0"/>
              <a:t>(NOTE: It will be useful to refer to the chart “Basic Information on Motions” as the next bullet is discussed.)</a:t>
            </a:r>
            <a:endParaRPr lang="en-US" altLang="en-US" sz="900" b="1" u="sng" dirty="0"/>
          </a:p>
          <a:p>
            <a:pPr eaLnBrk="1" hangingPunct="1">
              <a:lnSpc>
                <a:spcPct val="80000"/>
              </a:lnSpc>
            </a:pPr>
            <a:endParaRPr lang="en-US" altLang="en-US" sz="900" b="1" u="sng" dirty="0"/>
          </a:p>
          <a:p>
            <a:pPr eaLnBrk="1" hangingPunct="1">
              <a:lnSpc>
                <a:spcPct val="80000"/>
              </a:lnSpc>
            </a:pPr>
            <a:r>
              <a:rPr lang="en-US" altLang="en-US" sz="900" b="1" u="sng" dirty="0"/>
              <a:t>Other classes of motions take precedence over main motions</a:t>
            </a:r>
            <a:endParaRPr lang="en-US" altLang="en-US" sz="900" dirty="0"/>
          </a:p>
          <a:p>
            <a:pPr eaLnBrk="1" hangingPunct="1">
              <a:lnSpc>
                <a:spcPct val="80000"/>
              </a:lnSpc>
            </a:pPr>
            <a:r>
              <a:rPr lang="en-US" altLang="en-US" sz="900" dirty="0"/>
              <a:t>And what does Precedence mean? </a:t>
            </a:r>
          </a:p>
          <a:p>
            <a:pPr eaLnBrk="1" hangingPunct="1">
              <a:lnSpc>
                <a:spcPct val="80000"/>
              </a:lnSpc>
            </a:pPr>
            <a:endParaRPr lang="en-US" altLang="en-US" sz="900" dirty="0"/>
          </a:p>
          <a:p>
            <a:pPr eaLnBrk="1" hangingPunct="1">
              <a:lnSpc>
                <a:spcPct val="80000"/>
              </a:lnSpc>
            </a:pPr>
            <a:r>
              <a:rPr lang="en-US" altLang="en-US" sz="900" dirty="0"/>
              <a:t>It means it goes first, while the main motion is pending and can be discussed or dealt with</a:t>
            </a:r>
          </a:p>
          <a:p>
            <a:pPr eaLnBrk="1" hangingPunct="1">
              <a:lnSpc>
                <a:spcPct val="80000"/>
              </a:lnSpc>
            </a:pPr>
            <a:endParaRPr lang="en-US" altLang="en-US" sz="900" dirty="0"/>
          </a:p>
          <a:p>
            <a:pPr eaLnBrk="1" hangingPunct="1">
              <a:lnSpc>
                <a:spcPct val="80000"/>
              </a:lnSpc>
            </a:pPr>
            <a:r>
              <a:rPr lang="en-US" altLang="en-US" sz="900" dirty="0"/>
              <a:t>Robert, as well as other parliamentary systems, recognizes classes of motions other than main motions. </a:t>
            </a:r>
          </a:p>
          <a:p>
            <a:pPr eaLnBrk="1" hangingPunct="1">
              <a:lnSpc>
                <a:spcPct val="80000"/>
              </a:lnSpc>
            </a:pPr>
            <a:r>
              <a:rPr lang="en-US" altLang="en-US" sz="900" dirty="0"/>
              <a:t>Motions that affect the treatment or substance of main motions are called “subsidiary motions” and can be made while a main motion is pending.  If a subsidiary motion is relevant and otherwise in order, it will, upon being moved, seconded, and stated by the chair, replace the main motion as the focus of the body’s attention and is said to be “immediately pending.”  If a subsidiary motion is passed the main motion is affected by whatever action the subsidiary motion proposed.  If a subsidiary motion fails, the body’s attention returns immediately to the pending main motion.  The chart indicates a ranking among subsidiary motions.  Those appearing above the others on the chart take precedence over those listed below.  </a:t>
            </a:r>
          </a:p>
          <a:p>
            <a:pPr eaLnBrk="1" hangingPunct="1">
              <a:lnSpc>
                <a:spcPct val="80000"/>
              </a:lnSpc>
            </a:pPr>
            <a:endParaRPr lang="en-US" altLang="en-US" sz="900" dirty="0"/>
          </a:p>
          <a:p>
            <a:pPr eaLnBrk="1" hangingPunct="1">
              <a:lnSpc>
                <a:spcPct val="80000"/>
              </a:lnSpc>
            </a:pPr>
            <a:r>
              <a:rPr lang="en-US" altLang="en-US" sz="900" dirty="0"/>
              <a:t>Thus, for example, it is in order to move to refer a pending main motion and a pending amendment to the main motion to a committee.  When the motion to refer is made, seconded and stated by the chair, it becomes immediately pending.  If the motion to refer is adopted, the main motion and the amendment are sent to the committee to be treated in accordance with instructions contained in the motion to commit or in accordance with the customary practices of the local government body.  If the motion to commit fails, the body’s attention returns to the motion to amend.  </a:t>
            </a:r>
          </a:p>
          <a:p>
            <a:pPr eaLnBrk="1" hangingPunct="1">
              <a:lnSpc>
                <a:spcPct val="80000"/>
              </a:lnSpc>
            </a:pPr>
            <a:r>
              <a:rPr lang="en-US" altLang="en-US" sz="900" dirty="0"/>
              <a:t>Motions that are more concerned with event of the meeting – for example, whether members can participate without distraction, whether or not to recess, whether the body is attending to the business it should be at a particular time, or whether to adjourn – are called “privileged motions.”  Any of the privileged motions can be made while a main motion or any of the subsidiary motions is pending.  Like subsidiary motions, privileged motions have a rank among themselves.  Thus, a privileged motion above any other privileged motion can be made while the lower ranking motion is pending. </a:t>
            </a:r>
          </a:p>
          <a:p>
            <a:pPr eaLnBrk="1" hangingPunct="1">
              <a:lnSpc>
                <a:spcPct val="80000"/>
              </a:lnSpc>
            </a:pPr>
            <a:r>
              <a:rPr lang="en-US" altLang="en-US" sz="900" dirty="0"/>
              <a:t>Some motions, requests, inquiries and points or order, called “incidental motions,” are situation specific and, if relevant to the situation at hand, are in order when motions of other classes are pending and will take precedence over those pending motions.</a:t>
            </a:r>
          </a:p>
          <a:p>
            <a:pPr eaLnBrk="1" hangingPunct="1">
              <a:lnSpc>
                <a:spcPct val="80000"/>
              </a:lnSpc>
            </a:pPr>
            <a:endParaRPr lang="en-US" altLang="en-US" sz="9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EC0B7D3-90F7-433E-8756-7FB10EC806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FFFFFF"/>
                </a:solidFill>
                <a:latin typeface="Arial" panose="020B0604020202020204" pitchFamily="34" charset="0"/>
                <a:ea typeface="ヒラギノ角ゴ ProN W3" charset="-128"/>
                <a:sym typeface="Arial" panose="020B0604020202020204" pitchFamily="34" charset="0"/>
              </a:defRPr>
            </a:lvl1pPr>
            <a:lvl2pPr marL="755650" indent="-290513">
              <a:defRPr>
                <a:solidFill>
                  <a:srgbClr val="FFFFFF"/>
                </a:solidFill>
                <a:latin typeface="Arial" panose="020B0604020202020204" pitchFamily="34" charset="0"/>
                <a:ea typeface="ヒラギノ角ゴ ProN W3" charset="-128"/>
                <a:sym typeface="Arial" panose="020B0604020202020204" pitchFamily="34" charset="0"/>
              </a:defRPr>
            </a:lvl2pPr>
            <a:lvl3pPr marL="1163638" indent="-231775">
              <a:defRPr>
                <a:solidFill>
                  <a:srgbClr val="FFFFFF"/>
                </a:solidFill>
                <a:latin typeface="Arial" panose="020B0604020202020204" pitchFamily="34" charset="0"/>
                <a:ea typeface="ヒラギノ角ゴ ProN W3" charset="-128"/>
                <a:sym typeface="Arial" panose="020B0604020202020204" pitchFamily="34" charset="0"/>
              </a:defRPr>
            </a:lvl3pPr>
            <a:lvl4pPr marL="1630363" indent="-231775">
              <a:defRPr>
                <a:solidFill>
                  <a:srgbClr val="FFFFFF"/>
                </a:solidFill>
                <a:latin typeface="Arial" panose="020B0604020202020204" pitchFamily="34" charset="0"/>
                <a:ea typeface="ヒラギノ角ゴ ProN W3" charset="-128"/>
                <a:sym typeface="Arial" panose="020B0604020202020204" pitchFamily="34" charset="0"/>
              </a:defRPr>
            </a:lvl4pPr>
            <a:lvl5pPr marL="2095500" indent="-231775">
              <a:defRPr>
                <a:solidFill>
                  <a:srgbClr val="FFFFFF"/>
                </a:solidFill>
                <a:latin typeface="Arial" panose="020B0604020202020204" pitchFamily="34" charset="0"/>
                <a:ea typeface="ヒラギノ角ゴ ProN W3" charset="-128"/>
                <a:sym typeface="Arial" panose="020B0604020202020204" pitchFamily="34" charset="0"/>
              </a:defRPr>
            </a:lvl5pPr>
            <a:lvl6pPr marL="2552700" indent="-231775" eaLnBrk="0" fontAlgn="base" hangingPunct="0">
              <a:spcBef>
                <a:spcPct val="0"/>
              </a:spcBef>
              <a:spcAft>
                <a:spcPct val="0"/>
              </a:spcAft>
              <a:defRPr>
                <a:solidFill>
                  <a:srgbClr val="FFFFFF"/>
                </a:solidFill>
                <a:latin typeface="Arial" panose="020B0604020202020204" pitchFamily="34" charset="0"/>
                <a:ea typeface="ヒラギノ角ゴ ProN W3" charset="-128"/>
                <a:sym typeface="Arial" panose="020B0604020202020204" pitchFamily="34" charset="0"/>
              </a:defRPr>
            </a:lvl6pPr>
            <a:lvl7pPr marL="3009900" indent="-231775" eaLnBrk="0" fontAlgn="base" hangingPunct="0">
              <a:spcBef>
                <a:spcPct val="0"/>
              </a:spcBef>
              <a:spcAft>
                <a:spcPct val="0"/>
              </a:spcAft>
              <a:defRPr>
                <a:solidFill>
                  <a:srgbClr val="FFFFFF"/>
                </a:solidFill>
                <a:latin typeface="Arial" panose="020B0604020202020204" pitchFamily="34" charset="0"/>
                <a:ea typeface="ヒラギノ角ゴ ProN W3" charset="-128"/>
                <a:sym typeface="Arial" panose="020B0604020202020204" pitchFamily="34" charset="0"/>
              </a:defRPr>
            </a:lvl7pPr>
            <a:lvl8pPr marL="3467100" indent="-231775" eaLnBrk="0" fontAlgn="base" hangingPunct="0">
              <a:spcBef>
                <a:spcPct val="0"/>
              </a:spcBef>
              <a:spcAft>
                <a:spcPct val="0"/>
              </a:spcAft>
              <a:defRPr>
                <a:solidFill>
                  <a:srgbClr val="FFFFFF"/>
                </a:solidFill>
                <a:latin typeface="Arial" panose="020B0604020202020204" pitchFamily="34" charset="0"/>
                <a:ea typeface="ヒラギノ角ゴ ProN W3" charset="-128"/>
                <a:sym typeface="Arial" panose="020B0604020202020204" pitchFamily="34" charset="0"/>
              </a:defRPr>
            </a:lvl8pPr>
            <a:lvl9pPr marL="3924300" indent="-231775" eaLnBrk="0" fontAlgn="base" hangingPunct="0">
              <a:spcBef>
                <a:spcPct val="0"/>
              </a:spcBef>
              <a:spcAft>
                <a:spcPct val="0"/>
              </a:spcAft>
              <a:defRPr>
                <a:solidFill>
                  <a:srgbClr val="FFFFFF"/>
                </a:solidFill>
                <a:latin typeface="Arial" panose="020B0604020202020204" pitchFamily="34" charset="0"/>
                <a:ea typeface="ヒラギノ角ゴ ProN W3" charset="-128"/>
                <a:sym typeface="Arial" panose="020B0604020202020204" pitchFamily="34" charset="0"/>
              </a:defRPr>
            </a:lvl9pPr>
          </a:lstStyle>
          <a:p>
            <a:fld id="{E9B3CB90-C994-405F-9B88-8AEC9EE2EB29}" type="slidenum">
              <a:rPr lang="en-US" altLang="en-US" smtClean="0">
                <a:solidFill>
                  <a:srgbClr val="000000"/>
                </a:solidFill>
                <a:latin typeface="Cambria" panose="02040503050406030204" pitchFamily="18" charset="0"/>
              </a:rPr>
              <a:pPr/>
              <a:t>4</a:t>
            </a:fld>
            <a:endParaRPr lang="en-US" altLang="en-US" dirty="0">
              <a:solidFill>
                <a:srgbClr val="000000"/>
              </a:solidFill>
              <a:latin typeface="Cambria" panose="02040503050406030204" pitchFamily="18" charset="0"/>
            </a:endParaRPr>
          </a:p>
        </p:txBody>
      </p:sp>
      <p:sp>
        <p:nvSpPr>
          <p:cNvPr id="28675" name="Rectangle 2">
            <a:extLst>
              <a:ext uri="{FF2B5EF4-FFF2-40B4-BE49-F238E27FC236}">
                <a16:creationId xmlns:a16="http://schemas.microsoft.com/office/drawing/2014/main" id="{8BE8A365-5583-4C29-B94A-24725B3ECA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86532422-46A1-4BC0-8788-3FFC2066B2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Let’s transition from Village administration to the Village board of Trustees and its role.</a:t>
            </a:r>
          </a:p>
          <a:p>
            <a:endParaRPr lang="en-US" altLang="en-US" dirty="0"/>
          </a:p>
          <a:p>
            <a:r>
              <a:rPr lang="en-US" altLang="en-US" dirty="0"/>
              <a:t>As a member of the Village board, you serve in a legislative capaVillage. This differs from the commission form of Village government that you may hear about if you talk to colleagues from other states.</a:t>
            </a:r>
          </a:p>
          <a:p>
            <a:endParaRPr lang="en-US" altLang="en-US" dirty="0"/>
          </a:p>
          <a:p>
            <a:r>
              <a:rPr lang="en-US" altLang="en-US" dirty="0"/>
              <a:t>Village Trustees perform this legislative function through the adoption of resolutions and ordinances, plan adoption (strategic) and approving the annual budget. All of your work is done through a cooperative decision making process.</a:t>
            </a:r>
          </a:p>
          <a:p>
            <a:endParaRPr lang="en-US" altLang="en-US" dirty="0"/>
          </a:p>
          <a:p>
            <a:r>
              <a:rPr lang="en-US" altLang="en-US" dirty="0"/>
              <a:t>All of this means that no operational control over the Village rests with any individual Trustee. However, working cooperatively, Village boards oversee operations in terms of setting expectations or desired outcomes (strategic plan) and evaluating the progress in meeting those outcomes.</a:t>
            </a:r>
          </a:p>
          <a:p>
            <a:endParaRPr lang="en-US" altLang="en-US" dirty="0"/>
          </a:p>
          <a:p>
            <a:r>
              <a:rPr lang="en-US" altLang="en-US" dirty="0"/>
              <a:t>But ultimately it is Josh’s job to oversee the day to day operations of the Village and your job to set policy.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2000" dirty="0"/>
              <a:t>A main motion gets the process moving</a:t>
            </a:r>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64</a:t>
            </a:fld>
            <a:endParaRPr lang="en-US" altLang="en-US" dirty="0"/>
          </a:p>
        </p:txBody>
      </p:sp>
    </p:spTree>
    <p:extLst>
      <p:ext uri="{BB962C8B-B14F-4D97-AF65-F5344CB8AC3E}">
        <p14:creationId xmlns:p14="http://schemas.microsoft.com/office/powerpoint/2010/main" val="1309988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600" b="1" dirty="0"/>
              <a:t>Incidental motions </a:t>
            </a:r>
            <a:r>
              <a:rPr lang="en-US" sz="1600" dirty="0"/>
              <a:t>relate, in different ways, to the pending business or to business otherwise at hand.</a:t>
            </a:r>
          </a:p>
          <a:p>
            <a:r>
              <a:rPr lang="en-US" sz="1600" dirty="0"/>
              <a:t>Appeal - Although the duty of ruling on all questions of parliamentary procedure affecting the assembly's proceedings rests with the chair, any two members, by moving and seconding </a:t>
            </a:r>
          </a:p>
          <a:p>
            <a:r>
              <a:rPr lang="en-US" sz="1600" dirty="0">
                <a:solidFill>
                  <a:srgbClr val="FF0000"/>
                </a:solidFill>
              </a:rPr>
              <a:t>If an original main motion* has been made and a member believes that it would do harm for the motion even to be discussed in the meeting, he or she can raise an </a:t>
            </a:r>
            <a:r>
              <a:rPr lang="en-US" sz="1600" b="1" i="1" dirty="0">
                <a:solidFill>
                  <a:srgbClr val="FF0000"/>
                </a:solidFill>
              </a:rPr>
              <a:t>Objection to the Consideration of a Question – Whoa, wait just a dog gone minute buster – didn’t you just say this was a Subsidiary Motion? </a:t>
            </a:r>
          </a:p>
          <a:p>
            <a:r>
              <a:rPr lang="en-US" sz="1600" b="1" i="1" dirty="0">
                <a:solidFill>
                  <a:srgbClr val="FF0000"/>
                </a:solidFill>
              </a:rPr>
              <a:t>So that’s why it’s a good idea not to get too wound up in defining the type of motion</a:t>
            </a:r>
            <a:endParaRPr lang="en-US" sz="1600" dirty="0">
              <a:solidFill>
                <a:srgbClr val="FF0000"/>
              </a:solidFill>
            </a:endParaRPr>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65</a:t>
            </a:fld>
            <a:endParaRPr lang="en-US" altLang="en-US" dirty="0"/>
          </a:p>
        </p:txBody>
      </p:sp>
    </p:spTree>
    <p:extLst>
      <p:ext uri="{BB962C8B-B14F-4D97-AF65-F5344CB8AC3E}">
        <p14:creationId xmlns:p14="http://schemas.microsoft.com/office/powerpoint/2010/main" val="2936377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All of these call for a Majority Vote – </a:t>
            </a:r>
          </a:p>
          <a:p>
            <a:endParaRPr lang="en-US" dirty="0"/>
          </a:p>
          <a:p>
            <a:r>
              <a:rPr lang="en-US" dirty="0"/>
              <a:t>Questions of Privilege are special situations that require:</a:t>
            </a:r>
          </a:p>
          <a:p>
            <a:pPr marL="232904" indent="-232904">
              <a:buFont typeface="+mj-lt"/>
              <a:buAutoNum type="arabicPeriod"/>
            </a:pPr>
            <a:r>
              <a:rPr lang="en-US" dirty="0"/>
              <a:t>Member to raise then state the Question</a:t>
            </a:r>
          </a:p>
          <a:p>
            <a:pPr marL="232904" indent="-232904">
              <a:buFont typeface="+mj-lt"/>
              <a:buAutoNum type="arabicPeriod"/>
            </a:pPr>
            <a:r>
              <a:rPr lang="en-US" dirty="0"/>
              <a:t>Raising question does not require a second</a:t>
            </a:r>
          </a:p>
          <a:p>
            <a:pPr marL="232904" indent="-232904">
              <a:buFont typeface="+mj-lt"/>
              <a:buAutoNum type="arabicPeriod"/>
            </a:pPr>
            <a:r>
              <a:rPr lang="en-US" dirty="0"/>
              <a:t>Does the question apply to the Assembly or the person</a:t>
            </a:r>
          </a:p>
          <a:p>
            <a:endParaRPr lang="en-US" dirty="0"/>
          </a:p>
          <a:p>
            <a:r>
              <a:rPr lang="en-US" dirty="0"/>
              <a:t>The Chair then:</a:t>
            </a:r>
          </a:p>
          <a:p>
            <a:pPr marL="232904" indent="-232904">
              <a:buFont typeface="+mj-lt"/>
              <a:buAutoNum type="arabicPeriod"/>
            </a:pPr>
            <a:r>
              <a:rPr lang="en-US" dirty="0"/>
              <a:t>decide if it is in fact a Question of Privilege</a:t>
            </a:r>
          </a:p>
          <a:p>
            <a:pPr marL="232904" indent="-232904">
              <a:buFont typeface="+mj-lt"/>
              <a:buAutoNum type="arabicPeriod"/>
            </a:pPr>
            <a:r>
              <a:rPr lang="en-US" dirty="0"/>
              <a:t>Chair’s decision is final, no appeal or reconsideration</a:t>
            </a:r>
          </a:p>
          <a:p>
            <a:pPr marL="232904" indent="-232904">
              <a:buFont typeface="+mj-lt"/>
              <a:buAutoNum type="arabicPeriod"/>
            </a:pPr>
            <a:r>
              <a:rPr lang="en-US" dirty="0"/>
              <a:t>Chair decides if the question requires formal Assembly action he can move, or ask the Member to move, then that motion requires a second </a:t>
            </a:r>
          </a:p>
          <a:p>
            <a:endParaRPr lang="en-US" dirty="0"/>
          </a:p>
          <a:p>
            <a:r>
              <a:rPr lang="en-US" dirty="0"/>
              <a:t>Recess requires a motion and second and is not debatable</a:t>
            </a:r>
          </a:p>
          <a:p>
            <a:pPr marL="232904" indent="-232904">
              <a:buFont typeface="+mj-lt"/>
              <a:buAutoNum type="arabicPeriod"/>
            </a:pPr>
            <a:endParaRPr lang="en-US" dirty="0"/>
          </a:p>
          <a:p>
            <a:pPr marL="232904" indent="-232904">
              <a:buFont typeface="+mj-lt"/>
              <a:buAutoNum type="arabicPeriod"/>
            </a:pPr>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66</a:t>
            </a:fld>
            <a:endParaRPr lang="en-US" altLang="en-US" dirty="0"/>
          </a:p>
        </p:txBody>
      </p:sp>
    </p:spTree>
    <p:extLst>
      <p:ext uri="{BB962C8B-B14F-4D97-AF65-F5344CB8AC3E}">
        <p14:creationId xmlns:p14="http://schemas.microsoft.com/office/powerpoint/2010/main" val="1831688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2000" dirty="0"/>
              <a:t>If an embarrassing main motion* has been made and a member can propose to get rid of this question without bringing it to a vote by moving to </a:t>
            </a:r>
            <a:r>
              <a:rPr lang="en-US" sz="2000" b="1" i="1" dirty="0"/>
              <a:t>Postpone Indefinitely</a:t>
            </a:r>
          </a:p>
          <a:p>
            <a:r>
              <a:rPr lang="en-US" b="1" i="1" dirty="0"/>
              <a:t>Lay on the Table – </a:t>
            </a:r>
            <a:r>
              <a:rPr lang="en-US" dirty="0"/>
              <a:t>much confusion – remember the US Senate has its own rules. Originally, used for more pressing business that needed attention.  Now used to postpone indefinitely </a:t>
            </a:r>
          </a:p>
          <a:p>
            <a:endParaRPr lang="en-US" sz="2000" dirty="0"/>
          </a:p>
          <a:p>
            <a:endParaRPr lang="en-US" sz="2000" b="1" i="1" dirty="0">
              <a:solidFill>
                <a:srgbClr val="FF0000"/>
              </a:solidFill>
            </a:endParaRPr>
          </a:p>
          <a:p>
            <a:endParaRPr lang="en-US" sz="2000"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67</a:t>
            </a:fld>
            <a:endParaRPr lang="en-US" altLang="en-US" dirty="0"/>
          </a:p>
        </p:txBody>
      </p:sp>
    </p:spTree>
    <p:extLst>
      <p:ext uri="{BB962C8B-B14F-4D97-AF65-F5344CB8AC3E}">
        <p14:creationId xmlns:p14="http://schemas.microsoft.com/office/powerpoint/2010/main" val="1262459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68</a:t>
            </a:fld>
            <a:endParaRPr lang="en-US" dirty="0"/>
          </a:p>
        </p:txBody>
      </p:sp>
    </p:spTree>
    <p:extLst>
      <p:ext uri="{BB962C8B-B14F-4D97-AF65-F5344CB8AC3E}">
        <p14:creationId xmlns:p14="http://schemas.microsoft.com/office/powerpoint/2010/main" val="2562637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69</a:t>
            </a:fld>
            <a:endParaRPr lang="en-US" dirty="0"/>
          </a:p>
        </p:txBody>
      </p:sp>
    </p:spTree>
    <p:extLst>
      <p:ext uri="{BB962C8B-B14F-4D97-AF65-F5344CB8AC3E}">
        <p14:creationId xmlns:p14="http://schemas.microsoft.com/office/powerpoint/2010/main" val="2892277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The Order of Precedence is an important part of the Robert’s (and Other) rules of parliamentary procedure.  To help you understand how this works:</a:t>
            </a:r>
          </a:p>
          <a:p>
            <a:pPr marL="226725" indent="-226725">
              <a:buAutoNum type="arabicPeriod"/>
            </a:pPr>
            <a:r>
              <a:rPr lang="en-US" dirty="0"/>
              <a:t>Member A (governing body member or committee member) makes a main motion, I move to buy a new computer for the Clerk - &amp; a second</a:t>
            </a:r>
          </a:p>
          <a:p>
            <a:pPr marL="226725" indent="-226725">
              <a:buFontTx/>
              <a:buAutoNum type="arabicPeriod"/>
            </a:pPr>
            <a:r>
              <a:rPr lang="en-US" dirty="0"/>
              <a:t>Member C thinks that the entire Village staff needs a new computer and moves to amend the motion. and a Second</a:t>
            </a:r>
          </a:p>
          <a:p>
            <a:pPr marL="226725" indent="-226725">
              <a:buAutoNum type="arabicPeriod"/>
            </a:pPr>
            <a:r>
              <a:rPr lang="en-US" dirty="0"/>
              <a:t>Member B has a chicken dinner waiting and moves to limit discussion to 10 minutes</a:t>
            </a:r>
          </a:p>
          <a:p>
            <a:pPr marL="226725" indent="-226725">
              <a:buAutoNum type="arabicPeriod"/>
            </a:pPr>
            <a:r>
              <a:rPr lang="en-US" dirty="0"/>
              <a:t>Member D is now getting hungry and wants a 10 minute recess to eat a candy bar, but cleverly disguises the intent by noting a need for a restroom break</a:t>
            </a:r>
          </a:p>
          <a:p>
            <a:endParaRPr lang="en-US" dirty="0"/>
          </a:p>
          <a:p>
            <a:r>
              <a:rPr lang="en-US" dirty="0"/>
              <a:t>What does the chair do?   Using the Order of Precedence chart, the chair notes that the motion to recess has the highest rank of 20 and takes that up first, after the Snicker Bar, the meeting reconvenes and the Chair then takes up the motion to limit discussion as it has the next highest precedence at #15.  That motion fails, as no one else has a chicken dinner waiting for them.  The chair moves to the amendment which is next at #2, which passes, and finally to the main motion #1, now amended, which also passes. </a:t>
            </a:r>
          </a:p>
          <a:p>
            <a:endParaRPr lang="en-US" dirty="0"/>
          </a:p>
          <a:p>
            <a:r>
              <a:rPr lang="en-US" dirty="0"/>
              <a:t>The order of precedence chart helps a Chair understand how the body conducts its business.</a:t>
            </a:r>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70</a:t>
            </a:fld>
            <a:endParaRPr lang="en-US" altLang="en-US" dirty="0"/>
          </a:p>
        </p:txBody>
      </p:sp>
    </p:spTree>
    <p:extLst>
      <p:ext uri="{BB962C8B-B14F-4D97-AF65-F5344CB8AC3E}">
        <p14:creationId xmlns:p14="http://schemas.microsoft.com/office/powerpoint/2010/main" val="38937395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71</a:t>
            </a:fld>
            <a:endParaRPr lang="en-US" altLang="en-US" dirty="0"/>
          </a:p>
        </p:txBody>
      </p:sp>
    </p:spTree>
    <p:extLst>
      <p:ext uri="{BB962C8B-B14F-4D97-AF65-F5344CB8AC3E}">
        <p14:creationId xmlns:p14="http://schemas.microsoft.com/office/powerpoint/2010/main" val="4922789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72</a:t>
            </a:fld>
            <a:endParaRPr lang="en-US" dirty="0"/>
          </a:p>
        </p:txBody>
      </p:sp>
    </p:spTree>
    <p:extLst>
      <p:ext uri="{BB962C8B-B14F-4D97-AF65-F5344CB8AC3E}">
        <p14:creationId xmlns:p14="http://schemas.microsoft.com/office/powerpoint/2010/main" val="2445558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73</a:t>
            </a:fld>
            <a:endParaRPr lang="en-US" dirty="0"/>
          </a:p>
        </p:txBody>
      </p:sp>
    </p:spTree>
    <p:extLst>
      <p:ext uri="{BB962C8B-B14F-4D97-AF65-F5344CB8AC3E}">
        <p14:creationId xmlns:p14="http://schemas.microsoft.com/office/powerpoint/2010/main" val="1134731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File:Top Management Forum in Hilton Hotel in Amsterdam. Gastspreker professor John K. Galbraith, Bestanddeelnr 931-9939.jpg - Wikimedia Commons</a:t>
            </a:r>
            <a:endParaRPr lang="en-US" dirty="0"/>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4972999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74</a:t>
            </a:fld>
            <a:endParaRPr lang="en-US" dirty="0"/>
          </a:p>
        </p:txBody>
      </p:sp>
    </p:spTree>
    <p:extLst>
      <p:ext uri="{BB962C8B-B14F-4D97-AF65-F5344CB8AC3E}">
        <p14:creationId xmlns:p14="http://schemas.microsoft.com/office/powerpoint/2010/main" val="1545423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75</a:t>
            </a:fld>
            <a:endParaRPr lang="en-US" dirty="0"/>
          </a:p>
        </p:txBody>
      </p:sp>
    </p:spTree>
    <p:extLst>
      <p:ext uri="{BB962C8B-B14F-4D97-AF65-F5344CB8AC3E}">
        <p14:creationId xmlns:p14="http://schemas.microsoft.com/office/powerpoint/2010/main" val="936815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76</a:t>
            </a:fld>
            <a:endParaRPr lang="en-US" dirty="0"/>
          </a:p>
        </p:txBody>
      </p:sp>
    </p:spTree>
    <p:extLst>
      <p:ext uri="{BB962C8B-B14F-4D97-AF65-F5344CB8AC3E}">
        <p14:creationId xmlns:p14="http://schemas.microsoft.com/office/powerpoint/2010/main" val="19054116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77</a:t>
            </a:fld>
            <a:endParaRPr lang="en-US" dirty="0"/>
          </a:p>
        </p:txBody>
      </p:sp>
    </p:spTree>
    <p:extLst>
      <p:ext uri="{BB962C8B-B14F-4D97-AF65-F5344CB8AC3E}">
        <p14:creationId xmlns:p14="http://schemas.microsoft.com/office/powerpoint/2010/main" val="798707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Use the Motion Chart with the Motion’s Life</a:t>
            </a:r>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78</a:t>
            </a:fld>
            <a:endParaRPr lang="en-US" altLang="en-US" dirty="0"/>
          </a:p>
        </p:txBody>
      </p:sp>
    </p:spTree>
    <p:extLst>
      <p:ext uri="{BB962C8B-B14F-4D97-AF65-F5344CB8AC3E}">
        <p14:creationId xmlns:p14="http://schemas.microsoft.com/office/powerpoint/2010/main" val="4545347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79</a:t>
            </a:fld>
            <a:endParaRPr lang="en-US" altLang="en-US" dirty="0"/>
          </a:p>
        </p:txBody>
      </p:sp>
    </p:spTree>
    <p:extLst>
      <p:ext uri="{BB962C8B-B14F-4D97-AF65-F5344CB8AC3E}">
        <p14:creationId xmlns:p14="http://schemas.microsoft.com/office/powerpoint/2010/main" val="15869331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80</a:t>
            </a:fld>
            <a:endParaRPr lang="en-US" altLang="en-US" dirty="0"/>
          </a:p>
        </p:txBody>
      </p:sp>
    </p:spTree>
    <p:extLst>
      <p:ext uri="{BB962C8B-B14F-4D97-AF65-F5344CB8AC3E}">
        <p14:creationId xmlns:p14="http://schemas.microsoft.com/office/powerpoint/2010/main" val="788552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81</a:t>
            </a:fld>
            <a:endParaRPr lang="en-US" altLang="en-US" dirty="0"/>
          </a:p>
        </p:txBody>
      </p:sp>
    </p:spTree>
    <p:extLst>
      <p:ext uri="{BB962C8B-B14F-4D97-AF65-F5344CB8AC3E}">
        <p14:creationId xmlns:p14="http://schemas.microsoft.com/office/powerpoint/2010/main" val="925479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82</a:t>
            </a:fld>
            <a:endParaRPr lang="en-US" altLang="en-US" dirty="0"/>
          </a:p>
        </p:txBody>
      </p:sp>
    </p:spTree>
    <p:extLst>
      <p:ext uri="{BB962C8B-B14F-4D97-AF65-F5344CB8AC3E}">
        <p14:creationId xmlns:p14="http://schemas.microsoft.com/office/powerpoint/2010/main" val="37934243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83</a:t>
            </a:fld>
            <a:endParaRPr lang="en-US" altLang="en-US" dirty="0"/>
          </a:p>
        </p:txBody>
      </p:sp>
    </p:spTree>
    <p:extLst>
      <p:ext uri="{BB962C8B-B14F-4D97-AF65-F5344CB8AC3E}">
        <p14:creationId xmlns:p14="http://schemas.microsoft.com/office/powerpoint/2010/main" val="13897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49252">
              <a:defRPr sz="4500">
                <a:solidFill>
                  <a:schemeClr val="tx2"/>
                </a:solidFill>
                <a:latin typeface="Times New Roman" panose="02020603050405020304" pitchFamily="18" charset="0"/>
              </a:defRPr>
            </a:lvl1pPr>
            <a:lvl2pPr marL="756814" indent="-291082" defTabSz="949252">
              <a:defRPr sz="4500">
                <a:solidFill>
                  <a:schemeClr val="tx2"/>
                </a:solidFill>
                <a:latin typeface="Times New Roman" panose="02020603050405020304" pitchFamily="18" charset="0"/>
              </a:defRPr>
            </a:lvl2pPr>
            <a:lvl3pPr marL="1164329" indent="-232867" defTabSz="949252">
              <a:defRPr sz="4500">
                <a:solidFill>
                  <a:schemeClr val="tx2"/>
                </a:solidFill>
                <a:latin typeface="Times New Roman" panose="02020603050405020304" pitchFamily="18" charset="0"/>
              </a:defRPr>
            </a:lvl3pPr>
            <a:lvl4pPr marL="1630062" indent="-232867" defTabSz="949252">
              <a:defRPr sz="4500">
                <a:solidFill>
                  <a:schemeClr val="tx2"/>
                </a:solidFill>
                <a:latin typeface="Times New Roman" panose="02020603050405020304" pitchFamily="18" charset="0"/>
              </a:defRPr>
            </a:lvl4pPr>
            <a:lvl5pPr marL="2095793" indent="-232867" defTabSz="949252">
              <a:defRPr sz="4500">
                <a:solidFill>
                  <a:schemeClr val="tx2"/>
                </a:solidFill>
                <a:latin typeface="Times New Roman" panose="02020603050405020304" pitchFamily="18" charset="0"/>
              </a:defRPr>
            </a:lvl5pPr>
            <a:lvl6pPr marL="2561524" indent="-232867" defTabSz="949252" eaLnBrk="0" fontAlgn="base" hangingPunct="0">
              <a:spcBef>
                <a:spcPct val="0"/>
              </a:spcBef>
              <a:spcAft>
                <a:spcPct val="0"/>
              </a:spcAft>
              <a:defRPr sz="4500">
                <a:solidFill>
                  <a:schemeClr val="tx2"/>
                </a:solidFill>
                <a:latin typeface="Times New Roman" panose="02020603050405020304" pitchFamily="18" charset="0"/>
              </a:defRPr>
            </a:lvl6pPr>
            <a:lvl7pPr marL="3027257" indent="-232867" defTabSz="949252" eaLnBrk="0" fontAlgn="base" hangingPunct="0">
              <a:spcBef>
                <a:spcPct val="0"/>
              </a:spcBef>
              <a:spcAft>
                <a:spcPct val="0"/>
              </a:spcAft>
              <a:defRPr sz="4500">
                <a:solidFill>
                  <a:schemeClr val="tx2"/>
                </a:solidFill>
                <a:latin typeface="Times New Roman" panose="02020603050405020304" pitchFamily="18" charset="0"/>
              </a:defRPr>
            </a:lvl7pPr>
            <a:lvl8pPr marL="3492988" indent="-232867" defTabSz="949252" eaLnBrk="0" fontAlgn="base" hangingPunct="0">
              <a:spcBef>
                <a:spcPct val="0"/>
              </a:spcBef>
              <a:spcAft>
                <a:spcPct val="0"/>
              </a:spcAft>
              <a:defRPr sz="4500">
                <a:solidFill>
                  <a:schemeClr val="tx2"/>
                </a:solidFill>
                <a:latin typeface="Times New Roman" panose="02020603050405020304" pitchFamily="18" charset="0"/>
              </a:defRPr>
            </a:lvl8pPr>
            <a:lvl9pPr marL="3958720" indent="-232867" defTabSz="949252" eaLnBrk="0" fontAlgn="base" hangingPunct="0">
              <a:spcBef>
                <a:spcPct val="0"/>
              </a:spcBef>
              <a:spcAft>
                <a:spcPct val="0"/>
              </a:spcAft>
              <a:defRPr sz="4500">
                <a:solidFill>
                  <a:schemeClr val="tx2"/>
                </a:solidFill>
                <a:latin typeface="Times New Roman" panose="02020603050405020304" pitchFamily="18" charset="0"/>
              </a:defRPr>
            </a:lvl9pPr>
          </a:lstStyle>
          <a:p>
            <a:fld id="{E8B86F8E-1924-4982-A24B-9250329CE9C6}" type="slidenum">
              <a:rPr lang="en-US" altLang="en-US" sz="1200">
                <a:solidFill>
                  <a:schemeClr val="accent2"/>
                </a:solidFill>
              </a:rPr>
              <a:pPr/>
              <a:t>20</a:t>
            </a:fld>
            <a:endParaRPr lang="en-US" altLang="en-US" sz="1200" dirty="0">
              <a:solidFill>
                <a:schemeClr val="accent2"/>
              </a:solidFill>
            </a:endParaRPr>
          </a:p>
        </p:txBody>
      </p:sp>
      <p:sp>
        <p:nvSpPr>
          <p:cNvPr id="62467" name="Rectangle 2"/>
          <p:cNvSpPr>
            <a:spLocks noGrp="1" noRot="1" noChangeAspect="1" noChangeArrowheads="1" noTextEdit="1"/>
          </p:cNvSpPr>
          <p:nvPr>
            <p:ph type="sldImg"/>
          </p:nvPr>
        </p:nvSpPr>
        <p:spPr>
          <a:xfrm>
            <a:off x="1414463" y="1162050"/>
            <a:ext cx="4181475" cy="3136900"/>
          </a:xfrm>
          <a:ln/>
        </p:spPr>
      </p:sp>
      <p:sp>
        <p:nvSpPr>
          <p:cNvPr id="62468" name="Rectangle 3"/>
          <p:cNvSpPr>
            <a:spLocks noGrp="1" noChangeArrowheads="1"/>
          </p:cNvSpPr>
          <p:nvPr>
            <p:ph type="body" idx="1"/>
          </p:nvPr>
        </p:nvSpPr>
        <p:spPr>
          <a:xfrm>
            <a:off x="701040" y="4473891"/>
            <a:ext cx="5608320" cy="3940903"/>
          </a:xfrm>
          <a:noFill/>
        </p:spPr>
        <p:txBody>
          <a:bodyPr/>
          <a:lstStyle/>
          <a:p>
            <a:pPr marL="342900" indent="-342900">
              <a:buFont typeface="Arial" panose="020B0604020202020204" pitchFamily="34" charset="0"/>
              <a:buChar char="•"/>
            </a:pPr>
            <a:r>
              <a:rPr lang="en-US" altLang="en-US" sz="2000" dirty="0"/>
              <a:t>Chair is responsible for administering the group’s deliberations</a:t>
            </a:r>
          </a:p>
          <a:p>
            <a:pPr marL="342900" indent="-342900">
              <a:buFont typeface="Arial" panose="020B0604020202020204" pitchFamily="34" charset="0"/>
              <a:buChar char="•"/>
            </a:pPr>
            <a:r>
              <a:rPr lang="en-US" altLang="en-US" sz="2000" dirty="0"/>
              <a:t>An effective meeting starts with the Chair</a:t>
            </a:r>
          </a:p>
          <a:p>
            <a:pPr marL="342900" indent="-342900" eaLnBrk="1" hangingPunct="1">
              <a:buFont typeface="Arial" panose="020B0604020202020204" pitchFamily="34" charset="0"/>
              <a:buChar char="•"/>
            </a:pPr>
            <a:r>
              <a:rPr lang="en-US" altLang="en-US" sz="2000" dirty="0"/>
              <a:t>The Chair starts and keeps the meeting going through the agenda items. </a:t>
            </a:r>
          </a:p>
          <a:p>
            <a:pPr marL="342900" indent="-342900" eaLnBrk="1" hangingPunct="1">
              <a:buFont typeface="Arial" panose="020B0604020202020204" pitchFamily="34" charset="0"/>
              <a:buChar char="•"/>
            </a:pPr>
            <a:r>
              <a:rPr lang="en-US" altLang="en-US" sz="2000" dirty="0"/>
              <a:t>The Chair may participate, but should step down if participating in an item discussion.</a:t>
            </a:r>
          </a:p>
          <a:p>
            <a:pPr marL="463550" lvl="1" indent="-239713">
              <a:lnSpc>
                <a:spcPct val="100000"/>
              </a:lnSpc>
              <a:spcBef>
                <a:spcPts val="0"/>
              </a:spcBef>
              <a:buFont typeface="Arial" panose="020B0604020202020204" pitchFamily="34" charset="0"/>
              <a:buChar char="•"/>
            </a:pPr>
            <a:r>
              <a:rPr lang="en-US" sz="2000" dirty="0">
                <a:ea typeface="Calibri" panose="020F0502020204030204" pitchFamily="34" charset="0"/>
              </a:rPr>
              <a:t>foster orderly discussion </a:t>
            </a:r>
          </a:p>
          <a:p>
            <a:pPr marL="463550" lvl="1" indent="-239713">
              <a:lnSpc>
                <a:spcPct val="100000"/>
              </a:lnSpc>
              <a:spcBef>
                <a:spcPts val="0"/>
              </a:spcBef>
              <a:buFont typeface="Arial" panose="020B0604020202020204" pitchFamily="34" charset="0"/>
              <a:buChar char="•"/>
            </a:pPr>
            <a:r>
              <a:rPr lang="en-US" altLang="en-US" sz="2000" dirty="0"/>
              <a:t>Announces issues and keeps members on track</a:t>
            </a:r>
          </a:p>
          <a:p>
            <a:pPr marL="463550" lvl="1" indent="-239713">
              <a:lnSpc>
                <a:spcPct val="100000"/>
              </a:lnSpc>
              <a:spcBef>
                <a:spcPts val="0"/>
              </a:spcBef>
              <a:buFont typeface="Arial" panose="020B0604020202020204" pitchFamily="34" charset="0"/>
              <a:buChar char="•"/>
            </a:pPr>
            <a:r>
              <a:rPr lang="en-US" altLang="en-US" sz="2000" dirty="0"/>
              <a:t>Restates motions for clarity</a:t>
            </a:r>
          </a:p>
          <a:p>
            <a:pPr marL="463550" lvl="1" indent="-239713">
              <a:lnSpc>
                <a:spcPct val="100000"/>
              </a:lnSpc>
              <a:spcBef>
                <a:spcPts val="0"/>
              </a:spcBef>
              <a:buFont typeface="Arial" panose="020B0604020202020204" pitchFamily="34" charset="0"/>
              <a:buChar char="•"/>
            </a:pPr>
            <a:r>
              <a:rPr lang="en-US" altLang="en-US" sz="2000" dirty="0"/>
              <a:t>Recognizes members</a:t>
            </a:r>
          </a:p>
          <a:p>
            <a:pPr marL="463550" lvl="1" indent="-239713">
              <a:lnSpc>
                <a:spcPct val="100000"/>
              </a:lnSpc>
              <a:spcBef>
                <a:spcPts val="0"/>
              </a:spcBef>
              <a:buFont typeface="Arial" panose="020B0604020202020204" pitchFamily="34" charset="0"/>
              <a:buChar char="•"/>
            </a:pPr>
            <a:r>
              <a:rPr lang="en-US" altLang="en-US" sz="2000" dirty="0"/>
              <a:t>Seeks balance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84</a:t>
            </a:fld>
            <a:endParaRPr lang="en-US" altLang="en-US" dirty="0"/>
          </a:p>
        </p:txBody>
      </p:sp>
    </p:spTree>
    <p:extLst>
      <p:ext uri="{BB962C8B-B14F-4D97-AF65-F5344CB8AC3E}">
        <p14:creationId xmlns:p14="http://schemas.microsoft.com/office/powerpoint/2010/main" val="38172082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85</a:t>
            </a:fld>
            <a:endParaRPr lang="en-US" altLang="en-US" dirty="0"/>
          </a:p>
        </p:txBody>
      </p:sp>
    </p:spTree>
    <p:extLst>
      <p:ext uri="{BB962C8B-B14F-4D97-AF65-F5344CB8AC3E}">
        <p14:creationId xmlns:p14="http://schemas.microsoft.com/office/powerpoint/2010/main" val="16305943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86</a:t>
            </a:fld>
            <a:endParaRPr lang="en-US" altLang="en-US" dirty="0"/>
          </a:p>
        </p:txBody>
      </p:sp>
    </p:spTree>
    <p:extLst>
      <p:ext uri="{BB962C8B-B14F-4D97-AF65-F5344CB8AC3E}">
        <p14:creationId xmlns:p14="http://schemas.microsoft.com/office/powerpoint/2010/main" val="27590646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87</a:t>
            </a:fld>
            <a:endParaRPr lang="en-US" altLang="en-US" dirty="0"/>
          </a:p>
        </p:txBody>
      </p:sp>
    </p:spTree>
    <p:extLst>
      <p:ext uri="{BB962C8B-B14F-4D97-AF65-F5344CB8AC3E}">
        <p14:creationId xmlns:p14="http://schemas.microsoft.com/office/powerpoint/2010/main" val="25806634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49252">
              <a:defRPr sz="4500">
                <a:solidFill>
                  <a:schemeClr val="tx2"/>
                </a:solidFill>
                <a:latin typeface="Times New Roman" panose="02020603050405020304" pitchFamily="18" charset="0"/>
              </a:defRPr>
            </a:lvl1pPr>
            <a:lvl2pPr marL="756814" indent="-291082" defTabSz="949252">
              <a:defRPr sz="4500">
                <a:solidFill>
                  <a:schemeClr val="tx2"/>
                </a:solidFill>
                <a:latin typeface="Times New Roman" panose="02020603050405020304" pitchFamily="18" charset="0"/>
              </a:defRPr>
            </a:lvl2pPr>
            <a:lvl3pPr marL="1164329" indent="-232867" defTabSz="949252">
              <a:defRPr sz="4500">
                <a:solidFill>
                  <a:schemeClr val="tx2"/>
                </a:solidFill>
                <a:latin typeface="Times New Roman" panose="02020603050405020304" pitchFamily="18" charset="0"/>
              </a:defRPr>
            </a:lvl3pPr>
            <a:lvl4pPr marL="1630062" indent="-232867" defTabSz="949252">
              <a:defRPr sz="4500">
                <a:solidFill>
                  <a:schemeClr val="tx2"/>
                </a:solidFill>
                <a:latin typeface="Times New Roman" panose="02020603050405020304" pitchFamily="18" charset="0"/>
              </a:defRPr>
            </a:lvl4pPr>
            <a:lvl5pPr marL="2095793" indent="-232867" defTabSz="949252">
              <a:defRPr sz="4500">
                <a:solidFill>
                  <a:schemeClr val="tx2"/>
                </a:solidFill>
                <a:latin typeface="Times New Roman" panose="02020603050405020304" pitchFamily="18" charset="0"/>
              </a:defRPr>
            </a:lvl5pPr>
            <a:lvl6pPr marL="2561524" indent="-232867" defTabSz="949252" eaLnBrk="0" fontAlgn="base" hangingPunct="0">
              <a:spcBef>
                <a:spcPct val="0"/>
              </a:spcBef>
              <a:spcAft>
                <a:spcPct val="0"/>
              </a:spcAft>
              <a:defRPr sz="4500">
                <a:solidFill>
                  <a:schemeClr val="tx2"/>
                </a:solidFill>
                <a:latin typeface="Times New Roman" panose="02020603050405020304" pitchFamily="18" charset="0"/>
              </a:defRPr>
            </a:lvl6pPr>
            <a:lvl7pPr marL="3027257" indent="-232867" defTabSz="949252" eaLnBrk="0" fontAlgn="base" hangingPunct="0">
              <a:spcBef>
                <a:spcPct val="0"/>
              </a:spcBef>
              <a:spcAft>
                <a:spcPct val="0"/>
              </a:spcAft>
              <a:defRPr sz="4500">
                <a:solidFill>
                  <a:schemeClr val="tx2"/>
                </a:solidFill>
                <a:latin typeface="Times New Roman" panose="02020603050405020304" pitchFamily="18" charset="0"/>
              </a:defRPr>
            </a:lvl7pPr>
            <a:lvl8pPr marL="3492988" indent="-232867" defTabSz="949252" eaLnBrk="0" fontAlgn="base" hangingPunct="0">
              <a:spcBef>
                <a:spcPct val="0"/>
              </a:spcBef>
              <a:spcAft>
                <a:spcPct val="0"/>
              </a:spcAft>
              <a:defRPr sz="4500">
                <a:solidFill>
                  <a:schemeClr val="tx2"/>
                </a:solidFill>
                <a:latin typeface="Times New Roman" panose="02020603050405020304" pitchFamily="18" charset="0"/>
              </a:defRPr>
            </a:lvl8pPr>
            <a:lvl9pPr marL="3958720" indent="-232867" defTabSz="949252" eaLnBrk="0" fontAlgn="base" hangingPunct="0">
              <a:spcBef>
                <a:spcPct val="0"/>
              </a:spcBef>
              <a:spcAft>
                <a:spcPct val="0"/>
              </a:spcAft>
              <a:defRPr sz="4500">
                <a:solidFill>
                  <a:schemeClr val="tx2"/>
                </a:solidFill>
                <a:latin typeface="Times New Roman" panose="02020603050405020304" pitchFamily="18" charset="0"/>
              </a:defRPr>
            </a:lvl9pPr>
          </a:lstStyle>
          <a:p>
            <a:fld id="{8320105A-31DA-4DE4-A392-DD27A21D9567}" type="slidenum">
              <a:rPr lang="en-US" altLang="en-US" sz="1200">
                <a:solidFill>
                  <a:schemeClr val="accent2"/>
                </a:solidFill>
              </a:rPr>
              <a:pPr/>
              <a:t>88</a:t>
            </a:fld>
            <a:endParaRPr lang="en-US" altLang="en-US" sz="1200" dirty="0">
              <a:solidFill>
                <a:schemeClr val="accent2"/>
              </a:solidFill>
            </a:endParaRPr>
          </a:p>
        </p:txBody>
      </p:sp>
      <p:sp>
        <p:nvSpPr>
          <p:cNvPr id="40963" name="Rectangle 2"/>
          <p:cNvSpPr>
            <a:spLocks noGrp="1" noRot="1" noChangeAspect="1" noChangeArrowheads="1" noTextEdit="1"/>
          </p:cNvSpPr>
          <p:nvPr>
            <p:ph type="sldImg"/>
          </p:nvPr>
        </p:nvSpPr>
        <p:spPr>
          <a:xfrm>
            <a:off x="1414463" y="1162050"/>
            <a:ext cx="4181475" cy="3136900"/>
          </a:xfrm>
          <a:ln/>
        </p:spPr>
      </p:sp>
      <p:sp>
        <p:nvSpPr>
          <p:cNvPr id="40964" name="Rectangle 3"/>
          <p:cNvSpPr>
            <a:spLocks noGrp="1" noChangeArrowheads="1"/>
          </p:cNvSpPr>
          <p:nvPr>
            <p:ph type="body" idx="1"/>
          </p:nvPr>
        </p:nvSpPr>
        <p:spPr>
          <a:noFill/>
        </p:spPr>
        <p:txBody>
          <a:bodyPr/>
          <a:lstStyle/>
          <a:p>
            <a:pPr eaLnBrk="1" hangingPunct="1"/>
            <a:r>
              <a:rPr lang="en-US" altLang="en-US" sz="2000" dirty="0"/>
              <a:t>Adjourned meeting—p. 7-8</a:t>
            </a:r>
          </a:p>
          <a:p>
            <a:pPr eaLnBrk="1" hangingPunct="1"/>
            <a:r>
              <a:rPr lang="en-US" altLang="en-US" sz="2000" dirty="0"/>
              <a:t>Quorum must vote—p. 11  Majority of those voting needed to pass.  9 of 16 present would not allow for anyone to abstain.  Only 5 needed to pass if all 9 vote.  If in room, you are present—don’t vote=abstain.</a:t>
            </a:r>
          </a:p>
          <a:p>
            <a:pPr eaLnBrk="1" hangingPunct="1"/>
            <a:r>
              <a:rPr lang="en-US" altLang="en-US" sz="2000" dirty="0"/>
              <a:t>Chairperson is responsible for the agenda.  Content, distribution, and use.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414463" y="1162050"/>
            <a:ext cx="4181475" cy="3136900"/>
          </a:xfrm>
          <a:ln/>
        </p:spPr>
      </p:sp>
      <p:sp>
        <p:nvSpPr>
          <p:cNvPr id="23555" name="Notes Placeholder 2"/>
          <p:cNvSpPr>
            <a:spLocks noGrp="1"/>
          </p:cNvSpPr>
          <p:nvPr>
            <p:ph type="body" idx="1"/>
          </p:nvPr>
        </p:nvSpPr>
        <p:spPr>
          <a:noFill/>
        </p:spPr>
        <p:txBody>
          <a:bodyPr/>
          <a:lstStyle/>
          <a:p>
            <a:r>
              <a:rPr lang="en-US" altLang="en-US" sz="2400" dirty="0"/>
              <a:t>A common concern is to deal with a person or group that wants to dominate the discussion</a:t>
            </a:r>
          </a:p>
          <a:p>
            <a:r>
              <a:rPr lang="en-US" altLang="en-US" sz="2400" dirty="0"/>
              <a:t>Remember earlier I noted that a key tenant of RONR is Fairness – </a:t>
            </a:r>
          </a:p>
          <a:p>
            <a:r>
              <a:rPr lang="en-US" altLang="en-US" sz="2400" dirty="0"/>
              <a:t>In that spirit, these RONR rules are focused on how the Chair can maintain order and provide for a full debate.  </a:t>
            </a:r>
          </a:p>
        </p:txBody>
      </p:sp>
      <p:sp>
        <p:nvSpPr>
          <p:cNvPr id="23556" name="Slide Number Placeholder 3"/>
          <p:cNvSpPr>
            <a:spLocks noGrp="1"/>
          </p:cNvSpPr>
          <p:nvPr>
            <p:ph type="sldNum" sz="quarter" idx="5"/>
          </p:nvPr>
        </p:nvSpPr>
        <p:spPr>
          <a:noFill/>
        </p:spPr>
        <p:txBody>
          <a:bodyPr/>
          <a:lstStyle>
            <a:lvl1pPr defTabSz="949252">
              <a:defRPr sz="4500">
                <a:solidFill>
                  <a:schemeClr val="tx2"/>
                </a:solidFill>
                <a:latin typeface="Times New Roman" panose="02020603050405020304" pitchFamily="18" charset="0"/>
              </a:defRPr>
            </a:lvl1pPr>
            <a:lvl2pPr marL="756814" indent="-291082" defTabSz="949252">
              <a:defRPr sz="4500">
                <a:solidFill>
                  <a:schemeClr val="tx2"/>
                </a:solidFill>
                <a:latin typeface="Times New Roman" panose="02020603050405020304" pitchFamily="18" charset="0"/>
              </a:defRPr>
            </a:lvl2pPr>
            <a:lvl3pPr marL="1164329" indent="-232867" defTabSz="949252">
              <a:defRPr sz="4500">
                <a:solidFill>
                  <a:schemeClr val="tx2"/>
                </a:solidFill>
                <a:latin typeface="Times New Roman" panose="02020603050405020304" pitchFamily="18" charset="0"/>
              </a:defRPr>
            </a:lvl3pPr>
            <a:lvl4pPr marL="1630062" indent="-232867" defTabSz="949252">
              <a:defRPr sz="4500">
                <a:solidFill>
                  <a:schemeClr val="tx2"/>
                </a:solidFill>
                <a:latin typeface="Times New Roman" panose="02020603050405020304" pitchFamily="18" charset="0"/>
              </a:defRPr>
            </a:lvl4pPr>
            <a:lvl5pPr marL="2095793" indent="-232867" defTabSz="949252">
              <a:defRPr sz="4500">
                <a:solidFill>
                  <a:schemeClr val="tx2"/>
                </a:solidFill>
                <a:latin typeface="Times New Roman" panose="02020603050405020304" pitchFamily="18" charset="0"/>
              </a:defRPr>
            </a:lvl5pPr>
            <a:lvl6pPr marL="2561524" indent="-232867" defTabSz="949252" eaLnBrk="0" fontAlgn="base" hangingPunct="0">
              <a:spcBef>
                <a:spcPct val="0"/>
              </a:spcBef>
              <a:spcAft>
                <a:spcPct val="0"/>
              </a:spcAft>
              <a:defRPr sz="4500">
                <a:solidFill>
                  <a:schemeClr val="tx2"/>
                </a:solidFill>
                <a:latin typeface="Times New Roman" panose="02020603050405020304" pitchFamily="18" charset="0"/>
              </a:defRPr>
            </a:lvl6pPr>
            <a:lvl7pPr marL="3027257" indent="-232867" defTabSz="949252" eaLnBrk="0" fontAlgn="base" hangingPunct="0">
              <a:spcBef>
                <a:spcPct val="0"/>
              </a:spcBef>
              <a:spcAft>
                <a:spcPct val="0"/>
              </a:spcAft>
              <a:defRPr sz="4500">
                <a:solidFill>
                  <a:schemeClr val="tx2"/>
                </a:solidFill>
                <a:latin typeface="Times New Roman" panose="02020603050405020304" pitchFamily="18" charset="0"/>
              </a:defRPr>
            </a:lvl7pPr>
            <a:lvl8pPr marL="3492988" indent="-232867" defTabSz="949252" eaLnBrk="0" fontAlgn="base" hangingPunct="0">
              <a:spcBef>
                <a:spcPct val="0"/>
              </a:spcBef>
              <a:spcAft>
                <a:spcPct val="0"/>
              </a:spcAft>
              <a:defRPr sz="4500">
                <a:solidFill>
                  <a:schemeClr val="tx2"/>
                </a:solidFill>
                <a:latin typeface="Times New Roman" panose="02020603050405020304" pitchFamily="18" charset="0"/>
              </a:defRPr>
            </a:lvl8pPr>
            <a:lvl9pPr marL="3958720" indent="-232867" defTabSz="949252" eaLnBrk="0" fontAlgn="base" hangingPunct="0">
              <a:spcBef>
                <a:spcPct val="0"/>
              </a:spcBef>
              <a:spcAft>
                <a:spcPct val="0"/>
              </a:spcAft>
              <a:defRPr sz="4500">
                <a:solidFill>
                  <a:schemeClr val="tx2"/>
                </a:solidFill>
                <a:latin typeface="Times New Roman" panose="02020603050405020304" pitchFamily="18" charset="0"/>
              </a:defRPr>
            </a:lvl9pPr>
          </a:lstStyle>
          <a:p>
            <a:fld id="{9E69147C-C3CE-464B-A594-F1F6ADD1A54A}" type="slidenum">
              <a:rPr lang="en-US" altLang="en-US" sz="1200">
                <a:solidFill>
                  <a:schemeClr val="accent2"/>
                </a:solidFill>
              </a:rPr>
              <a:pPr/>
              <a:t>89</a:t>
            </a:fld>
            <a:endParaRPr lang="en-US" altLang="en-US" sz="1200" dirty="0">
              <a:solidFill>
                <a:schemeClr val="accent2"/>
              </a:solidFill>
            </a:endParaRPr>
          </a:p>
        </p:txBody>
      </p:sp>
    </p:spTree>
    <p:extLst>
      <p:ext uri="{BB962C8B-B14F-4D97-AF65-F5344CB8AC3E}">
        <p14:creationId xmlns:p14="http://schemas.microsoft.com/office/powerpoint/2010/main" val="23944883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90</a:t>
            </a:fld>
            <a:endParaRPr lang="en-US" altLang="en-US" dirty="0"/>
          </a:p>
        </p:txBody>
      </p:sp>
    </p:spTree>
    <p:extLst>
      <p:ext uri="{BB962C8B-B14F-4D97-AF65-F5344CB8AC3E}">
        <p14:creationId xmlns:p14="http://schemas.microsoft.com/office/powerpoint/2010/main" val="39264040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91</a:t>
            </a:fld>
            <a:endParaRPr lang="en-US" altLang="en-US" dirty="0"/>
          </a:p>
        </p:txBody>
      </p:sp>
    </p:spTree>
    <p:extLst>
      <p:ext uri="{BB962C8B-B14F-4D97-AF65-F5344CB8AC3E}">
        <p14:creationId xmlns:p14="http://schemas.microsoft.com/office/powerpoint/2010/main" val="30899125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92</a:t>
            </a:fld>
            <a:endParaRPr lang="en-US" altLang="en-US" dirty="0"/>
          </a:p>
        </p:txBody>
      </p:sp>
    </p:spTree>
    <p:extLst>
      <p:ext uri="{BB962C8B-B14F-4D97-AF65-F5344CB8AC3E}">
        <p14:creationId xmlns:p14="http://schemas.microsoft.com/office/powerpoint/2010/main" val="14057973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49252">
              <a:defRPr sz="4500">
                <a:solidFill>
                  <a:schemeClr val="tx2"/>
                </a:solidFill>
                <a:latin typeface="Times New Roman" panose="02020603050405020304" pitchFamily="18" charset="0"/>
              </a:defRPr>
            </a:lvl1pPr>
            <a:lvl2pPr marL="756814" indent="-291082" defTabSz="949252">
              <a:defRPr sz="4500">
                <a:solidFill>
                  <a:schemeClr val="tx2"/>
                </a:solidFill>
                <a:latin typeface="Times New Roman" panose="02020603050405020304" pitchFamily="18" charset="0"/>
              </a:defRPr>
            </a:lvl2pPr>
            <a:lvl3pPr marL="1164329" indent="-232867" defTabSz="949252">
              <a:defRPr sz="4500">
                <a:solidFill>
                  <a:schemeClr val="tx2"/>
                </a:solidFill>
                <a:latin typeface="Times New Roman" panose="02020603050405020304" pitchFamily="18" charset="0"/>
              </a:defRPr>
            </a:lvl3pPr>
            <a:lvl4pPr marL="1630062" indent="-232867" defTabSz="949252">
              <a:defRPr sz="4500">
                <a:solidFill>
                  <a:schemeClr val="tx2"/>
                </a:solidFill>
                <a:latin typeface="Times New Roman" panose="02020603050405020304" pitchFamily="18" charset="0"/>
              </a:defRPr>
            </a:lvl4pPr>
            <a:lvl5pPr marL="2095793" indent="-232867" defTabSz="949252">
              <a:defRPr sz="4500">
                <a:solidFill>
                  <a:schemeClr val="tx2"/>
                </a:solidFill>
                <a:latin typeface="Times New Roman" panose="02020603050405020304" pitchFamily="18" charset="0"/>
              </a:defRPr>
            </a:lvl5pPr>
            <a:lvl6pPr marL="2561524" indent="-232867" defTabSz="949252" eaLnBrk="0" fontAlgn="base" hangingPunct="0">
              <a:spcBef>
                <a:spcPct val="0"/>
              </a:spcBef>
              <a:spcAft>
                <a:spcPct val="0"/>
              </a:spcAft>
              <a:defRPr sz="4500">
                <a:solidFill>
                  <a:schemeClr val="tx2"/>
                </a:solidFill>
                <a:latin typeface="Times New Roman" panose="02020603050405020304" pitchFamily="18" charset="0"/>
              </a:defRPr>
            </a:lvl6pPr>
            <a:lvl7pPr marL="3027257" indent="-232867" defTabSz="949252" eaLnBrk="0" fontAlgn="base" hangingPunct="0">
              <a:spcBef>
                <a:spcPct val="0"/>
              </a:spcBef>
              <a:spcAft>
                <a:spcPct val="0"/>
              </a:spcAft>
              <a:defRPr sz="4500">
                <a:solidFill>
                  <a:schemeClr val="tx2"/>
                </a:solidFill>
                <a:latin typeface="Times New Roman" panose="02020603050405020304" pitchFamily="18" charset="0"/>
              </a:defRPr>
            </a:lvl7pPr>
            <a:lvl8pPr marL="3492988" indent="-232867" defTabSz="949252" eaLnBrk="0" fontAlgn="base" hangingPunct="0">
              <a:spcBef>
                <a:spcPct val="0"/>
              </a:spcBef>
              <a:spcAft>
                <a:spcPct val="0"/>
              </a:spcAft>
              <a:defRPr sz="4500">
                <a:solidFill>
                  <a:schemeClr val="tx2"/>
                </a:solidFill>
                <a:latin typeface="Times New Roman" panose="02020603050405020304" pitchFamily="18" charset="0"/>
              </a:defRPr>
            </a:lvl8pPr>
            <a:lvl9pPr marL="3958720" indent="-232867" defTabSz="949252" eaLnBrk="0" fontAlgn="base" hangingPunct="0">
              <a:spcBef>
                <a:spcPct val="0"/>
              </a:spcBef>
              <a:spcAft>
                <a:spcPct val="0"/>
              </a:spcAft>
              <a:defRPr sz="4500">
                <a:solidFill>
                  <a:schemeClr val="tx2"/>
                </a:solidFill>
                <a:latin typeface="Times New Roman" panose="02020603050405020304" pitchFamily="18" charset="0"/>
              </a:defRPr>
            </a:lvl9pPr>
          </a:lstStyle>
          <a:p>
            <a:fld id="{87FBCD1E-4897-4176-ACDF-3519370412E4}" type="slidenum">
              <a:rPr lang="en-US" altLang="en-US" sz="1200">
                <a:solidFill>
                  <a:schemeClr val="accent2"/>
                </a:solidFill>
              </a:rPr>
              <a:pPr/>
              <a:t>93</a:t>
            </a:fld>
            <a:endParaRPr lang="en-US" altLang="en-US" sz="1200" dirty="0">
              <a:solidFill>
                <a:schemeClr val="accent2"/>
              </a:solidFill>
            </a:endParaRPr>
          </a:p>
        </p:txBody>
      </p:sp>
      <p:sp>
        <p:nvSpPr>
          <p:cNvPr id="46083" name="Rectangle 2"/>
          <p:cNvSpPr>
            <a:spLocks noGrp="1" noRot="1" noChangeAspect="1" noChangeArrowheads="1" noTextEdit="1"/>
          </p:cNvSpPr>
          <p:nvPr>
            <p:ph type="sldImg"/>
          </p:nvPr>
        </p:nvSpPr>
        <p:spPr>
          <a:xfrm>
            <a:off x="1414463" y="1162050"/>
            <a:ext cx="4181475" cy="3136900"/>
          </a:xfrm>
          <a:ln/>
        </p:spPr>
      </p:sp>
      <p:sp>
        <p:nvSpPr>
          <p:cNvPr id="46084" name="Rectangle 3"/>
          <p:cNvSpPr>
            <a:spLocks noGrp="1" noChangeArrowheads="1"/>
          </p:cNvSpPr>
          <p:nvPr>
            <p:ph type="body" idx="1"/>
          </p:nvPr>
        </p:nvSpPr>
        <p:spPr>
          <a:noFill/>
        </p:spPr>
        <p:txBody>
          <a:bodyPr/>
          <a:lstStyle/>
          <a:p>
            <a:pPr eaLnBrk="1" hangingPunct="1"/>
            <a:r>
              <a:rPr lang="en-US" altLang="en-US" sz="2000" dirty="0"/>
              <a:t>Adjourned meeting—p. 7-8</a:t>
            </a:r>
          </a:p>
          <a:p>
            <a:pPr eaLnBrk="1" hangingPunct="1"/>
            <a:r>
              <a:rPr lang="en-US" altLang="en-US" sz="2000" dirty="0"/>
              <a:t>Quorum must vote—p. 11  Majority of those voting needed to pass.  9 of 16 present would not allow for anyone to abstain.  Only 5 needed to pass if all 9 vote.  If in room, you are present—don’t vote=abstain.</a:t>
            </a:r>
          </a:p>
          <a:p>
            <a:pPr eaLnBrk="1" hangingPunct="1"/>
            <a:r>
              <a:rPr lang="en-US" altLang="en-US" sz="2000" dirty="0"/>
              <a:t>Chairperson is responsible for the agenda.  Content, distribution, and use.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21</a:t>
            </a:fld>
            <a:endParaRPr lang="en-US" altLang="en-US" dirty="0"/>
          </a:p>
        </p:txBody>
      </p:sp>
    </p:spTree>
    <p:extLst>
      <p:ext uri="{BB962C8B-B14F-4D97-AF65-F5344CB8AC3E}">
        <p14:creationId xmlns:p14="http://schemas.microsoft.com/office/powerpoint/2010/main" val="17239898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49252">
              <a:defRPr sz="4500">
                <a:solidFill>
                  <a:schemeClr val="tx2"/>
                </a:solidFill>
                <a:latin typeface="Times New Roman" panose="02020603050405020304" pitchFamily="18" charset="0"/>
              </a:defRPr>
            </a:lvl1pPr>
            <a:lvl2pPr marL="756814" indent="-291082" defTabSz="949252">
              <a:defRPr sz="4500">
                <a:solidFill>
                  <a:schemeClr val="tx2"/>
                </a:solidFill>
                <a:latin typeface="Times New Roman" panose="02020603050405020304" pitchFamily="18" charset="0"/>
              </a:defRPr>
            </a:lvl2pPr>
            <a:lvl3pPr marL="1164329" indent="-232867" defTabSz="949252">
              <a:defRPr sz="4500">
                <a:solidFill>
                  <a:schemeClr val="tx2"/>
                </a:solidFill>
                <a:latin typeface="Times New Roman" panose="02020603050405020304" pitchFamily="18" charset="0"/>
              </a:defRPr>
            </a:lvl3pPr>
            <a:lvl4pPr marL="1630062" indent="-232867" defTabSz="949252">
              <a:defRPr sz="4500">
                <a:solidFill>
                  <a:schemeClr val="tx2"/>
                </a:solidFill>
                <a:latin typeface="Times New Roman" panose="02020603050405020304" pitchFamily="18" charset="0"/>
              </a:defRPr>
            </a:lvl4pPr>
            <a:lvl5pPr marL="2095793" indent="-232867" defTabSz="949252">
              <a:defRPr sz="4500">
                <a:solidFill>
                  <a:schemeClr val="tx2"/>
                </a:solidFill>
                <a:latin typeface="Times New Roman" panose="02020603050405020304" pitchFamily="18" charset="0"/>
              </a:defRPr>
            </a:lvl5pPr>
            <a:lvl6pPr marL="2561524" indent="-232867" defTabSz="949252" eaLnBrk="0" fontAlgn="base" hangingPunct="0">
              <a:spcBef>
                <a:spcPct val="0"/>
              </a:spcBef>
              <a:spcAft>
                <a:spcPct val="0"/>
              </a:spcAft>
              <a:defRPr sz="4500">
                <a:solidFill>
                  <a:schemeClr val="tx2"/>
                </a:solidFill>
                <a:latin typeface="Times New Roman" panose="02020603050405020304" pitchFamily="18" charset="0"/>
              </a:defRPr>
            </a:lvl6pPr>
            <a:lvl7pPr marL="3027257" indent="-232867" defTabSz="949252" eaLnBrk="0" fontAlgn="base" hangingPunct="0">
              <a:spcBef>
                <a:spcPct val="0"/>
              </a:spcBef>
              <a:spcAft>
                <a:spcPct val="0"/>
              </a:spcAft>
              <a:defRPr sz="4500">
                <a:solidFill>
                  <a:schemeClr val="tx2"/>
                </a:solidFill>
                <a:latin typeface="Times New Roman" panose="02020603050405020304" pitchFamily="18" charset="0"/>
              </a:defRPr>
            </a:lvl7pPr>
            <a:lvl8pPr marL="3492988" indent="-232867" defTabSz="949252" eaLnBrk="0" fontAlgn="base" hangingPunct="0">
              <a:spcBef>
                <a:spcPct val="0"/>
              </a:spcBef>
              <a:spcAft>
                <a:spcPct val="0"/>
              </a:spcAft>
              <a:defRPr sz="4500">
                <a:solidFill>
                  <a:schemeClr val="tx2"/>
                </a:solidFill>
                <a:latin typeface="Times New Roman" panose="02020603050405020304" pitchFamily="18" charset="0"/>
              </a:defRPr>
            </a:lvl8pPr>
            <a:lvl9pPr marL="3958720" indent="-232867" defTabSz="949252" eaLnBrk="0" fontAlgn="base" hangingPunct="0">
              <a:spcBef>
                <a:spcPct val="0"/>
              </a:spcBef>
              <a:spcAft>
                <a:spcPct val="0"/>
              </a:spcAft>
              <a:defRPr sz="4500">
                <a:solidFill>
                  <a:schemeClr val="tx2"/>
                </a:solidFill>
                <a:latin typeface="Times New Roman" panose="02020603050405020304" pitchFamily="18" charset="0"/>
              </a:defRPr>
            </a:lvl9pPr>
          </a:lstStyle>
          <a:p>
            <a:fld id="{87FBCD1E-4897-4176-ACDF-3519370412E4}" type="slidenum">
              <a:rPr lang="en-US" altLang="en-US" sz="1200">
                <a:solidFill>
                  <a:schemeClr val="accent2"/>
                </a:solidFill>
              </a:rPr>
              <a:pPr/>
              <a:t>94</a:t>
            </a:fld>
            <a:endParaRPr lang="en-US" altLang="en-US" sz="1200" dirty="0">
              <a:solidFill>
                <a:schemeClr val="accent2"/>
              </a:solidFill>
            </a:endParaRPr>
          </a:p>
        </p:txBody>
      </p:sp>
      <p:sp>
        <p:nvSpPr>
          <p:cNvPr id="46083" name="Rectangle 2"/>
          <p:cNvSpPr>
            <a:spLocks noGrp="1" noRot="1" noChangeAspect="1" noChangeArrowheads="1" noTextEdit="1"/>
          </p:cNvSpPr>
          <p:nvPr>
            <p:ph type="sldImg"/>
          </p:nvPr>
        </p:nvSpPr>
        <p:spPr>
          <a:xfrm>
            <a:off x="1414463" y="1162050"/>
            <a:ext cx="4181475" cy="3136900"/>
          </a:xfrm>
          <a:ln/>
        </p:spPr>
      </p:sp>
      <p:sp>
        <p:nvSpPr>
          <p:cNvPr id="46084" name="Rectangle 3"/>
          <p:cNvSpPr>
            <a:spLocks noGrp="1" noChangeArrowheads="1"/>
          </p:cNvSpPr>
          <p:nvPr>
            <p:ph type="body" idx="1"/>
          </p:nvPr>
        </p:nvSpPr>
        <p:spPr>
          <a:noFill/>
        </p:spPr>
        <p:txBody>
          <a:bodyPr/>
          <a:lstStyle/>
          <a:p>
            <a:pPr eaLnBrk="1" hangingPunct="1"/>
            <a:r>
              <a:rPr lang="en-US" altLang="en-US" dirty="0"/>
              <a:t>As Claire mentioned this morning, a governing body member who has a conflict of interest in a matter under discussion, should remove themselves from the meeting room and not vote on the matter</a:t>
            </a:r>
          </a:p>
        </p:txBody>
      </p:sp>
    </p:spTree>
    <p:extLst>
      <p:ext uri="{BB962C8B-B14F-4D97-AF65-F5344CB8AC3E}">
        <p14:creationId xmlns:p14="http://schemas.microsoft.com/office/powerpoint/2010/main" val="9175785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49252">
              <a:defRPr sz="4500">
                <a:solidFill>
                  <a:schemeClr val="tx2"/>
                </a:solidFill>
                <a:latin typeface="Times New Roman" panose="02020603050405020304" pitchFamily="18" charset="0"/>
              </a:defRPr>
            </a:lvl1pPr>
            <a:lvl2pPr marL="756814" indent="-291082" defTabSz="949252">
              <a:defRPr sz="4500">
                <a:solidFill>
                  <a:schemeClr val="tx2"/>
                </a:solidFill>
                <a:latin typeface="Times New Roman" panose="02020603050405020304" pitchFamily="18" charset="0"/>
              </a:defRPr>
            </a:lvl2pPr>
            <a:lvl3pPr marL="1164329" indent="-232867" defTabSz="949252">
              <a:defRPr sz="4500">
                <a:solidFill>
                  <a:schemeClr val="tx2"/>
                </a:solidFill>
                <a:latin typeface="Times New Roman" panose="02020603050405020304" pitchFamily="18" charset="0"/>
              </a:defRPr>
            </a:lvl3pPr>
            <a:lvl4pPr marL="1630062" indent="-232867" defTabSz="949252">
              <a:defRPr sz="4500">
                <a:solidFill>
                  <a:schemeClr val="tx2"/>
                </a:solidFill>
                <a:latin typeface="Times New Roman" panose="02020603050405020304" pitchFamily="18" charset="0"/>
              </a:defRPr>
            </a:lvl4pPr>
            <a:lvl5pPr marL="2095793" indent="-232867" defTabSz="949252">
              <a:defRPr sz="4500">
                <a:solidFill>
                  <a:schemeClr val="tx2"/>
                </a:solidFill>
                <a:latin typeface="Times New Roman" panose="02020603050405020304" pitchFamily="18" charset="0"/>
              </a:defRPr>
            </a:lvl5pPr>
            <a:lvl6pPr marL="2561524" indent="-232867" defTabSz="949252" eaLnBrk="0" fontAlgn="base" hangingPunct="0">
              <a:spcBef>
                <a:spcPct val="0"/>
              </a:spcBef>
              <a:spcAft>
                <a:spcPct val="0"/>
              </a:spcAft>
              <a:defRPr sz="4500">
                <a:solidFill>
                  <a:schemeClr val="tx2"/>
                </a:solidFill>
                <a:latin typeface="Times New Roman" panose="02020603050405020304" pitchFamily="18" charset="0"/>
              </a:defRPr>
            </a:lvl6pPr>
            <a:lvl7pPr marL="3027257" indent="-232867" defTabSz="949252" eaLnBrk="0" fontAlgn="base" hangingPunct="0">
              <a:spcBef>
                <a:spcPct val="0"/>
              </a:spcBef>
              <a:spcAft>
                <a:spcPct val="0"/>
              </a:spcAft>
              <a:defRPr sz="4500">
                <a:solidFill>
                  <a:schemeClr val="tx2"/>
                </a:solidFill>
                <a:latin typeface="Times New Roman" panose="02020603050405020304" pitchFamily="18" charset="0"/>
              </a:defRPr>
            </a:lvl7pPr>
            <a:lvl8pPr marL="3492988" indent="-232867" defTabSz="949252" eaLnBrk="0" fontAlgn="base" hangingPunct="0">
              <a:spcBef>
                <a:spcPct val="0"/>
              </a:spcBef>
              <a:spcAft>
                <a:spcPct val="0"/>
              </a:spcAft>
              <a:defRPr sz="4500">
                <a:solidFill>
                  <a:schemeClr val="tx2"/>
                </a:solidFill>
                <a:latin typeface="Times New Roman" panose="02020603050405020304" pitchFamily="18" charset="0"/>
              </a:defRPr>
            </a:lvl8pPr>
            <a:lvl9pPr marL="3958720" indent="-232867" defTabSz="949252" eaLnBrk="0" fontAlgn="base" hangingPunct="0">
              <a:spcBef>
                <a:spcPct val="0"/>
              </a:spcBef>
              <a:spcAft>
                <a:spcPct val="0"/>
              </a:spcAft>
              <a:defRPr sz="4500">
                <a:solidFill>
                  <a:schemeClr val="tx2"/>
                </a:solidFill>
                <a:latin typeface="Times New Roman" panose="02020603050405020304" pitchFamily="18" charset="0"/>
              </a:defRPr>
            </a:lvl9pPr>
          </a:lstStyle>
          <a:p>
            <a:fld id="{87FBCD1E-4897-4176-ACDF-3519370412E4}" type="slidenum">
              <a:rPr lang="en-US" altLang="en-US" sz="1200">
                <a:solidFill>
                  <a:schemeClr val="accent2"/>
                </a:solidFill>
              </a:rPr>
              <a:pPr/>
              <a:t>95</a:t>
            </a:fld>
            <a:endParaRPr lang="en-US" altLang="en-US" sz="1200" dirty="0">
              <a:solidFill>
                <a:schemeClr val="accent2"/>
              </a:solidFill>
            </a:endParaRPr>
          </a:p>
        </p:txBody>
      </p:sp>
      <p:sp>
        <p:nvSpPr>
          <p:cNvPr id="46083" name="Rectangle 2"/>
          <p:cNvSpPr>
            <a:spLocks noGrp="1" noRot="1" noChangeAspect="1" noChangeArrowheads="1" noTextEdit="1"/>
          </p:cNvSpPr>
          <p:nvPr>
            <p:ph type="sldImg"/>
          </p:nvPr>
        </p:nvSpPr>
        <p:spPr>
          <a:xfrm>
            <a:off x="1414463" y="1162050"/>
            <a:ext cx="4181475" cy="3136900"/>
          </a:xfrm>
          <a:ln/>
        </p:spPr>
      </p:sp>
      <p:sp>
        <p:nvSpPr>
          <p:cNvPr id="46084" name="Rectangle 3"/>
          <p:cNvSpPr>
            <a:spLocks noGrp="1" noChangeArrowheads="1"/>
          </p:cNvSpPr>
          <p:nvPr>
            <p:ph type="body" idx="1"/>
          </p:nvPr>
        </p:nvSpPr>
        <p:spPr>
          <a:noFill/>
        </p:spPr>
        <p:txBody>
          <a:bodyPr/>
          <a:lstStyle/>
          <a:p>
            <a:pPr eaLnBrk="1" hangingPunct="1"/>
            <a:r>
              <a:rPr lang="en-US" altLang="en-US" dirty="0"/>
              <a:t>As Claire mentioned this morning, a governing body member who has a conflict of interest in a matter under discussion, should remove themselves from the meeting room and not vote on the matter</a:t>
            </a:r>
          </a:p>
        </p:txBody>
      </p:sp>
    </p:spTree>
    <p:extLst>
      <p:ext uri="{BB962C8B-B14F-4D97-AF65-F5344CB8AC3E}">
        <p14:creationId xmlns:p14="http://schemas.microsoft.com/office/powerpoint/2010/main" val="1419205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49252">
              <a:defRPr sz="4500">
                <a:solidFill>
                  <a:schemeClr val="tx2"/>
                </a:solidFill>
                <a:latin typeface="Times New Roman" panose="02020603050405020304" pitchFamily="18" charset="0"/>
              </a:defRPr>
            </a:lvl1pPr>
            <a:lvl2pPr marL="756814" indent="-291082" defTabSz="949252">
              <a:defRPr sz="4500">
                <a:solidFill>
                  <a:schemeClr val="tx2"/>
                </a:solidFill>
                <a:latin typeface="Times New Roman" panose="02020603050405020304" pitchFamily="18" charset="0"/>
              </a:defRPr>
            </a:lvl2pPr>
            <a:lvl3pPr marL="1164329" indent="-232867" defTabSz="949252">
              <a:defRPr sz="4500">
                <a:solidFill>
                  <a:schemeClr val="tx2"/>
                </a:solidFill>
                <a:latin typeface="Times New Roman" panose="02020603050405020304" pitchFamily="18" charset="0"/>
              </a:defRPr>
            </a:lvl3pPr>
            <a:lvl4pPr marL="1630062" indent="-232867" defTabSz="949252">
              <a:defRPr sz="4500">
                <a:solidFill>
                  <a:schemeClr val="tx2"/>
                </a:solidFill>
                <a:latin typeface="Times New Roman" panose="02020603050405020304" pitchFamily="18" charset="0"/>
              </a:defRPr>
            </a:lvl4pPr>
            <a:lvl5pPr marL="2095793" indent="-232867" defTabSz="949252">
              <a:defRPr sz="4500">
                <a:solidFill>
                  <a:schemeClr val="tx2"/>
                </a:solidFill>
                <a:latin typeface="Times New Roman" panose="02020603050405020304" pitchFamily="18" charset="0"/>
              </a:defRPr>
            </a:lvl5pPr>
            <a:lvl6pPr marL="2561524" indent="-232867" defTabSz="949252" eaLnBrk="0" fontAlgn="base" hangingPunct="0">
              <a:spcBef>
                <a:spcPct val="0"/>
              </a:spcBef>
              <a:spcAft>
                <a:spcPct val="0"/>
              </a:spcAft>
              <a:defRPr sz="4500">
                <a:solidFill>
                  <a:schemeClr val="tx2"/>
                </a:solidFill>
                <a:latin typeface="Times New Roman" panose="02020603050405020304" pitchFamily="18" charset="0"/>
              </a:defRPr>
            </a:lvl6pPr>
            <a:lvl7pPr marL="3027257" indent="-232867" defTabSz="949252" eaLnBrk="0" fontAlgn="base" hangingPunct="0">
              <a:spcBef>
                <a:spcPct val="0"/>
              </a:spcBef>
              <a:spcAft>
                <a:spcPct val="0"/>
              </a:spcAft>
              <a:defRPr sz="4500">
                <a:solidFill>
                  <a:schemeClr val="tx2"/>
                </a:solidFill>
                <a:latin typeface="Times New Roman" panose="02020603050405020304" pitchFamily="18" charset="0"/>
              </a:defRPr>
            </a:lvl7pPr>
            <a:lvl8pPr marL="3492988" indent="-232867" defTabSz="949252" eaLnBrk="0" fontAlgn="base" hangingPunct="0">
              <a:spcBef>
                <a:spcPct val="0"/>
              </a:spcBef>
              <a:spcAft>
                <a:spcPct val="0"/>
              </a:spcAft>
              <a:defRPr sz="4500">
                <a:solidFill>
                  <a:schemeClr val="tx2"/>
                </a:solidFill>
                <a:latin typeface="Times New Roman" panose="02020603050405020304" pitchFamily="18" charset="0"/>
              </a:defRPr>
            </a:lvl8pPr>
            <a:lvl9pPr marL="3958720" indent="-232867" defTabSz="949252" eaLnBrk="0" fontAlgn="base" hangingPunct="0">
              <a:spcBef>
                <a:spcPct val="0"/>
              </a:spcBef>
              <a:spcAft>
                <a:spcPct val="0"/>
              </a:spcAft>
              <a:defRPr sz="4500">
                <a:solidFill>
                  <a:schemeClr val="tx2"/>
                </a:solidFill>
                <a:latin typeface="Times New Roman" panose="02020603050405020304" pitchFamily="18" charset="0"/>
              </a:defRPr>
            </a:lvl9pPr>
          </a:lstStyle>
          <a:p>
            <a:fld id="{87FBCD1E-4897-4176-ACDF-3519370412E4}" type="slidenum">
              <a:rPr lang="en-US" altLang="en-US" sz="1200">
                <a:solidFill>
                  <a:schemeClr val="accent2"/>
                </a:solidFill>
              </a:rPr>
              <a:pPr/>
              <a:t>96</a:t>
            </a:fld>
            <a:endParaRPr lang="en-US" altLang="en-US" sz="1200" dirty="0">
              <a:solidFill>
                <a:schemeClr val="accent2"/>
              </a:solidFill>
            </a:endParaRPr>
          </a:p>
        </p:txBody>
      </p:sp>
      <p:sp>
        <p:nvSpPr>
          <p:cNvPr id="46083" name="Rectangle 2"/>
          <p:cNvSpPr>
            <a:spLocks noGrp="1" noRot="1" noChangeAspect="1" noChangeArrowheads="1" noTextEdit="1"/>
          </p:cNvSpPr>
          <p:nvPr>
            <p:ph type="sldImg"/>
          </p:nvPr>
        </p:nvSpPr>
        <p:spPr>
          <a:xfrm>
            <a:off x="1414463" y="1162050"/>
            <a:ext cx="4181475" cy="3136900"/>
          </a:xfrm>
          <a:ln/>
        </p:spPr>
      </p:sp>
      <p:sp>
        <p:nvSpPr>
          <p:cNvPr id="46084" name="Rectangle 3"/>
          <p:cNvSpPr>
            <a:spLocks noGrp="1" noChangeArrowheads="1"/>
          </p:cNvSpPr>
          <p:nvPr>
            <p:ph type="body" idx="1"/>
          </p:nvPr>
        </p:nvSpPr>
        <p:spPr>
          <a:noFill/>
        </p:spPr>
        <p:txBody>
          <a:bodyPr/>
          <a:lstStyle/>
          <a:p>
            <a:pPr eaLnBrk="1" hangingPunct="1"/>
            <a:r>
              <a:rPr lang="en-US" altLang="en-US" dirty="0"/>
              <a:t>As Claire mentioned this morning, a governing body member who has a conflict of interest in a matter under discussion, should remove themselves from the meeting room and not vote on the matter</a:t>
            </a:r>
          </a:p>
        </p:txBody>
      </p:sp>
    </p:spTree>
    <p:extLst>
      <p:ext uri="{BB962C8B-B14F-4D97-AF65-F5344CB8AC3E}">
        <p14:creationId xmlns:p14="http://schemas.microsoft.com/office/powerpoint/2010/main" val="4266289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97</a:t>
            </a:fld>
            <a:endParaRPr lang="en-US" altLang="en-US" dirty="0"/>
          </a:p>
        </p:txBody>
      </p:sp>
    </p:spTree>
    <p:extLst>
      <p:ext uri="{BB962C8B-B14F-4D97-AF65-F5344CB8AC3E}">
        <p14:creationId xmlns:p14="http://schemas.microsoft.com/office/powerpoint/2010/main" val="123543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98</a:t>
            </a:fld>
            <a:endParaRPr lang="en-US" altLang="en-US" dirty="0"/>
          </a:p>
        </p:txBody>
      </p:sp>
    </p:spTree>
    <p:extLst>
      <p:ext uri="{BB962C8B-B14F-4D97-AF65-F5344CB8AC3E}">
        <p14:creationId xmlns:p14="http://schemas.microsoft.com/office/powerpoint/2010/main" val="31486611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99</a:t>
            </a:fld>
            <a:endParaRPr lang="en-US" altLang="en-US" dirty="0"/>
          </a:p>
        </p:txBody>
      </p:sp>
    </p:spTree>
    <p:extLst>
      <p:ext uri="{BB962C8B-B14F-4D97-AF65-F5344CB8AC3E}">
        <p14:creationId xmlns:p14="http://schemas.microsoft.com/office/powerpoint/2010/main" val="16349237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104</a:t>
            </a:fld>
            <a:endParaRPr lang="en-US" dirty="0"/>
          </a:p>
        </p:txBody>
      </p:sp>
    </p:spTree>
    <p:extLst>
      <p:ext uri="{BB962C8B-B14F-4D97-AF65-F5344CB8AC3E}">
        <p14:creationId xmlns:p14="http://schemas.microsoft.com/office/powerpoint/2010/main" val="4979593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Coach John Wooden | Coach John Wooden in front of Pauley Pav… | Flickr</a:t>
            </a:r>
            <a:endParaRPr lang="en-US" dirty="0"/>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2094117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660458"/>
          </a:xfrm>
        </p:spPr>
        <p:txBody>
          <a:bodyPr/>
          <a:lstStyle/>
          <a:p>
            <a:r>
              <a:rPr lang="en-US" sz="1400" dirty="0"/>
              <a:t>Good afternoon – My name is Daniel Foth, and I am the Director of the CPM Program and a Local Government Specialist with UW Madison-Extension Local Government Education Program.</a:t>
            </a:r>
          </a:p>
          <a:p>
            <a:endParaRPr lang="en-US" sz="1400" dirty="0"/>
          </a:p>
          <a:p>
            <a:r>
              <a:rPr lang="en-US" sz="1400" dirty="0"/>
              <a:t>I also want to introduce Amanda Lang, the CPM Program Assistant. Amanda is a graduate of the Wisconsin Law Enforcement Command College, the CPM program for law enforcement.</a:t>
            </a:r>
          </a:p>
          <a:p>
            <a:endParaRPr lang="en-US" sz="1400" dirty="0"/>
          </a:p>
          <a:p>
            <a:r>
              <a:rPr lang="en-US" sz="1400" dirty="0"/>
              <a:t>Thank you for the opportunity to introduce you to the UW Madison-Extension Local Government Education Program’s Certified Public Manager program. </a:t>
            </a:r>
          </a:p>
          <a:p>
            <a:endParaRPr lang="en-US" sz="1400" dirty="0"/>
          </a:p>
          <a:p>
            <a:r>
              <a:rPr lang="en-US" sz="1400" dirty="0">
                <a:solidFill>
                  <a:srgbClr val="202124"/>
                </a:solidFill>
              </a:rPr>
              <a:t>The Certified Public Manager (CPM) is a United States professional designation established in 1979 to improve performance and advance</a:t>
            </a:r>
            <a:r>
              <a:rPr lang="en-US" sz="1400" b="1" dirty="0">
                <a:solidFill>
                  <a:srgbClr val="202124"/>
                </a:solidFill>
              </a:rPr>
              <a:t> best practice standards for public sector managers</a:t>
            </a:r>
            <a:r>
              <a:rPr lang="en-US" sz="1400" dirty="0">
                <a:solidFill>
                  <a:srgbClr val="202124"/>
                </a:solidFill>
              </a:rPr>
              <a:t>. Wisconsin started its CPM program in 1993. The CPM is a comprehensive management development program based on a selected set of competencies.</a:t>
            </a:r>
            <a:endParaRPr lang="en-US" sz="1400" dirty="0"/>
          </a:p>
        </p:txBody>
      </p:sp>
      <p:sp>
        <p:nvSpPr>
          <p:cNvPr id="4" name="Slide Number Placeholder 3"/>
          <p:cNvSpPr>
            <a:spLocks noGrp="1"/>
          </p:cNvSpPr>
          <p:nvPr>
            <p:ph type="sldNum" sz="quarter" idx="5"/>
          </p:nvPr>
        </p:nvSpPr>
        <p:spPr/>
        <p:txBody>
          <a:bodyPr/>
          <a:lstStyle/>
          <a:p>
            <a:fld id="{1C37AA67-D530-0544-8C48-E6937AA13946}" type="slidenum">
              <a:rPr lang="en-US" smtClean="0"/>
              <a:t>106</a:t>
            </a:fld>
            <a:endParaRPr lang="en-US" dirty="0"/>
          </a:p>
        </p:txBody>
      </p:sp>
    </p:spTree>
    <p:extLst>
      <p:ext uri="{BB962C8B-B14F-4D97-AF65-F5344CB8AC3E}">
        <p14:creationId xmlns:p14="http://schemas.microsoft.com/office/powerpoint/2010/main" val="4600105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14" lvl="1" fontAlgn="t">
              <a:spcAft>
                <a:spcPts val="306"/>
              </a:spcAft>
            </a:pPr>
            <a:r>
              <a:rPr lang="en-US" sz="1400" b="1" dirty="0">
                <a:solidFill>
                  <a:srgbClr val="000000"/>
                </a:solidFill>
                <a:cs typeface="Arial" panose="020B0604020202020204" pitchFamily="34" charset="0"/>
              </a:rPr>
              <a:t>What is CPM?  </a:t>
            </a:r>
            <a:endParaRPr lang="en-US" sz="1400" dirty="0">
              <a:solidFill>
                <a:srgbClr val="FF0000"/>
              </a:solidFill>
              <a:cs typeface="Arial" panose="020B0604020202020204" pitchFamily="34" charset="0"/>
            </a:endParaRPr>
          </a:p>
          <a:p>
            <a:pPr marL="470681" lvl="1" indent="-237767" fontAlgn="t">
              <a:spcAft>
                <a:spcPts val="306"/>
              </a:spcAft>
              <a:buFont typeface="Arial" panose="020B0604020202020204" pitchFamily="34" charset="0"/>
              <a:buChar char="•"/>
            </a:pPr>
            <a:r>
              <a:rPr lang="en-US" sz="1400" b="1" dirty="0">
                <a:solidFill>
                  <a:srgbClr val="000000"/>
                </a:solidFill>
                <a:cs typeface="Arial" panose="020B0604020202020204" pitchFamily="34" charset="0"/>
              </a:rPr>
              <a:t>Personal and Organizational Int</a:t>
            </a:r>
            <a:r>
              <a:rPr lang="en-US" sz="1400" b="1" dirty="0">
                <a:cs typeface="Arial" panose="020B0604020202020204" pitchFamily="34" charset="0"/>
              </a:rPr>
              <a:t>egrity - </a:t>
            </a:r>
            <a:r>
              <a:rPr lang="en-US" sz="1400" dirty="0">
                <a:cs typeface="Arial" panose="020B0604020202020204" pitchFamily="34" charset="0"/>
              </a:rPr>
              <a:t>Shape organizational ethics and create an organizational climate to strengthen relationships and reputations to build success.</a:t>
            </a:r>
          </a:p>
          <a:p>
            <a:pPr marL="470681" lvl="1" indent="-237767" fontAlgn="t">
              <a:spcAft>
                <a:spcPts val="306"/>
              </a:spcAft>
              <a:buFont typeface="Arial" panose="020B0604020202020204" pitchFamily="34" charset="0"/>
              <a:buChar char="•"/>
            </a:pPr>
            <a:r>
              <a:rPr lang="en-US" sz="1400" b="1" dirty="0">
                <a:cs typeface="Arial" panose="020B0604020202020204" pitchFamily="34" charset="0"/>
              </a:rPr>
              <a:t>Leading People - </a:t>
            </a:r>
            <a:r>
              <a:rPr lang="en-US" sz="1400" dirty="0">
                <a:cs typeface="Arial" panose="020B0604020202020204" pitchFamily="34" charset="0"/>
              </a:rPr>
              <a:t>Develops leaders who understand a shared vision and the value of collaboration and communication.</a:t>
            </a:r>
          </a:p>
          <a:p>
            <a:pPr marL="470681" lvl="1" indent="-237767" fontAlgn="t">
              <a:spcAft>
                <a:spcPts val="306"/>
              </a:spcAft>
              <a:buFont typeface="Arial" panose="020B0604020202020204" pitchFamily="34" charset="0"/>
              <a:buChar char="•"/>
            </a:pPr>
            <a:r>
              <a:rPr lang="en-US" sz="1400" b="1" dirty="0">
                <a:cs typeface="Arial" panose="020B0604020202020204" pitchFamily="34" charset="0"/>
              </a:rPr>
              <a:t>Systemic Integration - </a:t>
            </a:r>
            <a:r>
              <a:rPr lang="en-US" sz="1400" dirty="0">
                <a:cs typeface="Arial" panose="020B0604020202020204" pitchFamily="34" charset="0"/>
              </a:rPr>
              <a:t>Boosts productivity and improving the workflow through collaborative and creative innovations.</a:t>
            </a:r>
          </a:p>
          <a:p>
            <a:pPr marL="470681" lvl="1" indent="-237767" fontAlgn="t">
              <a:spcAft>
                <a:spcPts val="306"/>
              </a:spcAft>
              <a:buFont typeface="Arial" panose="020B0604020202020204" pitchFamily="34" charset="0"/>
              <a:buChar char="•"/>
            </a:pPr>
            <a:r>
              <a:rPr lang="en-US" sz="1400" b="1" dirty="0">
                <a:cs typeface="Arial" panose="020B0604020202020204" pitchFamily="34" charset="0"/>
              </a:rPr>
              <a:t>Change Management - </a:t>
            </a:r>
            <a:r>
              <a:rPr lang="en-US" sz="1400" dirty="0">
                <a:cs typeface="Arial" panose="020B0604020202020204" pitchFamily="34" charset="0"/>
              </a:rPr>
              <a:t>Promotes and supports change by inspiring others through advocacy</a:t>
            </a:r>
            <a:endParaRPr lang="en-US" sz="1400" b="1" dirty="0">
              <a:cs typeface="Arial" panose="020B0604020202020204" pitchFamily="34" charset="0"/>
            </a:endParaRPr>
          </a:p>
          <a:p>
            <a:pPr marL="470681" lvl="1" indent="-237767" fontAlgn="t">
              <a:spcAft>
                <a:spcPts val="306"/>
              </a:spcAft>
              <a:buFont typeface="Arial" panose="020B0604020202020204" pitchFamily="34" charset="0"/>
              <a:buChar char="•"/>
            </a:pPr>
            <a:r>
              <a:rPr lang="en-US" sz="1400" b="1" dirty="0">
                <a:cs typeface="Arial" panose="020B0604020202020204" pitchFamily="34" charset="0"/>
              </a:rPr>
              <a:t>Managing Work - </a:t>
            </a:r>
            <a:r>
              <a:rPr lang="en-US" sz="1400" dirty="0">
                <a:cs typeface="Arial" panose="020B0604020202020204" pitchFamily="34" charset="0"/>
              </a:rPr>
              <a:t>Aligns work to organizational goals and leading others through personal responsibility and empowerment.</a:t>
            </a:r>
          </a:p>
          <a:p>
            <a:pPr marL="470681" lvl="1" indent="-237767" fontAlgn="t">
              <a:spcAft>
                <a:spcPts val="306"/>
              </a:spcAft>
              <a:buFont typeface="Arial" panose="020B0604020202020204" pitchFamily="34" charset="0"/>
              <a:buChar char="•"/>
            </a:pPr>
            <a:r>
              <a:rPr lang="en-US" sz="1400" b="1" dirty="0">
                <a:cs typeface="Arial" panose="020B0604020202020204" pitchFamily="34" charset="0"/>
              </a:rPr>
              <a:t>Developing Self - </a:t>
            </a:r>
            <a:r>
              <a:rPr lang="en-US" sz="1400" dirty="0">
                <a:cs typeface="Arial" panose="020B0604020202020204" pitchFamily="34" charset="0"/>
              </a:rPr>
              <a:t>Utilizes emotional Intelligence to grow and develop as a leader and build resiliency and confidence.</a:t>
            </a:r>
          </a:p>
          <a:p>
            <a:pPr marL="470681" lvl="1" indent="-237767" fontAlgn="t">
              <a:spcAft>
                <a:spcPts val="306"/>
              </a:spcAft>
              <a:buFont typeface="Arial" panose="020B0604020202020204" pitchFamily="34" charset="0"/>
              <a:buChar char="•"/>
            </a:pPr>
            <a:r>
              <a:rPr lang="en-US" sz="1400" b="1" dirty="0">
                <a:cs typeface="Arial" panose="020B0604020202020204" pitchFamily="34" charset="0"/>
              </a:rPr>
              <a:t>Public Service Focus - </a:t>
            </a:r>
            <a:r>
              <a:rPr lang="en-US" sz="1400" dirty="0">
                <a:cs typeface="Arial" panose="020B0604020202020204" pitchFamily="34" charset="0"/>
              </a:rPr>
              <a:t>Collaborates with all stakeholders to build both trust and stewardship towards the common good using accountability and transparency</a:t>
            </a:r>
            <a:r>
              <a:rPr lang="en-US" sz="1400" dirty="0">
                <a:solidFill>
                  <a:srgbClr val="000000"/>
                </a:solidFill>
                <a:cs typeface="Arial" panose="020B0604020202020204" pitchFamily="34" charset="0"/>
              </a:rPr>
              <a:t>.</a:t>
            </a:r>
            <a:endParaRPr lang="en-US" sz="140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C37AA67-D530-0544-8C48-E6937AA13946}" type="slidenum">
              <a:rPr lang="en-US" smtClean="0"/>
              <a:t>107</a:t>
            </a:fld>
            <a:endParaRPr lang="en-US" dirty="0"/>
          </a:p>
        </p:txBody>
      </p:sp>
    </p:spTree>
    <p:extLst>
      <p:ext uri="{BB962C8B-B14F-4D97-AF65-F5344CB8AC3E}">
        <p14:creationId xmlns:p14="http://schemas.microsoft.com/office/powerpoint/2010/main" val="224402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59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25</a:t>
            </a:fld>
            <a:endParaRPr lang="en-US" altLang="en-US" dirty="0"/>
          </a:p>
        </p:txBody>
      </p:sp>
    </p:spTree>
    <p:extLst>
      <p:ext uri="{BB962C8B-B14F-4D97-AF65-F5344CB8AC3E}">
        <p14:creationId xmlns:p14="http://schemas.microsoft.com/office/powerpoint/2010/main" val="17745873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7AA67-D530-0544-8C48-E6937AA13946}" type="slidenum">
              <a:rPr lang="en-US" smtClean="0"/>
              <a:t>108</a:t>
            </a:fld>
            <a:endParaRPr lang="en-US" dirty="0"/>
          </a:p>
        </p:txBody>
      </p:sp>
    </p:spTree>
    <p:extLst>
      <p:ext uri="{BB962C8B-B14F-4D97-AF65-F5344CB8AC3E}">
        <p14:creationId xmlns:p14="http://schemas.microsoft.com/office/powerpoint/2010/main" val="29763477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CPM addresses these 7 core leadership Competencies through</a:t>
            </a:r>
          </a:p>
          <a:p>
            <a:r>
              <a:rPr lang="en-US" sz="1600" dirty="0"/>
              <a:t>Three Phases, Phase I – Supervisory; Phase II – Management and Phase III Executive as described on this slide.</a:t>
            </a:r>
          </a:p>
        </p:txBody>
      </p:sp>
      <p:sp>
        <p:nvSpPr>
          <p:cNvPr id="4" name="Slide Number Placeholder 3"/>
          <p:cNvSpPr>
            <a:spLocks noGrp="1"/>
          </p:cNvSpPr>
          <p:nvPr>
            <p:ph type="sldNum" sz="quarter" idx="5"/>
          </p:nvPr>
        </p:nvSpPr>
        <p:spPr/>
        <p:txBody>
          <a:bodyPr/>
          <a:lstStyle/>
          <a:p>
            <a:fld id="{1C37AA67-D530-0544-8C48-E6937AA13946}" type="slidenum">
              <a:rPr lang="en-US" smtClean="0"/>
              <a:t>109</a:t>
            </a:fld>
            <a:endParaRPr lang="en-US" dirty="0"/>
          </a:p>
        </p:txBody>
      </p:sp>
    </p:spTree>
    <p:extLst>
      <p:ext uri="{BB962C8B-B14F-4D97-AF65-F5344CB8AC3E}">
        <p14:creationId xmlns:p14="http://schemas.microsoft.com/office/powerpoint/2010/main" val="42804031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FFA0B-8FFA-4971-A0CB-3D2C81D0AA5D}" type="slidenum">
              <a:rPr lang="en-US" smtClean="0"/>
              <a:t>110</a:t>
            </a:fld>
            <a:endParaRPr lang="en-US" dirty="0"/>
          </a:p>
        </p:txBody>
      </p:sp>
    </p:spTree>
    <p:extLst>
      <p:ext uri="{BB962C8B-B14F-4D97-AF65-F5344CB8AC3E}">
        <p14:creationId xmlns:p14="http://schemas.microsoft.com/office/powerpoint/2010/main" val="4719696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111</a:t>
            </a:fld>
            <a:endParaRPr lang="en-US" altLang="en-US" dirty="0"/>
          </a:p>
        </p:txBody>
      </p:sp>
    </p:spTree>
    <p:extLst>
      <p:ext uri="{BB962C8B-B14F-4D97-AF65-F5344CB8AC3E}">
        <p14:creationId xmlns:p14="http://schemas.microsoft.com/office/powerpoint/2010/main" val="42511418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dirty="0"/>
              <a:t>Presenter</a:t>
            </a:r>
          </a:p>
          <a:p>
            <a:r>
              <a:rPr dirty="0"/>
              <a:t>2019-06-10 19:52:43</a:t>
            </a:r>
          </a:p>
          <a:p>
            <a:r>
              <a:rPr dirty="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59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B336D2-6D15-4331-BDA6-B23EC9F96A86}" type="slidenum">
              <a:rPr lang="en-US" altLang="en-US" smtClean="0"/>
              <a:pPr>
                <a:defRPr/>
              </a:pPr>
              <a:t>26</a:t>
            </a:fld>
            <a:endParaRPr lang="en-US" altLang="en-US" dirty="0"/>
          </a:p>
        </p:txBody>
      </p:sp>
    </p:spTree>
    <p:extLst>
      <p:ext uri="{BB962C8B-B14F-4D97-AF65-F5344CB8AC3E}">
        <p14:creationId xmlns:p14="http://schemas.microsoft.com/office/powerpoint/2010/main" val="265219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77298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descr="Logo, company name&#10;&#10;Description automatically generated">
            <a:extLst>
              <a:ext uri="{FF2B5EF4-FFF2-40B4-BE49-F238E27FC236}">
                <a16:creationId xmlns:a16="http://schemas.microsoft.com/office/drawing/2014/main" id="{8CCEE070-5ED5-74E7-A975-2AA345AB3D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7615" y="5707446"/>
            <a:ext cx="1786824" cy="939033"/>
          </a:xfrm>
          <a:prstGeom prst="rect">
            <a:avLst/>
          </a:prstGeom>
        </p:spPr>
      </p:pic>
      <p:pic>
        <p:nvPicPr>
          <p:cNvPr id="9" name="Picture 8" descr="Logo, company name&#10;&#10;Description automatically generated">
            <a:extLst>
              <a:ext uri="{FF2B5EF4-FFF2-40B4-BE49-F238E27FC236}">
                <a16:creationId xmlns:a16="http://schemas.microsoft.com/office/drawing/2014/main" id="{283DB15D-6C67-D2B8-1827-E006530D9D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7615" y="5777782"/>
            <a:ext cx="1786824" cy="939033"/>
          </a:xfrm>
          <a:prstGeom prst="rect">
            <a:avLst/>
          </a:prstGeom>
        </p:spPr>
      </p:pic>
      <p:pic>
        <p:nvPicPr>
          <p:cNvPr id="10" name="Picture 9" descr="Village of Blackcreek">
            <a:extLst>
              <a:ext uri="{FF2B5EF4-FFF2-40B4-BE49-F238E27FC236}">
                <a16:creationId xmlns:a16="http://schemas.microsoft.com/office/drawing/2014/main" id="{0994FB67-18C4-1DD2-7D70-B3BF1A99B20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803" y="5826403"/>
            <a:ext cx="1786824" cy="8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522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9" name="Picture 8" descr="Logo, company name&#10;&#10;Description automatically generated">
            <a:extLst>
              <a:ext uri="{FF2B5EF4-FFF2-40B4-BE49-F238E27FC236}">
                <a16:creationId xmlns:a16="http://schemas.microsoft.com/office/drawing/2014/main" id="{634000A0-E6E6-44D5-C211-93585A983B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7615" y="5777782"/>
            <a:ext cx="1786824" cy="939033"/>
          </a:xfrm>
          <a:prstGeom prst="rect">
            <a:avLst/>
          </a:prstGeom>
        </p:spPr>
      </p:pic>
      <p:pic>
        <p:nvPicPr>
          <p:cNvPr id="10" name="Picture 9" descr="Village of Blackcreek">
            <a:extLst>
              <a:ext uri="{FF2B5EF4-FFF2-40B4-BE49-F238E27FC236}">
                <a16:creationId xmlns:a16="http://schemas.microsoft.com/office/drawing/2014/main" id="{FE0D86BC-0061-CF73-89A0-635AF665CF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803" y="5826403"/>
            <a:ext cx="1786824" cy="8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46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0" name="Rectangle 9"/>
          <p:cNvSpPr/>
          <p:nvPr userDrawn="1"/>
        </p:nvSpPr>
        <p:spPr bwMode="auto">
          <a:xfrm>
            <a:off x="0" y="0"/>
            <a:ext cx="9144000" cy="182880"/>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aramond" pitchFamily="18" charset="0"/>
            </a:endParaRPr>
          </a:p>
        </p:txBody>
      </p:sp>
      <p:sp>
        <p:nvSpPr>
          <p:cNvPr id="3" name="Title 1"/>
          <p:cNvSpPr>
            <a:spLocks noGrp="1"/>
          </p:cNvSpPr>
          <p:nvPr>
            <p:ph type="title"/>
          </p:nvPr>
        </p:nvSpPr>
        <p:spPr>
          <a:xfrm>
            <a:off x="457200" y="293356"/>
            <a:ext cx="8229600" cy="1143000"/>
          </a:xfrm>
          <a:prstGeom prst="rect">
            <a:avLst/>
          </a:prstGeom>
        </p:spPr>
        <p:txBody>
          <a:bodyPr/>
          <a:lstStyle>
            <a:lvl1pPr algn="l">
              <a:defRPr sz="4000" kern="0" spc="20">
                <a:solidFill>
                  <a:schemeClr val="bg2">
                    <a:lumMod val="50000"/>
                  </a:schemeClr>
                </a:solidFill>
                <a:effectLst/>
              </a:defRPr>
            </a:lvl1pPr>
          </a:lstStyle>
          <a:p>
            <a:r>
              <a:rPr lang="en-US" dirty="0"/>
              <a:t>Click to edit Master title style</a:t>
            </a:r>
          </a:p>
        </p:txBody>
      </p:sp>
      <p:sp>
        <p:nvSpPr>
          <p:cNvPr id="4" name="Content Placeholder 2"/>
          <p:cNvSpPr>
            <a:spLocks noGrp="1"/>
          </p:cNvSpPr>
          <p:nvPr>
            <p:ph idx="1"/>
          </p:nvPr>
        </p:nvSpPr>
        <p:spPr>
          <a:xfrm>
            <a:off x="914400" y="1676400"/>
            <a:ext cx="7543800" cy="4068763"/>
          </a:xfrm>
          <a:prstGeom prst="rect">
            <a:avLst/>
          </a:prstGeom>
        </p:spPr>
        <p:txBody>
          <a:bodyPr/>
          <a:lstStyle>
            <a:lvl1pPr marL="457200" indent="-457200">
              <a:spcBef>
                <a:spcPts val="1800"/>
              </a:spcBef>
              <a:spcAft>
                <a:spcPts val="0"/>
              </a:spcAft>
              <a:buClr>
                <a:schemeClr val="accent1"/>
              </a:buClr>
              <a:buSzPct val="110000"/>
              <a:buFont typeface="Arial"/>
              <a:buChar char="•"/>
              <a:defRPr sz="2800" spc="20" normalizeH="0" baseline="0">
                <a:solidFill>
                  <a:schemeClr val="bg2">
                    <a:lumMod val="50000"/>
                  </a:schemeClr>
                </a:solidFill>
                <a:effectLst/>
              </a:defRPr>
            </a:lvl1pPr>
            <a:lvl2pPr marL="713232" indent="-342900">
              <a:spcBef>
                <a:spcPts val="1800"/>
              </a:spcBef>
              <a:spcAft>
                <a:spcPts val="0"/>
              </a:spcAft>
              <a:buClr>
                <a:schemeClr val="accent1"/>
              </a:buClr>
              <a:buSzPct val="85000"/>
              <a:buFont typeface="Wingdings" charset="2"/>
              <a:buChar char="§"/>
              <a:defRPr sz="2400" spc="20">
                <a:solidFill>
                  <a:schemeClr val="bg2">
                    <a:lumMod val="50000"/>
                  </a:schemeClr>
                </a:solidFill>
                <a:effectLst/>
              </a:defRPr>
            </a:lvl2pPr>
            <a:lvl3pPr marL="896112" indent="-342900">
              <a:spcBef>
                <a:spcPts val="1800"/>
              </a:spcBef>
              <a:spcAft>
                <a:spcPts val="0"/>
              </a:spcAft>
              <a:buClr>
                <a:schemeClr val="accent1"/>
              </a:buClr>
              <a:buSzPct val="110000"/>
              <a:buFont typeface="Arial"/>
              <a:buChar char="•"/>
              <a:defRPr sz="2000" spc="20">
                <a:solidFill>
                  <a:schemeClr val="bg2">
                    <a:lumMod val="50000"/>
                  </a:schemeClr>
                </a:solidFill>
                <a:effectLst/>
              </a:defRPr>
            </a:lvl3pPr>
            <a:lvl4pPr>
              <a:buClr>
                <a:schemeClr val="accent1"/>
              </a:buClr>
              <a:defRPr>
                <a:solidFill>
                  <a:schemeClr val="accent1"/>
                </a:solidFill>
                <a:effectLst/>
              </a:defRPr>
            </a:lvl4pPr>
            <a:lvl5pPr>
              <a:buClr>
                <a:schemeClr val="accent1"/>
              </a:buClr>
              <a:defRPr>
                <a:solidFill>
                  <a:schemeClr val="accent1"/>
                </a:solidFill>
                <a:effectLst/>
              </a:defRPr>
            </a:lvl5pPr>
          </a:lstStyle>
          <a:p>
            <a:pPr lvl="0"/>
            <a:r>
              <a:rPr lang="en-US" dirty="0"/>
              <a:t>Click to edit Master text styles</a:t>
            </a:r>
          </a:p>
          <a:p>
            <a:pPr lvl="1"/>
            <a:r>
              <a:rPr lang="en-US" dirty="0"/>
              <a:t>Second level</a:t>
            </a:r>
          </a:p>
          <a:p>
            <a:pPr lvl="2"/>
            <a:r>
              <a:rPr lang="en-US" dirty="0"/>
              <a:t>Third level</a:t>
            </a:r>
          </a:p>
        </p:txBody>
      </p:sp>
      <p:sp>
        <p:nvSpPr>
          <p:cNvPr id="12" name="Rectangle 11"/>
          <p:cNvSpPr/>
          <p:nvPr userDrawn="1"/>
        </p:nvSpPr>
        <p:spPr bwMode="auto">
          <a:xfrm>
            <a:off x="7340598" y="0"/>
            <a:ext cx="1803401" cy="18288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2">
                  <a:lumMod val="60000"/>
                  <a:lumOff val="40000"/>
                </a:schemeClr>
              </a:solidFill>
              <a:effectLst/>
              <a:latin typeface="Garamond" pitchFamily="18" charset="0"/>
            </a:endParaRPr>
          </a:p>
        </p:txBody>
      </p:sp>
    </p:spTree>
    <p:extLst>
      <p:ext uri="{BB962C8B-B14F-4D97-AF65-F5344CB8AC3E}">
        <p14:creationId xmlns:p14="http://schemas.microsoft.com/office/powerpoint/2010/main" val="4019013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990600"/>
          </a:xfrm>
        </p:spPr>
        <p:txBody>
          <a:bodyPr/>
          <a:lstStyle>
            <a:lvl1pPr>
              <a:defRPr b="1">
                <a:solidFill>
                  <a:srgbClr val="0070C0"/>
                </a:solidFill>
              </a:defRPr>
            </a:lvl1pPr>
          </a:lstStyle>
          <a:p>
            <a:r>
              <a:rPr lang="en-US" dirty="0"/>
              <a:t>Click to edit Master title style</a:t>
            </a:r>
          </a:p>
        </p:txBody>
      </p:sp>
      <p:sp>
        <p:nvSpPr>
          <p:cNvPr id="3" name="Text Placeholder 2"/>
          <p:cNvSpPr>
            <a:spLocks noGrp="1"/>
          </p:cNvSpPr>
          <p:nvPr>
            <p:ph type="body" sz="half" idx="1"/>
          </p:nvPr>
        </p:nvSpPr>
        <p:spPr>
          <a:xfrm>
            <a:off x="685800" y="24384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2438400"/>
            <a:ext cx="3810000" cy="4114800"/>
          </a:xfrm>
        </p:spPr>
        <p:txBody>
          <a:bodyPr/>
          <a:lstStyle/>
          <a:p>
            <a:pPr lvl="0"/>
            <a:endParaRPr lang="en-US" noProof="0" dirty="0"/>
          </a:p>
        </p:txBody>
      </p:sp>
      <p:pic>
        <p:nvPicPr>
          <p:cNvPr id="6" name="Picture 5" descr="Logo, company name&#10;&#10;Description automatically generated">
            <a:extLst>
              <a:ext uri="{FF2B5EF4-FFF2-40B4-BE49-F238E27FC236}">
                <a16:creationId xmlns:a16="http://schemas.microsoft.com/office/drawing/2014/main" id="{683540A4-1C71-2572-828D-EE1EDE84A1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7615" y="5777782"/>
            <a:ext cx="1786824" cy="939033"/>
          </a:xfrm>
          <a:prstGeom prst="rect">
            <a:avLst/>
          </a:prstGeom>
        </p:spPr>
      </p:pic>
      <p:pic>
        <p:nvPicPr>
          <p:cNvPr id="8" name="Picture 7" descr="Village of Blackcreek">
            <a:extLst>
              <a:ext uri="{FF2B5EF4-FFF2-40B4-BE49-F238E27FC236}">
                <a16:creationId xmlns:a16="http://schemas.microsoft.com/office/drawing/2014/main" id="{0BDAB2D1-F51E-744E-4530-B596ACEC46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803" y="5826403"/>
            <a:ext cx="1786824" cy="8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367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bwMode="auto">
          <a:xfrm>
            <a:off x="0" y="0"/>
            <a:ext cx="9144000" cy="182880"/>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aramond" pitchFamily="18" charset="0"/>
            </a:endParaRPr>
          </a:p>
        </p:txBody>
      </p:sp>
      <p:sp>
        <p:nvSpPr>
          <p:cNvPr id="13" name="Title 1"/>
          <p:cNvSpPr>
            <a:spLocks noGrp="1"/>
          </p:cNvSpPr>
          <p:nvPr>
            <p:ph type="title"/>
          </p:nvPr>
        </p:nvSpPr>
        <p:spPr>
          <a:xfrm>
            <a:off x="533400" y="990600"/>
            <a:ext cx="8229600" cy="1143000"/>
          </a:xfrm>
          <a:prstGeom prst="rect">
            <a:avLst/>
          </a:prstGeom>
        </p:spPr>
        <p:txBody>
          <a:bodyPr/>
          <a:lstStyle>
            <a:lvl1pPr algn="l">
              <a:defRPr sz="4000" kern="0" spc="20">
                <a:solidFill>
                  <a:schemeClr val="bg2">
                    <a:lumMod val="50000"/>
                  </a:schemeClr>
                </a:solidFill>
                <a:effectLst/>
              </a:defRPr>
            </a:lvl1pPr>
          </a:lstStyle>
          <a:p>
            <a:r>
              <a:rPr lang="en-US" dirty="0"/>
              <a:t>Click to edit Master title style</a:t>
            </a:r>
          </a:p>
        </p:txBody>
      </p:sp>
      <p:sp>
        <p:nvSpPr>
          <p:cNvPr id="14" name="Content Placeholder 2"/>
          <p:cNvSpPr>
            <a:spLocks noGrp="1"/>
          </p:cNvSpPr>
          <p:nvPr>
            <p:ph idx="1"/>
          </p:nvPr>
        </p:nvSpPr>
        <p:spPr>
          <a:xfrm>
            <a:off x="874506" y="2255837"/>
            <a:ext cx="3657600" cy="4068763"/>
          </a:xfrm>
          <a:prstGeom prst="rect">
            <a:avLst/>
          </a:prstGeom>
        </p:spPr>
        <p:txBody>
          <a:bodyPr/>
          <a:lstStyle>
            <a:lvl1pPr marL="342900" indent="-342900">
              <a:spcBef>
                <a:spcPts val="1800"/>
              </a:spcBef>
              <a:spcAft>
                <a:spcPts val="0"/>
              </a:spcAft>
              <a:buClr>
                <a:schemeClr val="accent1"/>
              </a:buClr>
              <a:buSzPct val="113000"/>
              <a:buFont typeface="Lucida Grande"/>
              <a:buChar char="•"/>
              <a:defRPr sz="2400" spc="20" normalizeH="0" baseline="0">
                <a:solidFill>
                  <a:schemeClr val="bg2">
                    <a:lumMod val="50000"/>
                  </a:schemeClr>
                </a:solidFill>
                <a:effectLst/>
              </a:defRPr>
            </a:lvl1pPr>
            <a:lvl2pPr marL="466344" indent="-285750">
              <a:spcBef>
                <a:spcPts val="1800"/>
              </a:spcBef>
              <a:spcAft>
                <a:spcPts val="0"/>
              </a:spcAft>
              <a:buClr>
                <a:schemeClr val="bg2">
                  <a:lumMod val="50000"/>
                </a:schemeClr>
              </a:buClr>
              <a:buSzPct val="85000"/>
              <a:buFont typeface="Wingdings" charset="2"/>
              <a:buChar char="§"/>
              <a:defRPr sz="1800" spc="20">
                <a:solidFill>
                  <a:schemeClr val="bg2">
                    <a:lumMod val="50000"/>
                  </a:schemeClr>
                </a:solidFill>
                <a:effectLst/>
              </a:defRPr>
            </a:lvl2pPr>
            <a:lvl3pPr marL="342900" indent="-342900">
              <a:spcBef>
                <a:spcPts val="1800"/>
              </a:spcBef>
              <a:spcAft>
                <a:spcPts val="0"/>
              </a:spcAft>
              <a:buClr>
                <a:schemeClr val="accent1"/>
              </a:buClr>
              <a:buSzPct val="110000"/>
              <a:buFont typeface="Arial"/>
              <a:buChar char="•"/>
              <a:defRPr sz="1600" spc="20">
                <a:solidFill>
                  <a:schemeClr val="bg2">
                    <a:lumMod val="50000"/>
                  </a:schemeClr>
                </a:solidFill>
                <a:effectLst/>
              </a:defRPr>
            </a:lvl3pPr>
            <a:lvl4pPr>
              <a:buClr>
                <a:schemeClr val="accent1"/>
              </a:buClr>
              <a:defRPr>
                <a:solidFill>
                  <a:schemeClr val="accent1"/>
                </a:solidFill>
                <a:effectLst/>
              </a:defRPr>
            </a:lvl4pPr>
            <a:lvl5pPr>
              <a:buClr>
                <a:schemeClr val="accent1"/>
              </a:buClr>
              <a:defRPr>
                <a:solidFill>
                  <a:schemeClr val="accent1"/>
                </a:solidFill>
                <a:effectLst/>
              </a:defRPr>
            </a:lvl5pPr>
          </a:lstStyle>
          <a:p>
            <a:pPr lvl="0"/>
            <a:r>
              <a:rPr lang="en-US" dirty="0"/>
              <a:t>Click to edit Master text styles</a:t>
            </a:r>
          </a:p>
          <a:p>
            <a:pPr lvl="1"/>
            <a:r>
              <a:rPr lang="en-US" dirty="0"/>
              <a:t>Second level</a:t>
            </a:r>
          </a:p>
        </p:txBody>
      </p:sp>
      <p:sp>
        <p:nvSpPr>
          <p:cNvPr id="15" name="Content Placeholder 2"/>
          <p:cNvSpPr>
            <a:spLocks noGrp="1"/>
          </p:cNvSpPr>
          <p:nvPr>
            <p:ph idx="12"/>
          </p:nvPr>
        </p:nvSpPr>
        <p:spPr>
          <a:xfrm>
            <a:off x="4764294" y="2255837"/>
            <a:ext cx="3657600" cy="4068763"/>
          </a:xfrm>
          <a:prstGeom prst="rect">
            <a:avLst/>
          </a:prstGeom>
        </p:spPr>
        <p:txBody>
          <a:bodyPr/>
          <a:lstStyle>
            <a:lvl1pPr marL="342900" indent="-342900">
              <a:spcBef>
                <a:spcPts val="1800"/>
              </a:spcBef>
              <a:spcAft>
                <a:spcPts val="0"/>
              </a:spcAft>
              <a:buClr>
                <a:schemeClr val="accent1"/>
              </a:buClr>
              <a:buSzPct val="113000"/>
              <a:buFont typeface="Lucida Grande"/>
              <a:buChar char="•"/>
              <a:defRPr sz="2400" spc="20" normalizeH="0" baseline="0">
                <a:solidFill>
                  <a:schemeClr val="bg2">
                    <a:lumMod val="50000"/>
                  </a:schemeClr>
                </a:solidFill>
                <a:effectLst/>
              </a:defRPr>
            </a:lvl1pPr>
            <a:lvl2pPr marL="466344" indent="-285750">
              <a:spcBef>
                <a:spcPts val="1800"/>
              </a:spcBef>
              <a:spcAft>
                <a:spcPts val="0"/>
              </a:spcAft>
              <a:buClr>
                <a:schemeClr val="bg2">
                  <a:lumMod val="50000"/>
                </a:schemeClr>
              </a:buClr>
              <a:buSzPct val="85000"/>
              <a:buFont typeface="Wingdings" charset="2"/>
              <a:buChar char="§"/>
              <a:defRPr sz="1800" spc="20">
                <a:solidFill>
                  <a:schemeClr val="bg2">
                    <a:lumMod val="50000"/>
                  </a:schemeClr>
                </a:solidFill>
                <a:effectLst/>
              </a:defRPr>
            </a:lvl2pPr>
            <a:lvl3pPr marL="342900" indent="-342900">
              <a:spcBef>
                <a:spcPts val="1800"/>
              </a:spcBef>
              <a:spcAft>
                <a:spcPts val="0"/>
              </a:spcAft>
              <a:buClr>
                <a:schemeClr val="accent1"/>
              </a:buClr>
              <a:buSzPct val="110000"/>
              <a:buFont typeface="Arial"/>
              <a:buChar char="•"/>
              <a:defRPr sz="1600" spc="20">
                <a:solidFill>
                  <a:schemeClr val="bg2">
                    <a:lumMod val="50000"/>
                  </a:schemeClr>
                </a:solidFill>
                <a:effectLst/>
              </a:defRPr>
            </a:lvl3pPr>
            <a:lvl4pPr>
              <a:buClr>
                <a:schemeClr val="accent1"/>
              </a:buClr>
              <a:defRPr>
                <a:solidFill>
                  <a:schemeClr val="accent1"/>
                </a:solidFill>
                <a:effectLst/>
              </a:defRPr>
            </a:lvl4pPr>
            <a:lvl5pPr>
              <a:buClr>
                <a:schemeClr val="accent1"/>
              </a:buClr>
              <a:defRPr>
                <a:solidFill>
                  <a:schemeClr val="accent1"/>
                </a:solidFill>
                <a:effectLst/>
              </a:defRPr>
            </a:lvl5pPr>
          </a:lstStyle>
          <a:p>
            <a:pPr lvl="0"/>
            <a:r>
              <a:rPr lang="en-US" dirty="0"/>
              <a:t>Click to edit Master text styles</a:t>
            </a:r>
          </a:p>
          <a:p>
            <a:pPr lvl="1"/>
            <a:r>
              <a:rPr lang="en-US" dirty="0"/>
              <a:t>Second level</a:t>
            </a:r>
          </a:p>
        </p:txBody>
      </p:sp>
      <p:sp>
        <p:nvSpPr>
          <p:cNvPr id="16" name="Rectangle 15"/>
          <p:cNvSpPr/>
          <p:nvPr userDrawn="1"/>
        </p:nvSpPr>
        <p:spPr bwMode="auto">
          <a:xfrm>
            <a:off x="7340598" y="0"/>
            <a:ext cx="1803401" cy="18288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aramond" pitchFamily="18" charset="0"/>
            </a:endParaRPr>
          </a:p>
        </p:txBody>
      </p:sp>
    </p:spTree>
    <p:extLst>
      <p:ext uri="{BB962C8B-B14F-4D97-AF65-F5344CB8AC3E}">
        <p14:creationId xmlns:p14="http://schemas.microsoft.com/office/powerpoint/2010/main" val="518726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_image">
    <p:spTree>
      <p:nvGrpSpPr>
        <p:cNvPr id="1" name=""/>
        <p:cNvGrpSpPr/>
        <p:nvPr/>
      </p:nvGrpSpPr>
      <p:grpSpPr>
        <a:xfrm>
          <a:off x="0" y="0"/>
          <a:ext cx="0" cy="0"/>
          <a:chOff x="0" y="0"/>
          <a:chExt cx="0" cy="0"/>
        </a:xfrm>
      </p:grpSpPr>
      <p:pic>
        <p:nvPicPr>
          <p:cNvPr id="4" name="Extension Local Government Education logo" descr="University of Wisconsin–Madison Division of Extension Local Government Education logo.">
            <a:extLst>
              <a:ext uri="{FF2B5EF4-FFF2-40B4-BE49-F238E27FC236}">
                <a16:creationId xmlns:a16="http://schemas.microsoft.com/office/drawing/2014/main" id="{E2187387-0DBB-1CEA-1975-313F12D836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1475" y="505244"/>
            <a:ext cx="2916899" cy="1073390"/>
          </a:xfrm>
          <a:prstGeom prst="rect">
            <a:avLst/>
          </a:prstGeom>
        </p:spPr>
      </p:pic>
      <p:sp>
        <p:nvSpPr>
          <p:cNvPr id="9" name="Title">
            <a:extLst>
              <a:ext uri="{FF2B5EF4-FFF2-40B4-BE49-F238E27FC236}">
                <a16:creationId xmlns:a16="http://schemas.microsoft.com/office/drawing/2014/main" id="{6ABA1338-65AB-87CE-6E5E-134F0424C8FD}"/>
              </a:ext>
            </a:extLst>
          </p:cNvPr>
          <p:cNvSpPr>
            <a:spLocks noGrp="1"/>
          </p:cNvSpPr>
          <p:nvPr>
            <p:ph type="title"/>
          </p:nvPr>
        </p:nvSpPr>
        <p:spPr>
          <a:xfrm>
            <a:off x="371476" y="2382926"/>
            <a:ext cx="2888456" cy="1513479"/>
          </a:xfrm>
        </p:spPr>
        <p:txBody>
          <a:bodyPr/>
          <a:lstStyle/>
          <a:p>
            <a:r>
              <a:rPr lang="en-US"/>
              <a:t>Click to edit Master title style</a:t>
            </a:r>
          </a:p>
        </p:txBody>
      </p:sp>
      <p:sp>
        <p:nvSpPr>
          <p:cNvPr id="7" name="red dividing line">
            <a:extLst>
              <a:ext uri="{FF2B5EF4-FFF2-40B4-BE49-F238E27FC236}">
                <a16:creationId xmlns:a16="http://schemas.microsoft.com/office/drawing/2014/main" id="{70314500-A3E0-C889-C8A8-1A34A0353D46}"/>
              </a:ext>
              <a:ext uri="{C183D7F6-B498-43B3-948B-1728B52AA6E4}">
                <adec:decorative xmlns:adec="http://schemas.microsoft.com/office/drawing/2017/decorative" val="1"/>
              </a:ext>
            </a:extLst>
          </p:cNvPr>
          <p:cNvSpPr/>
          <p:nvPr userDrawn="1"/>
        </p:nvSpPr>
        <p:spPr>
          <a:xfrm>
            <a:off x="342901" y="4043380"/>
            <a:ext cx="353642"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ubtitle">
            <a:extLst>
              <a:ext uri="{FF2B5EF4-FFF2-40B4-BE49-F238E27FC236}">
                <a16:creationId xmlns:a16="http://schemas.microsoft.com/office/drawing/2014/main" id="{A3456BDA-E99E-EE7D-AD35-69848F69EA07}"/>
              </a:ext>
            </a:extLst>
          </p:cNvPr>
          <p:cNvSpPr>
            <a:spLocks noGrp="1"/>
          </p:cNvSpPr>
          <p:nvPr>
            <p:ph type="body" sz="quarter" idx="16" hasCustomPrompt="1"/>
          </p:nvPr>
        </p:nvSpPr>
        <p:spPr>
          <a:xfrm>
            <a:off x="342901" y="4284363"/>
            <a:ext cx="2917031" cy="523990"/>
          </a:xfrm>
        </p:spPr>
        <p:txBody>
          <a:bodyPr lIns="0" tIns="0" rIns="0">
            <a:spAutoFit/>
          </a:bodyPr>
          <a:lstStyle>
            <a:lvl1pPr marL="0" indent="0">
              <a:buNone/>
              <a:defRPr sz="1725">
                <a:solidFill>
                  <a:schemeClr val="tx2"/>
                </a:solidFill>
              </a:defRPr>
            </a:lvl1pPr>
          </a:lstStyle>
          <a:p>
            <a:pPr lvl="0"/>
            <a:r>
              <a:rPr lang="en-US" dirty="0"/>
              <a:t>Insert subtitle, date or other information if needed</a:t>
            </a:r>
          </a:p>
        </p:txBody>
      </p:sp>
      <p:sp>
        <p:nvSpPr>
          <p:cNvPr id="13" name="Subtitle">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342900" y="5953913"/>
            <a:ext cx="7733559" cy="523088"/>
          </a:xfrm>
        </p:spPr>
        <p:txBody>
          <a:bodyPr anchor="t" anchorCtr="0">
            <a:normAutofit/>
          </a:bodyPr>
          <a:lstStyle>
            <a:lvl1pPr marL="0" indent="0">
              <a:buNone/>
              <a:defRPr sz="1350" b="0">
                <a:solidFill>
                  <a:schemeClr val="tx2"/>
                </a:solidFill>
              </a:defRPr>
            </a:lvl1pPr>
          </a:lstStyle>
          <a:p>
            <a:pPr lvl="0"/>
            <a:r>
              <a:rPr lang="en-US" dirty="0"/>
              <a:t>Insert name or date</a:t>
            </a:r>
          </a:p>
        </p:txBody>
      </p:sp>
      <p:pic>
        <p:nvPicPr>
          <p:cNvPr id="14" name="image" descr="A group of five professionals conversing in an office setting.">
            <a:extLst>
              <a:ext uri="{FF2B5EF4-FFF2-40B4-BE49-F238E27FC236}">
                <a16:creationId xmlns:a16="http://schemas.microsoft.com/office/drawing/2014/main" id="{AFB8E219-17C0-C13C-C7D3-24C45E2D6143}"/>
              </a:ext>
            </a:extLst>
          </p:cNvPr>
          <p:cNvPicPr>
            <a:picLocks noChangeAspect="1"/>
          </p:cNvPicPr>
          <p:nvPr userDrawn="1"/>
        </p:nvPicPr>
        <p:blipFill rotWithShape="1">
          <a:blip r:embed="rId3">
            <a:alphaModFix/>
          </a:blip>
          <a:srcRect l="6150" r="23053"/>
          <a:stretch/>
        </p:blipFill>
        <p:spPr>
          <a:xfrm>
            <a:off x="3654911" y="-1"/>
            <a:ext cx="5486400" cy="6858000"/>
          </a:xfrm>
          <a:prstGeom prst="rect">
            <a:avLst/>
          </a:prstGeom>
        </p:spPr>
      </p:pic>
      <p:pic>
        <p:nvPicPr>
          <p:cNvPr id="5" name="Wisconsin Certified Public Manager logo" descr="Wisconsin Certified Public Manager logo">
            <a:extLst>
              <a:ext uri="{FF2B5EF4-FFF2-40B4-BE49-F238E27FC236}">
                <a16:creationId xmlns:a16="http://schemas.microsoft.com/office/drawing/2014/main" id="{AA921634-8E80-52B7-44E9-ABD4D8AC87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48141" y="4823104"/>
            <a:ext cx="1249674" cy="1787728"/>
          </a:xfrm>
          <a:prstGeom prst="rect">
            <a:avLst/>
          </a:prstGeom>
        </p:spPr>
      </p:pic>
    </p:spTree>
    <p:extLst>
      <p:ext uri="{BB962C8B-B14F-4D97-AF65-F5344CB8AC3E}">
        <p14:creationId xmlns:p14="http://schemas.microsoft.com/office/powerpoint/2010/main" val="171022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_2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1832E-867D-4B46-5AAA-31F20D618AD4}"/>
              </a:ext>
            </a:extLst>
          </p:cNvPr>
          <p:cNvSpPr>
            <a:spLocks noGrp="1"/>
          </p:cNvSpPr>
          <p:nvPr>
            <p:ph type="title"/>
          </p:nvPr>
        </p:nvSpPr>
        <p:spPr/>
        <p:txBody>
          <a:bodyPr/>
          <a:lstStyle/>
          <a:p>
            <a:r>
              <a:rPr lang="en-US"/>
              <a:t>Click to edit Master title style</a:t>
            </a:r>
          </a:p>
        </p:txBody>
      </p:sp>
      <p:sp>
        <p:nvSpPr>
          <p:cNvPr id="7" name="red dividing line">
            <a:extLst>
              <a:ext uri="{FF2B5EF4-FFF2-40B4-BE49-F238E27FC236}">
                <a16:creationId xmlns:a16="http://schemas.microsoft.com/office/drawing/2014/main" id="{4EDFC75F-7C56-4347-B180-B45A7C3C2BFE}"/>
              </a:ext>
              <a:ext uri="{C183D7F6-B498-43B3-948B-1728B52AA6E4}">
                <adec:decorative xmlns:adec="http://schemas.microsoft.com/office/drawing/2017/decorative" val="1"/>
              </a:ext>
            </a:extLst>
          </p:cNvPr>
          <p:cNvSpPr/>
          <p:nvPr userDrawn="1"/>
        </p:nvSpPr>
        <p:spPr>
          <a:xfrm>
            <a:off x="371476" y="1625704"/>
            <a:ext cx="353642"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371475" y="1840448"/>
            <a:ext cx="4104861" cy="4446053"/>
          </a:xfrm>
        </p:spPr>
        <p:txBody>
          <a:bodyPr>
            <a:normAutofit/>
          </a:bodyPr>
          <a:lstStyle>
            <a:lvl1pPr marL="0" indent="0">
              <a:lnSpc>
                <a:spcPts val="2250"/>
              </a:lnSpc>
              <a:buFontTx/>
              <a:buNone/>
              <a:tabLst/>
              <a:defRPr sz="1800">
                <a:solidFill>
                  <a:schemeClr val="tx1"/>
                </a:solidFill>
              </a:defRPr>
            </a:lvl1pPr>
            <a:lvl2pPr>
              <a:defRPr sz="1575"/>
            </a:lvl2pPr>
            <a:lvl3pPr>
              <a:defRPr sz="1575"/>
            </a:lvl3pPr>
            <a:lvl4pPr>
              <a:defRPr sz="1575"/>
            </a:lvl4pPr>
            <a:lvl5pPr>
              <a:defRPr sz="1575"/>
            </a:lvl5pPr>
          </a:lstStyle>
          <a:p>
            <a:pPr lvl="0"/>
            <a:r>
              <a:rPr lang="en-US" dirty="0"/>
              <a:t>Insert text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4667665" y="1840448"/>
            <a:ext cx="3704810" cy="4446053"/>
          </a:xfrm>
        </p:spPr>
        <p:txBody>
          <a:bodyPr>
            <a:normAutofit/>
          </a:bodyPr>
          <a:lstStyle>
            <a:lvl1pPr marL="171450" indent="-171450">
              <a:lnSpc>
                <a:spcPts val="2175"/>
              </a:lnSpc>
              <a:spcBef>
                <a:spcPts val="450"/>
              </a:spcBef>
              <a:buFont typeface="Arial" panose="020B0604020202020204" pitchFamily="34" charset="0"/>
              <a:buChar char="•"/>
              <a:tabLst/>
              <a:defRPr sz="1800">
                <a:solidFill>
                  <a:schemeClr val="tx1"/>
                </a:solidFill>
              </a:defRPr>
            </a:lvl1pPr>
            <a:lvl2pPr>
              <a:defRPr sz="1575"/>
            </a:lvl2pPr>
            <a:lvl3pPr>
              <a:defRPr sz="1575"/>
            </a:lvl3pPr>
            <a:lvl4pPr>
              <a:defRPr sz="1575"/>
            </a:lvl4pPr>
            <a:lvl5pPr>
              <a:defRPr sz="1575"/>
            </a:lvl5pPr>
          </a:lstStyle>
          <a:p>
            <a:pPr lvl="0"/>
            <a:r>
              <a:rPr lang="en-US" dirty="0"/>
              <a:t>Bulleted list</a:t>
            </a:r>
          </a:p>
          <a:p>
            <a:pPr lvl="0"/>
            <a:r>
              <a:rPr lang="en-US" dirty="0"/>
              <a:t>Bulleted list</a:t>
            </a:r>
          </a:p>
          <a:p>
            <a:pPr lvl="0"/>
            <a:r>
              <a:rPr lang="en-US" dirty="0"/>
              <a:t>Bulleted list</a:t>
            </a:r>
          </a:p>
        </p:txBody>
      </p:sp>
      <p:sp>
        <p:nvSpPr>
          <p:cNvPr id="2" name="gray accent">
            <a:extLst>
              <a:ext uri="{FF2B5EF4-FFF2-40B4-BE49-F238E27FC236}">
                <a16:creationId xmlns:a16="http://schemas.microsoft.com/office/drawing/2014/main" id="{AD9C1C5F-6C8E-4B06-E28E-521D3B22A204}"/>
              </a:ext>
              <a:ext uri="{C183D7F6-B498-43B3-948B-1728B52AA6E4}">
                <adec:decorative xmlns:adec="http://schemas.microsoft.com/office/drawing/2017/decorative" val="1"/>
              </a:ext>
            </a:extLst>
          </p:cNvPr>
          <p:cNvSpPr/>
          <p:nvPr userDrawn="1"/>
        </p:nvSpPr>
        <p:spPr>
          <a:xfrm>
            <a:off x="8870674" y="0"/>
            <a:ext cx="273326"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15971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_1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6E8145-FB26-0C8B-8809-1BFBC08CA7E3}"/>
              </a:ext>
            </a:extLst>
          </p:cNvPr>
          <p:cNvSpPr>
            <a:spLocks noGrp="1"/>
          </p:cNvSpPr>
          <p:nvPr>
            <p:ph type="title"/>
          </p:nvPr>
        </p:nvSpPr>
        <p:spPr/>
        <p:txBody>
          <a:bodyPr/>
          <a:lstStyle/>
          <a:p>
            <a:r>
              <a:rPr lang="en-US"/>
              <a:t>Click to edit Master title style</a:t>
            </a:r>
          </a:p>
        </p:txBody>
      </p:sp>
      <p:sp>
        <p:nvSpPr>
          <p:cNvPr id="7" name="red dividing line">
            <a:extLst>
              <a:ext uri="{FF2B5EF4-FFF2-40B4-BE49-F238E27FC236}">
                <a16:creationId xmlns:a16="http://schemas.microsoft.com/office/drawing/2014/main" id="{4EDFC75F-7C56-4347-B180-B45A7C3C2BFE}"/>
              </a:ext>
              <a:ext uri="{C183D7F6-B498-43B3-948B-1728B52AA6E4}">
                <adec:decorative xmlns:adec="http://schemas.microsoft.com/office/drawing/2017/decorative" val="1"/>
              </a:ext>
            </a:extLst>
          </p:cNvPr>
          <p:cNvSpPr/>
          <p:nvPr userDrawn="1"/>
        </p:nvSpPr>
        <p:spPr>
          <a:xfrm>
            <a:off x="371476" y="1625704"/>
            <a:ext cx="353642"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371475" y="1840448"/>
            <a:ext cx="7002643" cy="4446053"/>
          </a:xfrm>
        </p:spPr>
        <p:txBody>
          <a:bodyPr>
            <a:normAutofit/>
          </a:bodyPr>
          <a:lstStyle>
            <a:lvl1pPr marL="0" indent="0">
              <a:lnSpc>
                <a:spcPts val="2250"/>
              </a:lnSpc>
              <a:buFontTx/>
              <a:buNone/>
              <a:tabLst/>
              <a:defRPr sz="1800">
                <a:solidFill>
                  <a:schemeClr val="tx1">
                    <a:lumMod val="90000"/>
                    <a:lumOff val="10000"/>
                  </a:schemeClr>
                </a:solidFill>
              </a:defRPr>
            </a:lvl1pPr>
            <a:lvl2pPr>
              <a:defRPr sz="1575"/>
            </a:lvl2pPr>
            <a:lvl3pPr>
              <a:defRPr sz="1575"/>
            </a:lvl3pPr>
            <a:lvl4pPr>
              <a:defRPr sz="1575"/>
            </a:lvl4pPr>
            <a:lvl5pPr>
              <a:defRPr sz="1575"/>
            </a:lvl5pPr>
          </a:lstStyle>
          <a:p>
            <a:pPr lvl="0"/>
            <a:r>
              <a:rPr lang="en-US" dirty="0"/>
              <a:t>Insert text</a:t>
            </a:r>
          </a:p>
        </p:txBody>
      </p:sp>
      <p:sp>
        <p:nvSpPr>
          <p:cNvPr id="2" name="gray accent">
            <a:extLst>
              <a:ext uri="{FF2B5EF4-FFF2-40B4-BE49-F238E27FC236}">
                <a16:creationId xmlns:a16="http://schemas.microsoft.com/office/drawing/2014/main" id="{4A975A51-8894-2A2D-10CB-7010F843C74E}"/>
              </a:ext>
              <a:ext uri="{C183D7F6-B498-43B3-948B-1728B52AA6E4}">
                <adec:decorative xmlns:adec="http://schemas.microsoft.com/office/drawing/2017/decorative" val="1"/>
              </a:ext>
            </a:extLst>
          </p:cNvPr>
          <p:cNvSpPr/>
          <p:nvPr userDrawn="1"/>
        </p:nvSpPr>
        <p:spPr>
          <a:xfrm>
            <a:off x="8870674" y="0"/>
            <a:ext cx="273326"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45024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descr="Logo, company name&#10;&#10;Description automatically generated">
            <a:extLst>
              <a:ext uri="{FF2B5EF4-FFF2-40B4-BE49-F238E27FC236}">
                <a16:creationId xmlns:a16="http://schemas.microsoft.com/office/drawing/2014/main" id="{F6EE2B2F-873A-980F-A933-1A17B4C2D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7615" y="5777782"/>
            <a:ext cx="1786824" cy="939033"/>
          </a:xfrm>
          <a:prstGeom prst="rect">
            <a:avLst/>
          </a:prstGeom>
        </p:spPr>
      </p:pic>
      <p:pic>
        <p:nvPicPr>
          <p:cNvPr id="8" name="Picture 7" descr="Village of Blackcreek">
            <a:extLst>
              <a:ext uri="{FF2B5EF4-FFF2-40B4-BE49-F238E27FC236}">
                <a16:creationId xmlns:a16="http://schemas.microsoft.com/office/drawing/2014/main" id="{60D8DB24-3D00-DBEE-9B3F-B26546479D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803" y="5826403"/>
            <a:ext cx="1786824" cy="8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66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3965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10" name="Picture 9" descr="Logo, company name&#10;&#10;Description automatically generated">
            <a:extLst>
              <a:ext uri="{FF2B5EF4-FFF2-40B4-BE49-F238E27FC236}">
                <a16:creationId xmlns:a16="http://schemas.microsoft.com/office/drawing/2014/main" id="{ECB06383-630D-B681-0C07-355972FA32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7615" y="5777782"/>
            <a:ext cx="1786824" cy="939033"/>
          </a:xfrm>
          <a:prstGeom prst="rect">
            <a:avLst/>
          </a:prstGeom>
        </p:spPr>
      </p:pic>
      <p:pic>
        <p:nvPicPr>
          <p:cNvPr id="11" name="Picture 10" descr="Village of Blackcreek">
            <a:extLst>
              <a:ext uri="{FF2B5EF4-FFF2-40B4-BE49-F238E27FC236}">
                <a16:creationId xmlns:a16="http://schemas.microsoft.com/office/drawing/2014/main" id="{C50EAC62-17DB-4ADF-94A2-CEF8F7AB34C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803" y="5826403"/>
            <a:ext cx="1786824" cy="8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934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solidFill>
                  <a:srgbClr val="0070C0"/>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pic>
        <p:nvPicPr>
          <p:cNvPr id="12" name="Picture 11" descr="Logo, company name&#10;&#10;Description automatically generated">
            <a:extLst>
              <a:ext uri="{FF2B5EF4-FFF2-40B4-BE49-F238E27FC236}">
                <a16:creationId xmlns:a16="http://schemas.microsoft.com/office/drawing/2014/main" id="{0089230E-1F5E-99A0-7881-6661E990D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7615" y="5777782"/>
            <a:ext cx="1786824" cy="939033"/>
          </a:xfrm>
          <a:prstGeom prst="rect">
            <a:avLst/>
          </a:prstGeom>
        </p:spPr>
      </p:pic>
      <p:pic>
        <p:nvPicPr>
          <p:cNvPr id="13" name="Picture 12" descr="Village of Blackcreek">
            <a:extLst>
              <a:ext uri="{FF2B5EF4-FFF2-40B4-BE49-F238E27FC236}">
                <a16:creationId xmlns:a16="http://schemas.microsoft.com/office/drawing/2014/main" id="{32C11497-64C2-3247-08E4-B14629EA818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803" y="5826403"/>
            <a:ext cx="1786824" cy="8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49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descr="Logo, company name&#10;&#10;Description automatically generated">
            <a:extLst>
              <a:ext uri="{FF2B5EF4-FFF2-40B4-BE49-F238E27FC236}">
                <a16:creationId xmlns:a16="http://schemas.microsoft.com/office/drawing/2014/main" id="{F3B49E6D-6EAA-97EC-94FF-F96C18DC51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7615" y="5777782"/>
            <a:ext cx="1786824" cy="939033"/>
          </a:xfrm>
          <a:prstGeom prst="rect">
            <a:avLst/>
          </a:prstGeom>
        </p:spPr>
      </p:pic>
      <p:pic>
        <p:nvPicPr>
          <p:cNvPr id="9" name="Picture 8" descr="Village of Blackcreek">
            <a:extLst>
              <a:ext uri="{FF2B5EF4-FFF2-40B4-BE49-F238E27FC236}">
                <a16:creationId xmlns:a16="http://schemas.microsoft.com/office/drawing/2014/main" id="{4D346DC7-6499-F653-D7A4-116EAC3F9DD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803" y="5826403"/>
            <a:ext cx="1786824" cy="8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32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descr="Logo, company name&#10;&#10;Description automatically generated">
            <a:extLst>
              <a:ext uri="{FF2B5EF4-FFF2-40B4-BE49-F238E27FC236}">
                <a16:creationId xmlns:a16="http://schemas.microsoft.com/office/drawing/2014/main" id="{BCBEE457-2CAB-63A8-6F21-CBB5847D19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7615" y="5777782"/>
            <a:ext cx="1786824" cy="939033"/>
          </a:xfrm>
          <a:prstGeom prst="rect">
            <a:avLst/>
          </a:prstGeom>
        </p:spPr>
      </p:pic>
      <p:pic>
        <p:nvPicPr>
          <p:cNvPr id="8" name="Picture 7" descr="Village of Blackcreek">
            <a:extLst>
              <a:ext uri="{FF2B5EF4-FFF2-40B4-BE49-F238E27FC236}">
                <a16:creationId xmlns:a16="http://schemas.microsoft.com/office/drawing/2014/main" id="{7716DEFB-F595-3D85-4554-6A5E9BD8519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803" y="5826403"/>
            <a:ext cx="1786824" cy="8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11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rgbClr val="0070C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10" name="Picture 9" descr="Logo, company name&#10;&#10;Description automatically generated">
            <a:extLst>
              <a:ext uri="{FF2B5EF4-FFF2-40B4-BE49-F238E27FC236}">
                <a16:creationId xmlns:a16="http://schemas.microsoft.com/office/drawing/2014/main" id="{C31E2B80-516D-6F24-6BFF-DC4F11C932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7615" y="5777782"/>
            <a:ext cx="1786824" cy="939033"/>
          </a:xfrm>
          <a:prstGeom prst="rect">
            <a:avLst/>
          </a:prstGeom>
        </p:spPr>
      </p:pic>
      <p:pic>
        <p:nvPicPr>
          <p:cNvPr id="11" name="Picture 10" descr="Village of Blackcreek">
            <a:extLst>
              <a:ext uri="{FF2B5EF4-FFF2-40B4-BE49-F238E27FC236}">
                <a16:creationId xmlns:a16="http://schemas.microsoft.com/office/drawing/2014/main" id="{0322167D-A1D9-CC40-D5B3-3C05590C38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803" y="5826403"/>
            <a:ext cx="1786824" cy="8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093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10" name="Picture 9" descr="Logo, company name&#10;&#10;Description automatically generated">
            <a:extLst>
              <a:ext uri="{FF2B5EF4-FFF2-40B4-BE49-F238E27FC236}">
                <a16:creationId xmlns:a16="http://schemas.microsoft.com/office/drawing/2014/main" id="{F8DE648B-9558-F71A-75CB-E2ECCCC226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7615" y="5777782"/>
            <a:ext cx="1786824" cy="939033"/>
          </a:xfrm>
          <a:prstGeom prst="rect">
            <a:avLst/>
          </a:prstGeom>
        </p:spPr>
      </p:pic>
      <p:pic>
        <p:nvPicPr>
          <p:cNvPr id="11" name="Picture 10" descr="Village of Blackcreek">
            <a:extLst>
              <a:ext uri="{FF2B5EF4-FFF2-40B4-BE49-F238E27FC236}">
                <a16:creationId xmlns:a16="http://schemas.microsoft.com/office/drawing/2014/main" id="{9A198D69-33F4-52C7-7402-4D617E889C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803" y="5826403"/>
            <a:ext cx="1786824" cy="8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96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4/21/2025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7829124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youtube.com/watch?v=29QuDO1a3XE&amp;list=PLK5J2e8jejk5-1KvuxUGeWVN-g4LJC4MG&amp;index=2" TargetMode="External"/><Relationship Id="rId2" Type="http://schemas.openxmlformats.org/officeDocument/2006/relationships/hyperlink" Target="https://www.youtube.com/watch?v=8_txOexeZtk&amp;list=PLK5J2e8jejk5-1KvuxUGeWVN-g4LJC4MG" TargetMode="External"/><Relationship Id="rId1" Type="http://schemas.openxmlformats.org/officeDocument/2006/relationships/slideLayout" Target="../slideLayouts/slideLayout2.xml"/><Relationship Id="rId5" Type="http://schemas.openxmlformats.org/officeDocument/2006/relationships/hyperlink" Target="https://www.youtube.com/watch?v=3ZveRl2I3h0&amp;list=PLK5J2e8jejk5-1KvuxUGeWVN-g4LJC4MG&amp;index=4" TargetMode="External"/><Relationship Id="rId4" Type="http://schemas.openxmlformats.org/officeDocument/2006/relationships/hyperlink" Target="https://www.youtube.com/watch?v=30l1ll4umfY&amp;index=3&amp;list=PLK5J2e8jejk5-1KvuxUGeWVN-g4LJC4M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kinnyartist.com/pin/quotes/trying-to-please-everybody-is-impossible/"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https://lindaellis.life/the-dash-poem-author"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16.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gif"/><Relationship Id="rId4" Type="http://schemas.openxmlformats.org/officeDocument/2006/relationships/image" Target="../media/image71.png"/><Relationship Id="rId9" Type="http://schemas.openxmlformats.org/officeDocument/2006/relationships/image" Target="../media/image76.png"/></Relationships>
</file>

<file path=ppt/slides/_rels/slide10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80.xml"/><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17.xml"/><Relationship Id="rId5" Type="http://schemas.openxmlformats.org/officeDocument/2006/relationships/image" Target="../media/image78.png"/><Relationship Id="rId4" Type="http://schemas.openxmlformats.org/officeDocument/2006/relationships/image" Target="../media/image77.gif"/></Relationships>
</file>

<file path=ppt/slides/_rels/slide11.xml.rels><?xml version="1.0" encoding="UTF-8" standalone="yes"?>
<Relationships xmlns="http://schemas.openxmlformats.org/package/2006/relationships"><Relationship Id="rId3" Type="http://schemas.openxmlformats.org/officeDocument/2006/relationships/hyperlink" Target="https://leadershipfreak.blog/2021/04/08/a-5-step-plan-for-seeking-input-for-leaders-who-tend-to-exclude-people/"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hyperlink" Target="https://ecoworldreactor.blogspot.com/2016/03/einstein-open-mind-quotes.html"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hyperlink" Target="https://lgc.uwex.edu/" TargetMode="External"/><Relationship Id="rId7" Type="http://schemas.openxmlformats.org/officeDocument/2006/relationships/hyperlink" Target="mailto:Daniel.Foth@wisc.edu"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hyperlink" Target="https://www.doj.state.wi.us/office-open-government/office-open-government" TargetMode="External"/><Relationship Id="rId5" Type="http://schemas.openxmlformats.org/officeDocument/2006/relationships/hyperlink" Target="https://lgc.uwex.edu/deliberative-governance/" TargetMode="External"/><Relationship Id="rId4" Type="http://schemas.openxmlformats.org/officeDocument/2006/relationships/hyperlink" Target="https://lgc.uwex.edu/update-government-meetings-during-covid-19-pandemic/" TargetMode="External"/><Relationship Id="rId9" Type="http://schemas.openxmlformats.org/officeDocument/2006/relationships/hyperlink" Target="http://www.thebluediamondgallery.com/wooden-tile/r/resource.html"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mailto:Daniel.Foth@wisc.edu"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s://lgc.uwex.ed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shopnanjala.com/shop/blooms/jade-plant-po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courses.lumenlearning.com/wm-englishcomposition1/chapter/text-critical-thinking-and-logic/"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insauga.com/caught-on-video-police-remove-shouting-taxi-representative-from-city-hall-meet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www.cynical-c.com/2013/03/26/yes-we-are-open/"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ixabay.com/en/drive-car-lane-road-information-44329/"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commons.wikimedia.org/wiki/File:One-half.sv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www.kaneconsulting.biz/blog/2013/writing-for-an-audience-of-one/"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hyperlink" Target="https://pixnio.com/media/theater-crowd-sitting-cinema-audience" TargetMode="External"/><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progressive-charlestown.com/2012/03/cca-promotes-dark-skies-and-open-space.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amommasview.wordpress.com/2017/02/17/behind-closed-door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achurchforstarvingartists.wordpress.com/2016/09/28/the-room-where-it-happen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f.streetsblog.org/2015/03/10/fantasizing-about-self-driving-cars-sunnyvale-opposes-el-camino-bus-lane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ra-meetingpoint.blogspot.com/2014/09/more-class-rules.htm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gigih.net/2019/11/21/albert-einstein-motivational-quot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sheninger.blogspot.com/"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inloso.com/interpersonal-skills/"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blog.vmforsp.com/2013/09/whiptail-the-truth-the-whole-truthoh-who-am-i-kidding/" TargetMode="External"/><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s://jamesclear.com/" TargetMode="External"/><Relationship Id="rId5" Type="http://schemas.openxmlformats.org/officeDocument/2006/relationships/image" Target="../media/image43.jpeg"/><Relationship Id="rId10" Type="http://schemas.openxmlformats.org/officeDocument/2006/relationships/hyperlink" Target="https://creativecommons.org/licenses/by/3.0/" TargetMode="External"/><Relationship Id="rId4" Type="http://schemas.openxmlformats.org/officeDocument/2006/relationships/image" Target="../media/image42.jpeg"/><Relationship Id="rId9" Type="http://schemas.openxmlformats.org/officeDocument/2006/relationships/hyperlink" Target="http://opinion-forum.com/index/2011/07/cognitive-biases-make-common-sense-neither/"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danielstillman.com/blog/the-thought-intention-expression-gap"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thingsweforget.blogspot.com/2013/11/1099-listen-more-than-you-talk.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countrygirltheatregeek.blogspot.com/2010/12/where-has-creativity-gone.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2012books.lardbucket.org/books/an-introduction-to-group-communication/s14-03-a-brief-introduction-to-robert.html"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michelemmartin.com/thebambooprojectblog/2015/08/are-you-a-manager-or-a-leader-when-it-comes-to-your-career.html"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2bproductive.blogspot.com/2017/07/three-top-soft-skills-leaders-need.html" TargetMode="External"/><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adventuresofalondonkiwi.com/2013/10/48-hours-in-paris-london-kiwis-guide.html?m=1"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openclipart.org/detail/194026/behavior-typ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edtechsandyk.blogspot.com/2012/11/have-you-decided-not-to-vote-because.html"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flickr.com/photos/gwendalcentrifugue/6341660248"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www.flickr.com/photos/95549449@N00/5821752685/"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hyperlink" Target="http://icestories.exploratorium.edu/dispatches/and-in-a-blink-of-an-eye-summer-is-gone/"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pixabay.com/en/disapprove-bad-down-rate-rated-149251/" TargetMode="External"/><Relationship Id="rId5" Type="http://schemas.openxmlformats.org/officeDocument/2006/relationships/image" Target="../media/image65.png"/><Relationship Id="rId4" Type="http://schemas.openxmlformats.org/officeDocument/2006/relationships/hyperlink" Target="http://coronationstreetupdates.blogspot.com/2015/03/10-things-i-love-and-loathe-about.html"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pointlomadem.org/2018/04/09/notes-from-february-meeting-county-board-of-supervisors-district-4-endorsement-meeting/"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08F3-83A7-4891-A81F-389B8601A8C9}"/>
              </a:ext>
            </a:extLst>
          </p:cNvPr>
          <p:cNvSpPr>
            <a:spLocks noGrp="1"/>
          </p:cNvSpPr>
          <p:nvPr>
            <p:ph type="ctrTitle"/>
          </p:nvPr>
        </p:nvSpPr>
        <p:spPr>
          <a:xfrm>
            <a:off x="177973" y="662035"/>
            <a:ext cx="8525933" cy="1490150"/>
          </a:xfrm>
        </p:spPr>
        <p:txBody>
          <a:bodyPr anchor="t">
            <a:noAutofit/>
          </a:bodyPr>
          <a:lstStyle/>
          <a:p>
            <a:r>
              <a:rPr lang="en-US" sz="5400" b="1" dirty="0">
                <a:solidFill>
                  <a:srgbClr val="0070C0"/>
                </a:solidFill>
                <a:latin typeface="+mn-lt"/>
              </a:rPr>
              <a:t>How to be an Effective Trustee</a:t>
            </a:r>
            <a:endParaRPr lang="en-US" sz="5400" dirty="0"/>
          </a:p>
        </p:txBody>
      </p:sp>
      <p:sp>
        <p:nvSpPr>
          <p:cNvPr id="4" name="Subtitle 2">
            <a:extLst>
              <a:ext uri="{FF2B5EF4-FFF2-40B4-BE49-F238E27FC236}">
                <a16:creationId xmlns:a16="http://schemas.microsoft.com/office/drawing/2014/main" id="{F0FDF8DF-1BC2-4B12-9ACC-E46C73EF2C60}"/>
              </a:ext>
            </a:extLst>
          </p:cNvPr>
          <p:cNvSpPr txBox="1">
            <a:spLocks/>
          </p:cNvSpPr>
          <p:nvPr/>
        </p:nvSpPr>
        <p:spPr>
          <a:xfrm>
            <a:off x="152400" y="3518770"/>
            <a:ext cx="8839200" cy="19547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fontAlgn="auto">
              <a:spcBef>
                <a:spcPts val="0"/>
              </a:spcBef>
            </a:pPr>
            <a:endParaRPr lang="en-US" altLang="en-US" sz="1600" b="1" dirty="0">
              <a:latin typeface="+mn-lt"/>
            </a:endParaRPr>
          </a:p>
          <a:p>
            <a:pPr fontAlgn="auto">
              <a:spcBef>
                <a:spcPts val="0"/>
              </a:spcBef>
            </a:pPr>
            <a:endParaRPr lang="en-US" altLang="en-US" sz="1800" b="1" dirty="0">
              <a:latin typeface="+mn-lt"/>
            </a:endParaRPr>
          </a:p>
          <a:p>
            <a:pPr fontAlgn="auto">
              <a:spcBef>
                <a:spcPts val="0"/>
              </a:spcBef>
            </a:pPr>
            <a:r>
              <a:rPr lang="en-US" altLang="en-US" sz="1800" b="1" dirty="0">
                <a:latin typeface="+mn-lt"/>
              </a:rPr>
              <a:t>1-15-25 </a:t>
            </a:r>
          </a:p>
          <a:p>
            <a:pPr fontAlgn="auto">
              <a:spcBef>
                <a:spcPts val="0"/>
              </a:spcBef>
            </a:pPr>
            <a:r>
              <a:rPr lang="en-US" altLang="en-US" sz="1800" b="1" dirty="0">
                <a:latin typeface="+mn-lt"/>
              </a:rPr>
              <a:t>Daniel Foth, JD – Local government specialist, </a:t>
            </a:r>
          </a:p>
          <a:p>
            <a:pPr fontAlgn="auto">
              <a:spcBef>
                <a:spcPts val="0"/>
              </a:spcBef>
            </a:pPr>
            <a:r>
              <a:rPr lang="en-US" altLang="en-US" sz="1800" b="1" dirty="0"/>
              <a:t>Director – Certified Public Manager Program</a:t>
            </a:r>
          </a:p>
          <a:p>
            <a:pPr fontAlgn="auto">
              <a:spcBef>
                <a:spcPts val="0"/>
              </a:spcBef>
            </a:pPr>
            <a:r>
              <a:rPr lang="en-US" altLang="en-US" sz="1800" b="1" dirty="0"/>
              <a:t>University of Wisconsin – Madison</a:t>
            </a:r>
          </a:p>
          <a:p>
            <a:pPr fontAlgn="auto">
              <a:spcBef>
                <a:spcPts val="0"/>
              </a:spcBef>
            </a:pPr>
            <a:r>
              <a:rPr lang="en-US" altLang="en-US" sz="1800" dirty="0">
                <a:latin typeface="+mn-lt"/>
              </a:rPr>
              <a:t>Local Government Education, Division of Extension </a:t>
            </a:r>
          </a:p>
        </p:txBody>
      </p:sp>
      <p:sp>
        <p:nvSpPr>
          <p:cNvPr id="6" name="TextBox 5">
            <a:extLst>
              <a:ext uri="{FF2B5EF4-FFF2-40B4-BE49-F238E27FC236}">
                <a16:creationId xmlns:a16="http://schemas.microsoft.com/office/drawing/2014/main" id="{5E78ECEB-D1F7-4A39-9F40-573C2149006C}"/>
              </a:ext>
            </a:extLst>
          </p:cNvPr>
          <p:cNvSpPr txBox="1"/>
          <p:nvPr/>
        </p:nvSpPr>
        <p:spPr>
          <a:xfrm>
            <a:off x="68425" y="5820863"/>
            <a:ext cx="5968481" cy="954107"/>
          </a:xfrm>
          <a:prstGeom prst="rect">
            <a:avLst/>
          </a:prstGeom>
          <a:noFill/>
        </p:spPr>
        <p:txBody>
          <a:bodyPr wrap="square" rtlCol="0">
            <a:spAutoFit/>
          </a:bodyPr>
          <a:lstStyle/>
          <a:p>
            <a:pPr eaLnBrk="1" hangingPunct="1">
              <a:spcBef>
                <a:spcPts val="0"/>
              </a:spcBef>
            </a:pPr>
            <a:r>
              <a:rPr lang="en-US" altLang="en-US" sz="1400" b="1" dirty="0"/>
              <a:t>Acknowledgments: UW Madison – Division of Extension</a:t>
            </a:r>
          </a:p>
          <a:p>
            <a:pPr eaLnBrk="1" hangingPunct="1">
              <a:spcBef>
                <a:spcPts val="0"/>
              </a:spcBef>
            </a:pPr>
            <a:r>
              <a:rPr lang="en-US" altLang="en-US" sz="1400" dirty="0">
                <a:cs typeface="Calibri" panose="020F0502020204030204" pitchFamily="34" charset="0"/>
              </a:rPr>
              <a:t>Dan Hill: Retired Local Government Specialist</a:t>
            </a:r>
          </a:p>
          <a:p>
            <a:pPr eaLnBrk="1" hangingPunct="1">
              <a:spcBef>
                <a:spcPts val="0"/>
              </a:spcBef>
            </a:pPr>
            <a:r>
              <a:rPr lang="en-US" altLang="en-US" sz="1400" dirty="0">
                <a:cs typeface="Calibri" panose="020F0502020204030204" pitchFamily="34" charset="0"/>
              </a:rPr>
              <a:t>Larry Larmer: Retired Local Government Specialist </a:t>
            </a:r>
          </a:p>
          <a:p>
            <a:pPr eaLnBrk="1" hangingPunct="1">
              <a:spcBef>
                <a:spcPts val="0"/>
              </a:spcBef>
            </a:pPr>
            <a:r>
              <a:rPr lang="en-US" altLang="en-US" sz="1400" dirty="0">
                <a:cs typeface="Calibri" panose="020F0502020204030204" pitchFamily="34" charset="0"/>
              </a:rPr>
              <a:t>Philip Freeburg: Retired Distinguished Lecturer, Local Government Law Educator</a:t>
            </a:r>
          </a:p>
        </p:txBody>
      </p:sp>
      <p:pic>
        <p:nvPicPr>
          <p:cNvPr id="8" name="Picture 7" descr="Logo, company name&#10;&#10;Description automatically generated">
            <a:extLst>
              <a:ext uri="{FF2B5EF4-FFF2-40B4-BE49-F238E27FC236}">
                <a16:creationId xmlns:a16="http://schemas.microsoft.com/office/drawing/2014/main" id="{D67352E6-12C5-47F9-AC6D-0066CBB89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841" y="5112230"/>
            <a:ext cx="2696823" cy="1417266"/>
          </a:xfrm>
          <a:prstGeom prst="rect">
            <a:avLst/>
          </a:prstGeom>
        </p:spPr>
      </p:pic>
      <p:pic>
        <p:nvPicPr>
          <p:cNvPr id="3" name="Picture 2" descr="Village of Blackcreek">
            <a:extLst>
              <a:ext uri="{FF2B5EF4-FFF2-40B4-BE49-F238E27FC236}">
                <a16:creationId xmlns:a16="http://schemas.microsoft.com/office/drawing/2014/main" id="{03F67B0E-6D44-A36B-0045-B89ECDFF3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990" y="2139421"/>
            <a:ext cx="3996772" cy="192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179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D103F-6912-8562-B51A-BEE9EF7FF2DB}"/>
              </a:ext>
            </a:extLst>
          </p:cNvPr>
          <p:cNvSpPr>
            <a:spLocks noGrp="1"/>
          </p:cNvSpPr>
          <p:nvPr>
            <p:ph type="title"/>
          </p:nvPr>
        </p:nvSpPr>
        <p:spPr>
          <a:xfrm>
            <a:off x="628650" y="365127"/>
            <a:ext cx="7886700" cy="1044574"/>
          </a:xfrm>
        </p:spPr>
        <p:txBody>
          <a:bodyPr>
            <a:normAutofit fontScale="90000"/>
          </a:bodyPr>
          <a:lstStyle/>
          <a:p>
            <a:r>
              <a:rPr lang="en-US" dirty="0"/>
              <a:t>Standing Committees </a:t>
            </a:r>
            <a:br>
              <a:rPr lang="en-US" dirty="0"/>
            </a:br>
            <a:r>
              <a:rPr lang="en-US" sz="3100" dirty="0"/>
              <a:t>Each has three Trustee members </a:t>
            </a:r>
            <a:r>
              <a:rPr lang="en-US" sz="3100" dirty="0">
                <a:solidFill>
                  <a:srgbClr val="00B050"/>
                </a:solidFill>
              </a:rPr>
              <a:t>(</a:t>
            </a:r>
            <a:r>
              <a:rPr lang="en-US" sz="3100" i="1" dirty="0">
                <a:solidFill>
                  <a:srgbClr val="00B050"/>
                </a:solidFill>
              </a:rPr>
              <a:t>§ 89-6 A)</a:t>
            </a:r>
            <a:endParaRPr lang="en-US" sz="3100" dirty="0">
              <a:solidFill>
                <a:srgbClr val="00B050"/>
              </a:solidFill>
            </a:endParaRPr>
          </a:p>
        </p:txBody>
      </p:sp>
      <p:sp>
        <p:nvSpPr>
          <p:cNvPr id="3" name="Content Placeholder 2">
            <a:extLst>
              <a:ext uri="{FF2B5EF4-FFF2-40B4-BE49-F238E27FC236}">
                <a16:creationId xmlns:a16="http://schemas.microsoft.com/office/drawing/2014/main" id="{8DFEF9EE-BA8B-D75B-9315-B5A679AE43A2}"/>
              </a:ext>
            </a:extLst>
          </p:cNvPr>
          <p:cNvSpPr>
            <a:spLocks noGrp="1"/>
          </p:cNvSpPr>
          <p:nvPr>
            <p:ph idx="1"/>
          </p:nvPr>
        </p:nvSpPr>
        <p:spPr>
          <a:xfrm>
            <a:off x="628650" y="1511300"/>
            <a:ext cx="7886700" cy="4351338"/>
          </a:xfrm>
        </p:spPr>
        <p:txBody>
          <a:bodyPr>
            <a:normAutofit fontScale="85000" lnSpcReduction="20000"/>
          </a:bodyPr>
          <a:lstStyle/>
          <a:p>
            <a:pPr marL="457200" indent="-457200">
              <a:buNone/>
            </a:pPr>
            <a:r>
              <a:rPr lang="en-US" dirty="0"/>
              <a:t>(1)	Finance Committee</a:t>
            </a:r>
          </a:p>
          <a:p>
            <a:pPr marL="457200" indent="-457200">
              <a:buNone/>
            </a:pPr>
            <a:r>
              <a:rPr lang="en-US" dirty="0"/>
              <a:t>(2)	Building, Grounds and Equipment Committee</a:t>
            </a:r>
          </a:p>
          <a:p>
            <a:pPr marL="457200" indent="-457200">
              <a:buNone/>
            </a:pPr>
            <a:r>
              <a:rPr lang="en-US" dirty="0"/>
              <a:t>(3)	Ordinance Committee</a:t>
            </a:r>
          </a:p>
          <a:p>
            <a:pPr marL="457200" indent="-457200">
              <a:buNone/>
            </a:pPr>
            <a:r>
              <a:rPr lang="en-US" dirty="0"/>
              <a:t>(4)	Insurance and Personnel Committee</a:t>
            </a:r>
          </a:p>
          <a:p>
            <a:pPr marL="457200" indent="-457200">
              <a:buNone/>
            </a:pPr>
            <a:r>
              <a:rPr lang="en-US" dirty="0"/>
              <a:t>(5)	Fire and Police Committee</a:t>
            </a:r>
          </a:p>
          <a:p>
            <a:pPr marL="514350" indent="-514350">
              <a:buAutoNum type="arabicParenBoth" startAt="6"/>
            </a:pPr>
            <a:r>
              <a:rPr lang="en-US" dirty="0"/>
              <a:t>Streets Committee</a:t>
            </a:r>
          </a:p>
          <a:p>
            <a:pPr marL="514350" indent="-514350">
              <a:buAutoNum type="arabicParenBoth" startAt="6"/>
            </a:pPr>
            <a:r>
              <a:rPr lang="en-US" dirty="0"/>
              <a:t>Water and Sewer Utilities Committee</a:t>
            </a:r>
          </a:p>
          <a:p>
            <a:r>
              <a:rPr lang="en-US" dirty="0"/>
              <a:t>Use committees to do the “work” </a:t>
            </a:r>
          </a:p>
          <a:p>
            <a:r>
              <a:rPr lang="en-US" dirty="0"/>
              <a:t>Board Meetings to approve/ratify the committee recommendations</a:t>
            </a:r>
          </a:p>
          <a:p>
            <a:r>
              <a:rPr lang="en-US" dirty="0"/>
              <a:t>Recognize committee work, or why have the committee?</a:t>
            </a:r>
          </a:p>
          <a:p>
            <a:pPr marL="514350" indent="-514350">
              <a:buAutoNum type="arabicParenBoth" startAt="6"/>
            </a:pPr>
            <a:endParaRPr lang="en-US" dirty="0"/>
          </a:p>
          <a:p>
            <a:endParaRPr lang="en-US" dirty="0"/>
          </a:p>
        </p:txBody>
      </p:sp>
    </p:spTree>
    <p:extLst>
      <p:ext uri="{BB962C8B-B14F-4D97-AF65-F5344CB8AC3E}">
        <p14:creationId xmlns:p14="http://schemas.microsoft.com/office/powerpoint/2010/main" val="16102184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3149-FEEF-A221-D255-E382F7A5238B}"/>
              </a:ext>
            </a:extLst>
          </p:cNvPr>
          <p:cNvSpPr>
            <a:spLocks noGrp="1"/>
          </p:cNvSpPr>
          <p:nvPr>
            <p:ph type="title"/>
          </p:nvPr>
        </p:nvSpPr>
        <p:spPr>
          <a:xfrm>
            <a:off x="495300" y="193676"/>
            <a:ext cx="7886700" cy="1325563"/>
          </a:xfrm>
        </p:spPr>
        <p:txBody>
          <a:bodyPr/>
          <a:lstStyle/>
          <a:p>
            <a:r>
              <a:rPr lang="en-US" dirty="0"/>
              <a:t>Scenario #1 – Village  Annual Budget Hearing</a:t>
            </a:r>
          </a:p>
        </p:txBody>
      </p:sp>
      <p:sp>
        <p:nvSpPr>
          <p:cNvPr id="3" name="Content Placeholder 2">
            <a:extLst>
              <a:ext uri="{FF2B5EF4-FFF2-40B4-BE49-F238E27FC236}">
                <a16:creationId xmlns:a16="http://schemas.microsoft.com/office/drawing/2014/main" id="{8020B3DF-DDCF-2F8D-6070-396C61D063A6}"/>
              </a:ext>
            </a:extLst>
          </p:cNvPr>
          <p:cNvSpPr>
            <a:spLocks noGrp="1"/>
          </p:cNvSpPr>
          <p:nvPr>
            <p:ph idx="1"/>
          </p:nvPr>
        </p:nvSpPr>
        <p:spPr>
          <a:xfrm>
            <a:off x="495299" y="1625600"/>
            <a:ext cx="8277225" cy="4351338"/>
          </a:xfrm>
        </p:spPr>
        <p:txBody>
          <a:bodyPr>
            <a:normAutofit fontScale="92500"/>
          </a:bodyPr>
          <a:lstStyle/>
          <a:p>
            <a:pPr>
              <a:lnSpc>
                <a:spcPct val="150000"/>
              </a:lnSpc>
              <a:spcBef>
                <a:spcPts val="0"/>
              </a:spcBef>
              <a:tabLst>
                <a:tab pos="457200" algn="l"/>
              </a:tabLst>
            </a:pPr>
            <a:r>
              <a:rPr lang="en-US" sz="2000" b="1" dirty="0">
                <a:effectLst/>
                <a:latin typeface="Calibri" panose="020F0502020204030204" pitchFamily="34" charset="0"/>
                <a:ea typeface="Times New Roman" panose="02020603050405020304" pitchFamily="18" charset="0"/>
              </a:rPr>
              <a:t>At the annual budget hearing, one citizen insists that the Annual Budget show each expenditure in its complete detail (name, cost, amount, description, etc.). As Chair, what do you do?</a:t>
            </a:r>
          </a:p>
          <a:p>
            <a:pPr>
              <a:lnSpc>
                <a:spcPct val="150000"/>
              </a:lnSpc>
              <a:spcBef>
                <a:spcPts val="0"/>
              </a:spcBef>
              <a:tabLst>
                <a:tab pos="457200" algn="l"/>
              </a:tabLst>
            </a:pPr>
            <a:endParaRPr lang="en-US" sz="1500" dirty="0">
              <a:effectLst/>
              <a:latin typeface="Calibri" panose="020F0502020204030204" pitchFamily="34" charset="0"/>
              <a:ea typeface="Calibri" panose="020F0502020204030204" pitchFamily="34" charset="0"/>
            </a:endParaRPr>
          </a:p>
          <a:p>
            <a:pPr marL="514350" lvl="1" indent="-285750">
              <a:lnSpc>
                <a:spcPct val="150000"/>
              </a:lnSpc>
              <a:spcBef>
                <a:spcPts val="0"/>
              </a:spcBef>
              <a:buFont typeface="+mj-lt"/>
              <a:buAutoNum type="alphaLcPeriod"/>
              <a:tabLst>
                <a:tab pos="914400" algn="l"/>
              </a:tabLst>
            </a:pPr>
            <a:r>
              <a:rPr lang="en-US" sz="1800" dirty="0">
                <a:effectLst/>
                <a:latin typeface="Calibri" panose="020F0502020204030204" pitchFamily="34" charset="0"/>
                <a:ea typeface="Times New Roman" panose="02020603050405020304" pitchFamily="18" charset="0"/>
              </a:rPr>
              <a:t>Note that the budget information meets the Wisconsin Statutory requirements, or</a:t>
            </a:r>
          </a:p>
          <a:p>
            <a:pPr marL="514350" marR="0" lvl="1" indent="-285750">
              <a:lnSpc>
                <a:spcPct val="150000"/>
              </a:lnSpc>
              <a:spcBef>
                <a:spcPts val="0"/>
              </a:spcBef>
              <a:spcAft>
                <a:spcPts val="0"/>
              </a:spcAft>
              <a:buFont typeface="+mj-lt"/>
              <a:buAutoNum type="alphaLcPeriod"/>
              <a:tabLst>
                <a:tab pos="914400" algn="l"/>
              </a:tabLst>
            </a:pPr>
            <a:r>
              <a:rPr lang="en-US" sz="1800" dirty="0">
                <a:latin typeface="Calibri" panose="020F0502020204030204" pitchFamily="34" charset="0"/>
                <a:ea typeface="Times New Roman" panose="02020603050405020304" pitchFamily="18" charset="0"/>
              </a:rPr>
              <a:t>Thank the citizen and note the request will be considered for next year’s budget, or</a:t>
            </a:r>
          </a:p>
          <a:p>
            <a:pPr marL="514350" marR="0" lvl="1" indent="-285750">
              <a:lnSpc>
                <a:spcPct val="150000"/>
              </a:lnSpc>
              <a:spcBef>
                <a:spcPts val="0"/>
              </a:spcBef>
              <a:spcAft>
                <a:spcPts val="0"/>
              </a:spcAft>
              <a:buFont typeface="+mj-lt"/>
              <a:buAutoNum type="alphaLcPeriod"/>
              <a:tabLst>
                <a:tab pos="914400" algn="l"/>
              </a:tabLst>
            </a:pPr>
            <a:r>
              <a:rPr lang="en-US" sz="1800" dirty="0">
                <a:effectLst/>
                <a:latin typeface="Calibri" panose="020F0502020204030204" pitchFamily="34" charset="0"/>
                <a:ea typeface="Times New Roman" panose="02020603050405020304" pitchFamily="18" charset="0"/>
              </a:rPr>
              <a:t>If the citizen persists, rule the citizen out of order, as the budget information meets </a:t>
            </a:r>
            <a:r>
              <a:rPr lang="en-US" sz="1800" dirty="0">
                <a:latin typeface="Calibri" panose="020F0502020204030204" pitchFamily="34" charset="0"/>
                <a:ea typeface="Times New Roman" panose="02020603050405020304" pitchFamily="18" charset="0"/>
              </a:rPr>
              <a:t>Wisconsin statutory requirements, no changes will be considered</a:t>
            </a:r>
            <a:r>
              <a:rPr lang="en-US" sz="1800" dirty="0">
                <a:effectLst/>
                <a:latin typeface="Calibri" panose="020F0502020204030204" pitchFamily="34" charset="0"/>
                <a:ea typeface="Times New Roman" panose="02020603050405020304" pitchFamily="18" charset="0"/>
              </a:rPr>
              <a:t>.</a:t>
            </a:r>
          </a:p>
          <a:p>
            <a:pPr marL="514350" marR="0" lvl="1" indent="-285750">
              <a:lnSpc>
                <a:spcPct val="150000"/>
              </a:lnSpc>
              <a:spcBef>
                <a:spcPts val="0"/>
              </a:spcBef>
              <a:spcAft>
                <a:spcPts val="0"/>
              </a:spcAft>
              <a:buFont typeface="+mj-lt"/>
              <a:buAutoNum type="alphaLcPeriod"/>
              <a:tabLst>
                <a:tab pos="914400" algn="l"/>
              </a:tabLst>
            </a:pPr>
            <a:r>
              <a:rPr lang="en-US" sz="1800" dirty="0">
                <a:effectLst/>
                <a:latin typeface="Calibri" panose="020F0502020204030204" pitchFamily="34" charset="0"/>
                <a:ea typeface="Times New Roman" panose="02020603050405020304" pitchFamily="18" charset="0"/>
              </a:rPr>
              <a:t>If the citizen objects, then the Board will vote to sustain the Chair, or not.</a:t>
            </a:r>
          </a:p>
          <a:p>
            <a:pPr marL="0" indent="0">
              <a:buNone/>
            </a:pPr>
            <a:endParaRPr lang="en-US" dirty="0"/>
          </a:p>
        </p:txBody>
      </p:sp>
    </p:spTree>
    <p:extLst>
      <p:ext uri="{BB962C8B-B14F-4D97-AF65-F5344CB8AC3E}">
        <p14:creationId xmlns:p14="http://schemas.microsoft.com/office/powerpoint/2010/main" val="22665349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5C8AD-C990-80A3-9B22-B9FACE25B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DD2D9-C389-C01C-9F59-EE6834A9FE14}"/>
              </a:ext>
            </a:extLst>
          </p:cNvPr>
          <p:cNvSpPr>
            <a:spLocks noGrp="1"/>
          </p:cNvSpPr>
          <p:nvPr>
            <p:ph type="title"/>
          </p:nvPr>
        </p:nvSpPr>
        <p:spPr>
          <a:xfrm>
            <a:off x="628650" y="156118"/>
            <a:ext cx="7886700" cy="1669508"/>
          </a:xfrm>
        </p:spPr>
        <p:txBody>
          <a:bodyPr>
            <a:normAutofit fontScale="90000"/>
          </a:bodyPr>
          <a:lstStyle/>
          <a:p>
            <a:r>
              <a:rPr lang="en-US" dirty="0"/>
              <a:t>Scenario #2 –Village Board Meeting– Non-Agenda Item Introduced </a:t>
            </a:r>
          </a:p>
        </p:txBody>
      </p:sp>
      <p:sp>
        <p:nvSpPr>
          <p:cNvPr id="3" name="Content Placeholder 2">
            <a:extLst>
              <a:ext uri="{FF2B5EF4-FFF2-40B4-BE49-F238E27FC236}">
                <a16:creationId xmlns:a16="http://schemas.microsoft.com/office/drawing/2014/main" id="{99EAC61D-37B0-F7D2-B2DC-D3D8C744EBCC}"/>
              </a:ext>
            </a:extLst>
          </p:cNvPr>
          <p:cNvSpPr>
            <a:spLocks noGrp="1"/>
          </p:cNvSpPr>
          <p:nvPr>
            <p:ph idx="1"/>
          </p:nvPr>
        </p:nvSpPr>
        <p:spPr/>
        <p:txBody>
          <a:bodyPr/>
          <a:lstStyle/>
          <a:p>
            <a:pPr>
              <a:lnSpc>
                <a:spcPct val="150000"/>
              </a:lnSpc>
              <a:spcBef>
                <a:spcPts val="0"/>
              </a:spcBef>
              <a:tabLst>
                <a:tab pos="457200" algn="l"/>
              </a:tabLst>
            </a:pPr>
            <a:r>
              <a:rPr lang="en-US" sz="2000" b="1" dirty="0">
                <a:effectLst/>
                <a:latin typeface="Calibri" panose="020F0502020204030204" pitchFamily="34" charset="0"/>
                <a:ea typeface="Times New Roman" panose="02020603050405020304" pitchFamily="18" charset="0"/>
              </a:rPr>
              <a:t>Your Village is holding its regular Board meeting. Four</a:t>
            </a:r>
            <a:r>
              <a:rPr lang="en-US" sz="2000" b="1" dirty="0">
                <a:latin typeface="Calibri" panose="020F0502020204030204" pitchFamily="34" charset="0"/>
                <a:ea typeface="Times New Roman" panose="02020603050405020304" pitchFamily="18" charset="0"/>
              </a:rPr>
              <a:t> members attending </a:t>
            </a:r>
            <a:r>
              <a:rPr lang="en-US" sz="2000" b="1" dirty="0">
                <a:effectLst/>
                <a:latin typeface="Calibri" panose="020F0502020204030204" pitchFamily="34" charset="0"/>
                <a:ea typeface="Times New Roman" panose="02020603050405020304" pitchFamily="18" charset="0"/>
              </a:rPr>
              <a:t>want to add an Agenda Item to address an item, to address a potential upcoming emergency.</a:t>
            </a:r>
          </a:p>
          <a:p>
            <a:pPr>
              <a:lnSpc>
                <a:spcPct val="150000"/>
              </a:lnSpc>
              <a:spcBef>
                <a:spcPts val="0"/>
              </a:spcBef>
              <a:tabLst>
                <a:tab pos="457200" algn="l"/>
              </a:tabLst>
            </a:pPr>
            <a:r>
              <a:rPr lang="en-US" sz="2000" b="1" dirty="0">
                <a:effectLst/>
                <a:latin typeface="Calibri" panose="020F0502020204030204" pitchFamily="34" charset="0"/>
                <a:ea typeface="Times New Roman" panose="02020603050405020304" pitchFamily="18" charset="0"/>
              </a:rPr>
              <a:t>As Chair, what do you do?</a:t>
            </a:r>
            <a:endParaRPr lang="en-US" sz="2000" dirty="0">
              <a:effectLst/>
              <a:latin typeface="Calibri" panose="020F0502020204030204" pitchFamily="34" charset="0"/>
              <a:ea typeface="Calibri" panose="020F0502020204030204" pitchFamily="34" charset="0"/>
            </a:endParaRPr>
          </a:p>
          <a:p>
            <a:pPr marL="742950" marR="0" lvl="1" indent="-285750">
              <a:lnSpc>
                <a:spcPct val="150000"/>
              </a:lnSpc>
              <a:spcBef>
                <a:spcPts val="0"/>
              </a:spcBef>
              <a:spcAft>
                <a:spcPts val="0"/>
              </a:spcAft>
              <a:buFont typeface="+mj-lt"/>
              <a:buAutoNum type="alphaLcPeriod"/>
              <a:tabLst>
                <a:tab pos="914400" algn="l"/>
              </a:tabLst>
            </a:pPr>
            <a:r>
              <a:rPr lang="en-US" sz="1800" dirty="0">
                <a:effectLst/>
                <a:latin typeface="Calibri" panose="020F0502020204030204" pitchFamily="34" charset="0"/>
                <a:ea typeface="Times New Roman" panose="02020603050405020304" pitchFamily="18" charset="0"/>
              </a:rPr>
              <a:t>Chair should rule out-of-order, as under the Open Meetings Law, only stated agenda items can be considered at a Board Meeting.</a:t>
            </a:r>
          </a:p>
          <a:p>
            <a:pPr marL="742950" marR="0" lvl="1" indent="-285750">
              <a:lnSpc>
                <a:spcPct val="150000"/>
              </a:lnSpc>
              <a:spcBef>
                <a:spcPts val="0"/>
              </a:spcBef>
              <a:spcAft>
                <a:spcPts val="0"/>
              </a:spcAft>
              <a:buFont typeface="+mj-lt"/>
              <a:buAutoNum type="alphaLcPeriod"/>
              <a:tabLst>
                <a:tab pos="914400" algn="l"/>
              </a:tabLst>
            </a:pPr>
            <a:r>
              <a:rPr lang="en-US" sz="1800" dirty="0">
                <a:latin typeface="Calibri" panose="020F0502020204030204" pitchFamily="34" charset="0"/>
                <a:ea typeface="Times New Roman" panose="02020603050405020304" pitchFamily="18" charset="0"/>
              </a:rPr>
              <a:t>How can the emergency be addressed?  Schedule another meeting for 2:15 hours in the future and post notices accordingly.</a:t>
            </a:r>
            <a:endParaRPr lang="en-US" sz="1800" dirty="0">
              <a:effectLst/>
              <a:latin typeface="Calibri" panose="020F0502020204030204" pitchFamily="34" charset="0"/>
              <a:ea typeface="Times New Roman" panose="02020603050405020304" pitchFamily="18" charset="0"/>
            </a:endParaRPr>
          </a:p>
          <a:p>
            <a:pPr marL="742950" marR="0" lvl="1" indent="-285750">
              <a:lnSpc>
                <a:spcPct val="150000"/>
              </a:lnSpc>
              <a:spcBef>
                <a:spcPts val="0"/>
              </a:spcBef>
              <a:spcAft>
                <a:spcPts val="0"/>
              </a:spcAft>
              <a:buFont typeface="+mj-lt"/>
              <a:buAutoNum type="alphaLcPeriod"/>
              <a:tabLst>
                <a:tab pos="914400" algn="l"/>
              </a:tabLst>
            </a:pPr>
            <a:endParaRPr lang="en-US" sz="1800" dirty="0">
              <a:effectLst/>
              <a:latin typeface="Calibri" panose="020F0502020204030204" pitchFamily="34" charset="0"/>
              <a:ea typeface="Times New Roman" panose="02020603050405020304" pitchFamily="18" charset="0"/>
            </a:endParaRPr>
          </a:p>
          <a:p>
            <a:pPr marL="742950" marR="0" lvl="1" indent="-285750">
              <a:lnSpc>
                <a:spcPct val="150000"/>
              </a:lnSpc>
              <a:spcBef>
                <a:spcPts val="0"/>
              </a:spcBef>
              <a:spcAft>
                <a:spcPts val="0"/>
              </a:spcAft>
              <a:buFont typeface="+mj-lt"/>
              <a:buAutoNum type="alphaLcPeriod"/>
              <a:tabLst>
                <a:tab pos="914400" algn="l"/>
              </a:tabLst>
            </a:pP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033227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7835-FCA9-5DB3-D01B-A69D6829DC16}"/>
              </a:ext>
            </a:extLst>
          </p:cNvPr>
          <p:cNvSpPr>
            <a:spLocks noGrp="1"/>
          </p:cNvSpPr>
          <p:nvPr>
            <p:ph type="title"/>
          </p:nvPr>
        </p:nvSpPr>
        <p:spPr/>
        <p:txBody>
          <a:bodyPr>
            <a:normAutofit/>
          </a:bodyPr>
          <a:lstStyle/>
          <a:p>
            <a:r>
              <a:rPr lang="en-US" dirty="0"/>
              <a:t>Scenario #3 –Board Meeting Member Disruption</a:t>
            </a:r>
          </a:p>
        </p:txBody>
      </p:sp>
      <p:sp>
        <p:nvSpPr>
          <p:cNvPr id="3" name="Content Placeholder 2">
            <a:extLst>
              <a:ext uri="{FF2B5EF4-FFF2-40B4-BE49-F238E27FC236}">
                <a16:creationId xmlns:a16="http://schemas.microsoft.com/office/drawing/2014/main" id="{8C60AE4D-CB31-5D26-D186-6FDCB8F1AE0E}"/>
              </a:ext>
            </a:extLst>
          </p:cNvPr>
          <p:cNvSpPr>
            <a:spLocks noGrp="1"/>
          </p:cNvSpPr>
          <p:nvPr>
            <p:ph idx="1"/>
          </p:nvPr>
        </p:nvSpPr>
        <p:spPr/>
        <p:txBody>
          <a:bodyPr>
            <a:normAutofit/>
          </a:bodyPr>
          <a:lstStyle/>
          <a:p>
            <a:pPr>
              <a:lnSpc>
                <a:spcPct val="150000"/>
              </a:lnSpc>
              <a:spcBef>
                <a:spcPts val="0"/>
              </a:spcBef>
              <a:tabLst>
                <a:tab pos="457200" algn="l"/>
              </a:tabLst>
            </a:pPr>
            <a:r>
              <a:rPr lang="en-US" sz="2000" b="1" dirty="0">
                <a:effectLst/>
                <a:latin typeface="Calibri" panose="020F0502020204030204" pitchFamily="34" charset="0"/>
                <a:ea typeface="Times New Roman" panose="02020603050405020304" pitchFamily="18" charset="0"/>
              </a:rPr>
              <a:t>Your Board is holding a regular meeting. A Board member, who is unhappy with the Board, now wants to question and debate every Agenda Item. As Chair, what do you do? </a:t>
            </a:r>
          </a:p>
          <a:p>
            <a:pPr marL="742950" marR="0" lvl="1" indent="-285750">
              <a:lnSpc>
                <a:spcPct val="150000"/>
              </a:lnSpc>
              <a:spcBef>
                <a:spcPts val="0"/>
              </a:spcBef>
              <a:spcAft>
                <a:spcPts val="0"/>
              </a:spcAft>
              <a:buFont typeface="+mj-lt"/>
              <a:buAutoNum type="alphaLcPeriod"/>
              <a:tabLst>
                <a:tab pos="914400" algn="l"/>
              </a:tabLst>
            </a:pPr>
            <a:r>
              <a:rPr lang="en-US" sz="1800" dirty="0">
                <a:effectLst/>
                <a:latin typeface="Calibri" panose="020F0502020204030204" pitchFamily="34" charset="0"/>
                <a:ea typeface="Times New Roman" panose="02020603050405020304" pitchFamily="18" charset="0"/>
              </a:rPr>
              <a:t>Chair may allow the person to do so 1-2 times, then </a:t>
            </a:r>
            <a:r>
              <a:rPr lang="en-US" sz="1800" dirty="0">
                <a:latin typeface="Calibri" panose="020F0502020204030204" pitchFamily="34" charset="0"/>
                <a:ea typeface="Times New Roman" panose="02020603050405020304" pitchFamily="18" charset="0"/>
              </a:rPr>
              <a:t>rule </a:t>
            </a:r>
            <a:r>
              <a:rPr lang="en-US" sz="1800" dirty="0">
                <a:effectLst/>
                <a:latin typeface="Calibri" panose="020F0502020204030204" pitchFamily="34" charset="0"/>
                <a:ea typeface="Times New Roman" panose="02020603050405020304" pitchFamily="18" charset="0"/>
              </a:rPr>
              <a:t>the person’s future objections out of order, due to obstructing the meeting. </a:t>
            </a:r>
          </a:p>
          <a:p>
            <a:pPr marL="742950" marR="0" lvl="1" indent="-285750">
              <a:lnSpc>
                <a:spcPct val="150000"/>
              </a:lnSpc>
              <a:spcBef>
                <a:spcPts val="0"/>
              </a:spcBef>
              <a:spcAft>
                <a:spcPts val="0"/>
              </a:spcAft>
              <a:buFont typeface="+mj-lt"/>
              <a:buAutoNum type="alphaLcPeriod"/>
              <a:tabLst>
                <a:tab pos="914400" algn="l"/>
              </a:tabLst>
            </a:pPr>
            <a:r>
              <a:rPr lang="en-US" sz="1800" dirty="0">
                <a:effectLst/>
                <a:latin typeface="Calibri" panose="020F0502020204030204" pitchFamily="34" charset="0"/>
                <a:ea typeface="Times New Roman" panose="02020603050405020304" pitchFamily="18" charset="0"/>
              </a:rPr>
              <a:t>If the person objects, then the Trustees can vote to sustain the Chair, or not.</a:t>
            </a:r>
            <a:endParaRPr lang="en-US" sz="1800" dirty="0"/>
          </a:p>
        </p:txBody>
      </p:sp>
    </p:spTree>
    <p:extLst>
      <p:ext uri="{BB962C8B-B14F-4D97-AF65-F5344CB8AC3E}">
        <p14:creationId xmlns:p14="http://schemas.microsoft.com/office/powerpoint/2010/main" val="28860855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E21C-DFC2-3884-7E30-8B8907BB477D}"/>
              </a:ext>
            </a:extLst>
          </p:cNvPr>
          <p:cNvSpPr>
            <a:spLocks noGrp="1"/>
          </p:cNvSpPr>
          <p:nvPr>
            <p:ph type="title"/>
          </p:nvPr>
        </p:nvSpPr>
        <p:spPr/>
        <p:txBody>
          <a:bodyPr/>
          <a:lstStyle/>
          <a:p>
            <a:r>
              <a:rPr lang="en-US" dirty="0"/>
              <a:t>Local Government Education Parliamentary Procedure Videos</a:t>
            </a:r>
          </a:p>
        </p:txBody>
      </p:sp>
      <p:sp>
        <p:nvSpPr>
          <p:cNvPr id="3" name="Content Placeholder 2">
            <a:extLst>
              <a:ext uri="{FF2B5EF4-FFF2-40B4-BE49-F238E27FC236}">
                <a16:creationId xmlns:a16="http://schemas.microsoft.com/office/drawing/2014/main" id="{FD743840-FFE0-6916-32BE-7FFCC885E0AC}"/>
              </a:ext>
            </a:extLst>
          </p:cNvPr>
          <p:cNvSpPr>
            <a:spLocks noGrp="1"/>
          </p:cNvSpPr>
          <p:nvPr>
            <p:ph idx="1"/>
          </p:nvPr>
        </p:nvSpPr>
        <p:spPr/>
        <p:txBody>
          <a:bodyPr/>
          <a:lstStyle/>
          <a:p>
            <a:pPr marL="0" indent="0" algn="l">
              <a:buNone/>
            </a:pPr>
            <a:r>
              <a:rPr lang="en-US" b="0" i="0" dirty="0">
                <a:solidFill>
                  <a:srgbClr val="000000"/>
                </a:solidFill>
                <a:effectLst/>
                <a:latin typeface="Calibri" panose="020F0502020204030204" pitchFamily="34" charset="0"/>
                <a:cs typeface="Calibri" panose="020F0502020204030204" pitchFamily="34" charset="0"/>
              </a:rPr>
              <a:t>These explanation/demonstration videos feature Dan Hill and Larry Larmer, who both have extensive experience teaching Parliamentary Procedure in Wisconsin. Each is 4-6 minutes long. Topics are:</a:t>
            </a:r>
          </a:p>
          <a:p>
            <a:pPr algn="l">
              <a:buFont typeface="Arial" panose="020B0604020202020204" pitchFamily="34" charset="0"/>
              <a:buChar char="•"/>
            </a:pPr>
            <a:r>
              <a:rPr lang="en-US" b="1" i="0" u="none" strike="noStrike" dirty="0">
                <a:solidFill>
                  <a:srgbClr val="0479A8"/>
                </a:solidFill>
                <a:effectLst/>
                <a:latin typeface="Red Hat Text" panose="02010303040201060303" pitchFamily="2" charset="0"/>
                <a:hlinkClick r:id="rId2"/>
              </a:rPr>
              <a:t>Calling the Question</a:t>
            </a:r>
            <a:endParaRPr lang="en-US" b="0" i="0" dirty="0">
              <a:solidFill>
                <a:srgbClr val="000000"/>
              </a:solidFill>
              <a:effectLst/>
              <a:latin typeface="Red Hat Text" panose="02010303040201060303" pitchFamily="2" charset="0"/>
            </a:endParaRPr>
          </a:p>
          <a:p>
            <a:pPr algn="l">
              <a:buFont typeface="Arial" panose="020B0604020202020204" pitchFamily="34" charset="0"/>
              <a:buChar char="•"/>
            </a:pPr>
            <a:r>
              <a:rPr lang="en-US" b="1" i="0" u="none" strike="noStrike" dirty="0">
                <a:solidFill>
                  <a:srgbClr val="0479A8"/>
                </a:solidFill>
                <a:effectLst/>
                <a:latin typeface="Red Hat Text" panose="02010303040201060303" pitchFamily="2" charset="0"/>
                <a:hlinkClick r:id="rId3"/>
              </a:rPr>
              <a:t>Seconding the Motion</a:t>
            </a:r>
            <a:endParaRPr lang="en-US" b="0" i="0" dirty="0">
              <a:solidFill>
                <a:srgbClr val="000000"/>
              </a:solidFill>
              <a:effectLst/>
              <a:latin typeface="Red Hat Text" panose="02010303040201060303" pitchFamily="2" charset="0"/>
            </a:endParaRPr>
          </a:p>
          <a:p>
            <a:pPr algn="l">
              <a:buFont typeface="Arial" panose="020B0604020202020204" pitchFamily="34" charset="0"/>
              <a:buChar char="•"/>
            </a:pPr>
            <a:r>
              <a:rPr lang="en-US" b="1" i="0" u="none" strike="noStrike" dirty="0">
                <a:solidFill>
                  <a:srgbClr val="0479A8"/>
                </a:solidFill>
                <a:effectLst/>
                <a:latin typeface="Red Hat Text" panose="02010303040201060303" pitchFamily="2" charset="0"/>
                <a:hlinkClick r:id="rId4"/>
              </a:rPr>
              <a:t>Friendly Amendment</a:t>
            </a:r>
            <a:endParaRPr lang="en-US" b="0" i="0" dirty="0">
              <a:solidFill>
                <a:srgbClr val="000000"/>
              </a:solidFill>
              <a:effectLst/>
              <a:latin typeface="Red Hat Text" panose="02010303040201060303" pitchFamily="2" charset="0"/>
            </a:endParaRPr>
          </a:p>
          <a:p>
            <a:pPr algn="l">
              <a:buFont typeface="Arial" panose="020B0604020202020204" pitchFamily="34" charset="0"/>
              <a:buChar char="•"/>
            </a:pPr>
            <a:r>
              <a:rPr lang="en-US" b="1" i="0" u="none" strike="noStrike" dirty="0">
                <a:solidFill>
                  <a:srgbClr val="0479A8"/>
                </a:solidFill>
                <a:effectLst/>
                <a:latin typeface="Red Hat Text" panose="02010303040201060303" pitchFamily="2" charset="0"/>
                <a:hlinkClick r:id="rId5"/>
              </a:rPr>
              <a:t>Withdrawing the Motion</a:t>
            </a:r>
            <a:endParaRPr lang="en-US" b="0" i="0" dirty="0">
              <a:solidFill>
                <a:srgbClr val="000000"/>
              </a:solidFill>
              <a:effectLst/>
              <a:latin typeface="Red Hat Text" panose="02010303040201060303" pitchFamily="2" charset="0"/>
            </a:endParaRPr>
          </a:p>
          <a:p>
            <a:endParaRPr lang="en-US" dirty="0"/>
          </a:p>
        </p:txBody>
      </p:sp>
    </p:spTree>
    <p:extLst>
      <p:ext uri="{BB962C8B-B14F-4D97-AF65-F5344CB8AC3E}">
        <p14:creationId xmlns:p14="http://schemas.microsoft.com/office/powerpoint/2010/main" val="22540511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FF13-3DCE-42F2-868A-174BBC9FD85C}"/>
              </a:ext>
            </a:extLst>
          </p:cNvPr>
          <p:cNvSpPr>
            <a:spLocks noGrp="1"/>
          </p:cNvSpPr>
          <p:nvPr>
            <p:ph type="title"/>
          </p:nvPr>
        </p:nvSpPr>
        <p:spPr>
          <a:xfrm>
            <a:off x="414045" y="204996"/>
            <a:ext cx="7886700" cy="529671"/>
          </a:xfrm>
        </p:spPr>
        <p:txBody>
          <a:bodyPr>
            <a:normAutofit fontScale="90000"/>
          </a:bodyPr>
          <a:lstStyle/>
          <a:p>
            <a:r>
              <a:rPr lang="en-US" dirty="0"/>
              <a:t>Remember!</a:t>
            </a:r>
          </a:p>
        </p:txBody>
      </p:sp>
      <p:pic>
        <p:nvPicPr>
          <p:cNvPr id="4" name="Picture 3" descr="A person playing a guitar&#10;&#10;Description automatically generated with medium confidence">
            <a:extLst>
              <a:ext uri="{FF2B5EF4-FFF2-40B4-BE49-F238E27FC236}">
                <a16:creationId xmlns:a16="http://schemas.microsoft.com/office/drawing/2014/main" id="{93E47DF0-0EFF-40A8-8480-27B0EAB9343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88486" y="960112"/>
            <a:ext cx="6990635" cy="4666248"/>
          </a:xfrm>
          <a:prstGeom prst="rect">
            <a:avLst/>
          </a:prstGeom>
        </p:spPr>
      </p:pic>
    </p:spTree>
    <p:extLst>
      <p:ext uri="{BB962C8B-B14F-4D97-AF65-F5344CB8AC3E}">
        <p14:creationId xmlns:p14="http://schemas.microsoft.com/office/powerpoint/2010/main" val="400960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C66F-CA34-4FEF-8E12-52F84B3FE156}"/>
              </a:ext>
            </a:extLst>
          </p:cNvPr>
          <p:cNvSpPr>
            <a:spLocks noGrp="1"/>
          </p:cNvSpPr>
          <p:nvPr>
            <p:ph type="title"/>
          </p:nvPr>
        </p:nvSpPr>
        <p:spPr/>
        <p:txBody>
          <a:bodyPr/>
          <a:lstStyle/>
          <a:p>
            <a:r>
              <a:rPr lang="en-US" dirty="0"/>
              <a:t>After the meeting</a:t>
            </a:r>
          </a:p>
        </p:txBody>
      </p:sp>
      <p:sp>
        <p:nvSpPr>
          <p:cNvPr id="4" name="Rectangle 3">
            <a:extLst>
              <a:ext uri="{FF2B5EF4-FFF2-40B4-BE49-F238E27FC236}">
                <a16:creationId xmlns:a16="http://schemas.microsoft.com/office/drawing/2014/main" id="{8C2060A7-3492-4A05-8C1A-93608F8602CB}"/>
              </a:ext>
            </a:extLst>
          </p:cNvPr>
          <p:cNvSpPr/>
          <p:nvPr/>
        </p:nvSpPr>
        <p:spPr>
          <a:xfrm>
            <a:off x="628650" y="1690689"/>
            <a:ext cx="5071110" cy="1915909"/>
          </a:xfrm>
          <a:prstGeom prst="rect">
            <a:avLst/>
          </a:prstGeom>
          <a:noFill/>
        </p:spPr>
        <p:txBody>
          <a:bodyPr wrap="square" lIns="68580" tIns="34290" rIns="68580" bIns="34290">
            <a:spAutoFit/>
          </a:bodyPr>
          <a:lstStyle/>
          <a:p>
            <a:r>
              <a:rPr lang="en-US" sz="2400" dirty="0">
                <a:ln w="0"/>
              </a:rPr>
              <a:t>Success is peace of mind which is a direct result of self-satisfaction in knowing you did your best to become the best you are capable of becoming.”</a:t>
            </a:r>
          </a:p>
          <a:p>
            <a:pPr marL="342900" indent="-342900">
              <a:buFontTx/>
              <a:buChar char="-"/>
            </a:pPr>
            <a:r>
              <a:rPr lang="en-US" sz="2400" dirty="0">
                <a:ln w="0"/>
              </a:rPr>
              <a:t>John Wooden</a:t>
            </a:r>
          </a:p>
        </p:txBody>
      </p:sp>
      <p:pic>
        <p:nvPicPr>
          <p:cNvPr id="6" name="Picture 5" descr="A statue of a person&#10;&#10;Description automatically generated with medium confidence">
            <a:extLst>
              <a:ext uri="{FF2B5EF4-FFF2-40B4-BE49-F238E27FC236}">
                <a16:creationId xmlns:a16="http://schemas.microsoft.com/office/drawing/2014/main" id="{CBA275E4-DEF2-4C9F-B9BC-203DB75D0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3443" y="1849211"/>
            <a:ext cx="2091986" cy="3159578"/>
          </a:xfrm>
          <a:prstGeom prst="rect">
            <a:avLst/>
          </a:prstGeom>
        </p:spPr>
      </p:pic>
      <p:cxnSp>
        <p:nvCxnSpPr>
          <p:cNvPr id="5" name="Straight Connector 4">
            <a:extLst>
              <a:ext uri="{FF2B5EF4-FFF2-40B4-BE49-F238E27FC236}">
                <a16:creationId xmlns:a16="http://schemas.microsoft.com/office/drawing/2014/main" id="{B21529EF-8C8D-4B69-6E82-2F354D4EF7BD}"/>
              </a:ext>
            </a:extLst>
          </p:cNvPr>
          <p:cNvCxnSpPr>
            <a:cxnSpLocks/>
          </p:cNvCxnSpPr>
          <p:nvPr/>
        </p:nvCxnSpPr>
        <p:spPr>
          <a:xfrm>
            <a:off x="3379334" y="4117517"/>
            <a:ext cx="42672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F5187C2-D3B8-3D65-E11F-553AF37ED871}"/>
              </a:ext>
            </a:extLst>
          </p:cNvPr>
          <p:cNvSpPr txBox="1"/>
          <p:nvPr/>
        </p:nvSpPr>
        <p:spPr>
          <a:xfrm>
            <a:off x="628650" y="5567680"/>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5C469A88-E8AF-40E1-9327-FDF95654F1C8}"/>
              </a:ext>
            </a:extLst>
          </p:cNvPr>
          <p:cNvSpPr txBox="1"/>
          <p:nvPr/>
        </p:nvSpPr>
        <p:spPr>
          <a:xfrm>
            <a:off x="628650" y="3773354"/>
            <a:ext cx="4695825" cy="984885"/>
          </a:xfrm>
          <a:prstGeom prst="rect">
            <a:avLst/>
          </a:prstGeom>
          <a:noFill/>
        </p:spPr>
        <p:txBody>
          <a:bodyPr wrap="square" rtlCol="0">
            <a:spAutoFit/>
          </a:bodyPr>
          <a:lstStyle/>
          <a:p>
            <a:r>
              <a:rPr lang="en-US" sz="4000" dirty="0">
                <a:ln w="0"/>
              </a:rPr>
              <a:t>The dash</a:t>
            </a:r>
          </a:p>
          <a:p>
            <a:r>
              <a:rPr lang="en-US" dirty="0">
                <a:ln w="0"/>
                <a:hlinkClick r:id="rId4"/>
              </a:rPr>
              <a:t>https://lindaellis.life/the-dash-poem-author</a:t>
            </a:r>
            <a:r>
              <a:rPr lang="en-US" dirty="0">
                <a:ln w="0"/>
              </a:rPr>
              <a:t> </a:t>
            </a:r>
            <a:r>
              <a:rPr lang="en-US" sz="1800" dirty="0">
                <a:ln w="0"/>
              </a:rPr>
              <a:t>                   </a:t>
            </a:r>
          </a:p>
        </p:txBody>
      </p:sp>
      <p:sp>
        <p:nvSpPr>
          <p:cNvPr id="10" name="TextBox 9">
            <a:extLst>
              <a:ext uri="{FF2B5EF4-FFF2-40B4-BE49-F238E27FC236}">
                <a16:creationId xmlns:a16="http://schemas.microsoft.com/office/drawing/2014/main" id="{57A3C5D1-12EA-2FE0-0A4D-1EECF544AC2D}"/>
              </a:ext>
            </a:extLst>
          </p:cNvPr>
          <p:cNvSpPr txBox="1"/>
          <p:nvPr/>
        </p:nvSpPr>
        <p:spPr>
          <a:xfrm>
            <a:off x="684093" y="4870881"/>
            <a:ext cx="4514377" cy="769441"/>
          </a:xfrm>
          <a:prstGeom prst="rect">
            <a:avLst/>
          </a:prstGeom>
          <a:noFill/>
        </p:spPr>
        <p:txBody>
          <a:bodyPr wrap="none" rtlCol="0">
            <a:spAutoFit/>
          </a:bodyPr>
          <a:lstStyle/>
          <a:p>
            <a:r>
              <a:rPr lang="en-US" sz="3600" dirty="0"/>
              <a:t>5-19-1955 </a:t>
            </a:r>
            <a:r>
              <a:rPr lang="en-US" sz="4400" dirty="0">
                <a:solidFill>
                  <a:srgbClr val="00B050"/>
                </a:solidFill>
              </a:rPr>
              <a:t>–</a:t>
            </a:r>
            <a:r>
              <a:rPr lang="en-US" sz="3600" dirty="0"/>
              <a:t> 5-19-2032</a:t>
            </a:r>
          </a:p>
        </p:txBody>
      </p:sp>
    </p:spTree>
    <p:extLst>
      <p:ext uri="{BB962C8B-B14F-4D97-AF65-F5344CB8AC3E}">
        <p14:creationId xmlns:p14="http://schemas.microsoft.com/office/powerpoint/2010/main" val="283475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6D1DD50-7C07-6415-E37E-28513D8614CF}"/>
              </a:ext>
            </a:extLst>
          </p:cNvPr>
          <p:cNvSpPr>
            <a:spLocks noGrp="1"/>
          </p:cNvSpPr>
          <p:nvPr>
            <p:ph type="title"/>
          </p:nvPr>
        </p:nvSpPr>
        <p:spPr>
          <a:xfrm>
            <a:off x="1024619" y="1839686"/>
            <a:ext cx="2888456" cy="2830285"/>
          </a:xfrm>
        </p:spPr>
        <p:txBody>
          <a:bodyPr>
            <a:normAutofit fontScale="90000"/>
          </a:bodyPr>
          <a:lstStyle/>
          <a:p>
            <a:r>
              <a:rPr lang="en-US" dirty="0"/>
              <a:t>Wisconsin Certified Public Manager</a:t>
            </a:r>
            <a:r>
              <a:rPr lang="en-US" baseline="30000" dirty="0"/>
              <a:t>®</a:t>
            </a:r>
            <a:r>
              <a:rPr lang="en-US" dirty="0"/>
              <a:t> Program</a:t>
            </a:r>
          </a:p>
        </p:txBody>
      </p:sp>
      <p:sp>
        <p:nvSpPr>
          <p:cNvPr id="6" name="Text Placeholder 9">
            <a:extLst>
              <a:ext uri="{FF2B5EF4-FFF2-40B4-BE49-F238E27FC236}">
                <a16:creationId xmlns:a16="http://schemas.microsoft.com/office/drawing/2014/main" id="{6EC9283E-F4BA-3D4F-5545-76877E410080}"/>
              </a:ext>
            </a:extLst>
          </p:cNvPr>
          <p:cNvSpPr>
            <a:spLocks noGrp="1"/>
          </p:cNvSpPr>
          <p:nvPr>
            <p:ph type="body" sz="quarter" idx="16"/>
          </p:nvPr>
        </p:nvSpPr>
        <p:spPr>
          <a:xfrm>
            <a:off x="106202" y="4867762"/>
            <a:ext cx="3459957" cy="891141"/>
          </a:xfrm>
        </p:spPr>
        <p:txBody>
          <a:bodyPr/>
          <a:lstStyle/>
          <a:p>
            <a:r>
              <a:rPr lang="en-US" dirty="0"/>
              <a:t>Next Hybrid Cohort –October 22, 2024</a:t>
            </a:r>
          </a:p>
          <a:p>
            <a:r>
              <a:rPr lang="en-US" dirty="0"/>
              <a:t>Madison, WI</a:t>
            </a:r>
          </a:p>
        </p:txBody>
      </p:sp>
    </p:spTree>
    <p:extLst>
      <p:ext uri="{BB962C8B-B14F-4D97-AF65-F5344CB8AC3E}">
        <p14:creationId xmlns:p14="http://schemas.microsoft.com/office/powerpoint/2010/main" val="27898110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5B79-FE85-9C98-8506-CA04FE91E003}"/>
              </a:ext>
            </a:extLst>
          </p:cNvPr>
          <p:cNvSpPr>
            <a:spLocks noGrp="1"/>
          </p:cNvSpPr>
          <p:nvPr>
            <p:ph type="title"/>
          </p:nvPr>
        </p:nvSpPr>
        <p:spPr>
          <a:xfrm>
            <a:off x="1716833" y="563642"/>
            <a:ext cx="6646312" cy="1044414"/>
          </a:xfrm>
        </p:spPr>
        <p:txBody>
          <a:bodyPr>
            <a:normAutofit fontScale="90000"/>
          </a:bodyPr>
          <a:lstStyle/>
          <a:p>
            <a:r>
              <a:rPr lang="en-US" dirty="0"/>
              <a:t>Wisconsin Certified Public Manager</a:t>
            </a:r>
            <a:r>
              <a:rPr lang="en-US" baseline="30000" dirty="0"/>
              <a:t>®</a:t>
            </a:r>
            <a:r>
              <a:rPr lang="en-US" dirty="0"/>
              <a:t> Program</a:t>
            </a:r>
          </a:p>
        </p:txBody>
      </p:sp>
      <p:sp>
        <p:nvSpPr>
          <p:cNvPr id="3" name="Content Placeholder 2">
            <a:extLst>
              <a:ext uri="{FF2B5EF4-FFF2-40B4-BE49-F238E27FC236}">
                <a16:creationId xmlns:a16="http://schemas.microsoft.com/office/drawing/2014/main" id="{2528FE28-9D8C-6EA3-4194-9B383B42562C}"/>
              </a:ext>
            </a:extLst>
          </p:cNvPr>
          <p:cNvSpPr>
            <a:spLocks noGrp="1"/>
          </p:cNvSpPr>
          <p:nvPr>
            <p:ph sz="quarter" idx="13"/>
          </p:nvPr>
        </p:nvSpPr>
        <p:spPr>
          <a:xfrm>
            <a:off x="346719" y="2479413"/>
            <a:ext cx="3704811" cy="2487874"/>
          </a:xfrm>
        </p:spPr>
        <p:txBody>
          <a:bodyPr>
            <a:noAutofit/>
          </a:bodyPr>
          <a:lstStyle/>
          <a:p>
            <a:r>
              <a:rPr lang="en-US" sz="2400" dirty="0"/>
              <a:t>A nationally accredited public management development program that prepares employees for the profession’s unique challenges and demands through seven core leadership competencies:</a:t>
            </a:r>
          </a:p>
        </p:txBody>
      </p:sp>
      <p:sp>
        <p:nvSpPr>
          <p:cNvPr id="4" name="Content Placeholder 3">
            <a:extLst>
              <a:ext uri="{FF2B5EF4-FFF2-40B4-BE49-F238E27FC236}">
                <a16:creationId xmlns:a16="http://schemas.microsoft.com/office/drawing/2014/main" id="{56509CF0-E8B2-C785-9D10-7BA28472B031}"/>
              </a:ext>
            </a:extLst>
          </p:cNvPr>
          <p:cNvSpPr>
            <a:spLocks noGrp="1"/>
          </p:cNvSpPr>
          <p:nvPr>
            <p:ph sz="quarter" idx="15"/>
          </p:nvPr>
        </p:nvSpPr>
        <p:spPr>
          <a:xfrm>
            <a:off x="4798899" y="1646246"/>
            <a:ext cx="3704810" cy="3667915"/>
          </a:xfrm>
        </p:spPr>
        <p:txBody>
          <a:bodyPr>
            <a:noAutofit/>
          </a:bodyPr>
          <a:lstStyle/>
          <a:p>
            <a:pPr marL="0" indent="0">
              <a:lnSpc>
                <a:spcPct val="200000"/>
              </a:lnSpc>
              <a:buNone/>
            </a:pPr>
            <a:r>
              <a:rPr lang="en-US" dirty="0">
                <a:solidFill>
                  <a:schemeClr val="accent4"/>
                </a:solidFill>
              </a:rPr>
              <a:t>Personal and Organizational Integrity</a:t>
            </a:r>
          </a:p>
          <a:p>
            <a:pPr marL="0" indent="0">
              <a:lnSpc>
                <a:spcPct val="200000"/>
              </a:lnSpc>
              <a:buNone/>
            </a:pPr>
            <a:r>
              <a:rPr lang="en-US" dirty="0">
                <a:solidFill>
                  <a:schemeClr val="accent4"/>
                </a:solidFill>
              </a:rPr>
              <a:t>Leading People</a:t>
            </a:r>
          </a:p>
          <a:p>
            <a:pPr marL="0" indent="0">
              <a:lnSpc>
                <a:spcPct val="200000"/>
              </a:lnSpc>
              <a:buNone/>
            </a:pPr>
            <a:r>
              <a:rPr lang="en-US" dirty="0">
                <a:solidFill>
                  <a:schemeClr val="accent4"/>
                </a:solidFill>
              </a:rPr>
              <a:t>Systemic Integration</a:t>
            </a:r>
          </a:p>
          <a:p>
            <a:pPr marL="0" indent="0">
              <a:lnSpc>
                <a:spcPct val="200000"/>
              </a:lnSpc>
              <a:buNone/>
            </a:pPr>
            <a:r>
              <a:rPr lang="en-US" dirty="0">
                <a:solidFill>
                  <a:schemeClr val="accent4"/>
                </a:solidFill>
              </a:rPr>
              <a:t>Change Management</a:t>
            </a:r>
          </a:p>
          <a:p>
            <a:pPr marL="0" indent="0">
              <a:lnSpc>
                <a:spcPct val="200000"/>
              </a:lnSpc>
              <a:buNone/>
            </a:pPr>
            <a:r>
              <a:rPr lang="en-US" dirty="0">
                <a:solidFill>
                  <a:schemeClr val="accent4"/>
                </a:solidFill>
              </a:rPr>
              <a:t>Managing Work</a:t>
            </a:r>
          </a:p>
          <a:p>
            <a:pPr marL="0" indent="0">
              <a:lnSpc>
                <a:spcPct val="200000"/>
              </a:lnSpc>
              <a:buNone/>
            </a:pPr>
            <a:r>
              <a:rPr lang="en-US" dirty="0">
                <a:solidFill>
                  <a:schemeClr val="accent4"/>
                </a:solidFill>
              </a:rPr>
              <a:t>Developing Self</a:t>
            </a:r>
          </a:p>
          <a:p>
            <a:pPr marL="0" indent="0">
              <a:lnSpc>
                <a:spcPct val="200000"/>
              </a:lnSpc>
              <a:buNone/>
            </a:pPr>
            <a:r>
              <a:rPr lang="en-US" dirty="0">
                <a:solidFill>
                  <a:schemeClr val="accent4"/>
                </a:solidFill>
              </a:rPr>
              <a:t>Public Service Focus</a:t>
            </a:r>
          </a:p>
        </p:txBody>
      </p:sp>
      <p:pic>
        <p:nvPicPr>
          <p:cNvPr id="11" name="Picture 10">
            <a:extLst>
              <a:ext uri="{FF2B5EF4-FFF2-40B4-BE49-F238E27FC236}">
                <a16:creationId xmlns:a16="http://schemas.microsoft.com/office/drawing/2014/main" id="{64F071F9-0A99-DCC3-241C-CFFD3F316D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14036" y="1890451"/>
            <a:ext cx="353215" cy="353215"/>
          </a:xfrm>
          <a:prstGeom prst="rect">
            <a:avLst/>
          </a:prstGeom>
        </p:spPr>
      </p:pic>
      <p:pic>
        <p:nvPicPr>
          <p:cNvPr id="12" name="Picture 11">
            <a:extLst>
              <a:ext uri="{FF2B5EF4-FFF2-40B4-BE49-F238E27FC236}">
                <a16:creationId xmlns:a16="http://schemas.microsoft.com/office/drawing/2014/main" id="{ECC43A33-BECB-53F6-D23C-06A6AC732F8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314036" y="2479413"/>
            <a:ext cx="353215" cy="353215"/>
          </a:xfrm>
          <a:prstGeom prst="rect">
            <a:avLst/>
          </a:prstGeom>
        </p:spPr>
      </p:pic>
      <p:pic>
        <p:nvPicPr>
          <p:cNvPr id="13" name="Picture 12">
            <a:extLst>
              <a:ext uri="{FF2B5EF4-FFF2-40B4-BE49-F238E27FC236}">
                <a16:creationId xmlns:a16="http://schemas.microsoft.com/office/drawing/2014/main" id="{F00B5C24-D822-24D3-A4D6-7B450E97B9D7}"/>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314036" y="3119177"/>
            <a:ext cx="353215" cy="353215"/>
          </a:xfrm>
          <a:prstGeom prst="rect">
            <a:avLst/>
          </a:prstGeom>
        </p:spPr>
      </p:pic>
      <p:pic>
        <p:nvPicPr>
          <p:cNvPr id="14" name="Picture 13">
            <a:extLst>
              <a:ext uri="{FF2B5EF4-FFF2-40B4-BE49-F238E27FC236}">
                <a16:creationId xmlns:a16="http://schemas.microsoft.com/office/drawing/2014/main" id="{D9CD8D0E-EA39-EA69-D4C0-C8E2EB554714}"/>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4314036" y="3716603"/>
            <a:ext cx="353215" cy="353215"/>
          </a:xfrm>
          <a:prstGeom prst="rect">
            <a:avLst/>
          </a:prstGeom>
        </p:spPr>
      </p:pic>
      <p:pic>
        <p:nvPicPr>
          <p:cNvPr id="15" name="Picture 14">
            <a:extLst>
              <a:ext uri="{FF2B5EF4-FFF2-40B4-BE49-F238E27FC236}">
                <a16:creationId xmlns:a16="http://schemas.microsoft.com/office/drawing/2014/main" id="{9336EFFF-F185-3C3E-817D-3E4D5C104808}"/>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4314036" y="4322503"/>
            <a:ext cx="353215" cy="353215"/>
          </a:xfrm>
          <a:prstGeom prst="rect">
            <a:avLst/>
          </a:prstGeom>
        </p:spPr>
      </p:pic>
      <p:pic>
        <p:nvPicPr>
          <p:cNvPr id="16" name="Picture 15">
            <a:extLst>
              <a:ext uri="{FF2B5EF4-FFF2-40B4-BE49-F238E27FC236}">
                <a16:creationId xmlns:a16="http://schemas.microsoft.com/office/drawing/2014/main" id="{E40C6DF8-C069-C589-066C-D2B217D58B44}"/>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4314036" y="4919933"/>
            <a:ext cx="353215" cy="353215"/>
          </a:xfrm>
          <a:prstGeom prst="rect">
            <a:avLst/>
          </a:prstGeom>
        </p:spPr>
      </p:pic>
      <p:pic>
        <p:nvPicPr>
          <p:cNvPr id="17" name="Picture 16">
            <a:extLst>
              <a:ext uri="{FF2B5EF4-FFF2-40B4-BE49-F238E27FC236}">
                <a16:creationId xmlns:a16="http://schemas.microsoft.com/office/drawing/2014/main" id="{F19A0C03-4557-49DB-2852-A503D95F8829}"/>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4314036" y="5500429"/>
            <a:ext cx="353215" cy="353215"/>
          </a:xfrm>
          <a:prstGeom prst="rect">
            <a:avLst/>
          </a:prstGeom>
        </p:spPr>
      </p:pic>
      <p:pic>
        <p:nvPicPr>
          <p:cNvPr id="18" name="Picture 17" descr="Logo&#10;&#10;Description automatically generated">
            <a:extLst>
              <a:ext uri="{FF2B5EF4-FFF2-40B4-BE49-F238E27FC236}">
                <a16:creationId xmlns:a16="http://schemas.microsoft.com/office/drawing/2014/main" id="{BD53C51D-7487-4A45-BCEF-F5563B92D0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131" y="383408"/>
            <a:ext cx="1267324" cy="1408070"/>
          </a:xfrm>
          <a:prstGeom prst="rect">
            <a:avLst/>
          </a:prstGeom>
        </p:spPr>
      </p:pic>
      <p:pic>
        <p:nvPicPr>
          <p:cNvPr id="19" name="Picture 18" descr="Logo, company name&#10;&#10;Description automatically generated">
            <a:extLst>
              <a:ext uri="{FF2B5EF4-FFF2-40B4-BE49-F238E27FC236}">
                <a16:creationId xmlns:a16="http://schemas.microsoft.com/office/drawing/2014/main" id="{327CB598-48F2-4FC8-B8C2-136609C7C4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6719" y="5772151"/>
            <a:ext cx="1774699" cy="932661"/>
          </a:xfrm>
          <a:prstGeom prst="rect">
            <a:avLst/>
          </a:prstGeom>
        </p:spPr>
      </p:pic>
    </p:spTree>
    <p:extLst>
      <p:ext uri="{BB962C8B-B14F-4D97-AF65-F5344CB8AC3E}">
        <p14:creationId xmlns:p14="http://schemas.microsoft.com/office/powerpoint/2010/main" val="8059101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5B79-FE85-9C98-8506-CA04FE91E003}"/>
              </a:ext>
            </a:extLst>
          </p:cNvPr>
          <p:cNvSpPr>
            <a:spLocks noGrp="1"/>
          </p:cNvSpPr>
          <p:nvPr>
            <p:ph type="title"/>
          </p:nvPr>
        </p:nvSpPr>
        <p:spPr>
          <a:xfrm>
            <a:off x="1473740" y="622392"/>
            <a:ext cx="6847664" cy="500975"/>
          </a:xfrm>
        </p:spPr>
        <p:txBody>
          <a:bodyPr>
            <a:normAutofit fontScale="90000"/>
          </a:bodyPr>
          <a:lstStyle/>
          <a:p>
            <a:r>
              <a:rPr lang="en-US" dirty="0"/>
              <a:t>Who should attend?</a:t>
            </a:r>
          </a:p>
        </p:txBody>
      </p:sp>
      <p:sp>
        <p:nvSpPr>
          <p:cNvPr id="3" name="Content Placeholder 2">
            <a:extLst>
              <a:ext uri="{FF2B5EF4-FFF2-40B4-BE49-F238E27FC236}">
                <a16:creationId xmlns:a16="http://schemas.microsoft.com/office/drawing/2014/main" id="{2528FE28-9D8C-6EA3-4194-9B383B42562C}"/>
              </a:ext>
            </a:extLst>
          </p:cNvPr>
          <p:cNvSpPr>
            <a:spLocks noGrp="1"/>
          </p:cNvSpPr>
          <p:nvPr>
            <p:ph sz="quarter" idx="13"/>
          </p:nvPr>
        </p:nvSpPr>
        <p:spPr>
          <a:xfrm>
            <a:off x="357492" y="2321709"/>
            <a:ext cx="3640577" cy="2555495"/>
          </a:xfrm>
        </p:spPr>
        <p:txBody>
          <a:bodyPr>
            <a:normAutofit/>
          </a:bodyPr>
          <a:lstStyle/>
          <a:p>
            <a:pPr>
              <a:lnSpc>
                <a:spcPct val="100000"/>
              </a:lnSpc>
              <a:spcBef>
                <a:spcPts val="900"/>
              </a:spcBef>
              <a:spcAft>
                <a:spcPts val="900"/>
              </a:spcAft>
            </a:pPr>
            <a:r>
              <a:rPr lang="en-US" sz="2700" dirty="0"/>
              <a:t>Public staff, managers and supervisors ready to move their careers to the next level</a:t>
            </a:r>
          </a:p>
        </p:txBody>
      </p:sp>
      <p:sp>
        <p:nvSpPr>
          <p:cNvPr id="4" name="Content Placeholder 3">
            <a:extLst>
              <a:ext uri="{FF2B5EF4-FFF2-40B4-BE49-F238E27FC236}">
                <a16:creationId xmlns:a16="http://schemas.microsoft.com/office/drawing/2014/main" id="{56509CF0-E8B2-C785-9D10-7BA28472B031}"/>
              </a:ext>
            </a:extLst>
          </p:cNvPr>
          <p:cNvSpPr>
            <a:spLocks noGrp="1"/>
          </p:cNvSpPr>
          <p:nvPr>
            <p:ph sz="quarter" idx="15"/>
          </p:nvPr>
        </p:nvSpPr>
        <p:spPr>
          <a:xfrm>
            <a:off x="4189446" y="1900541"/>
            <a:ext cx="4412238" cy="3908919"/>
          </a:xfrm>
        </p:spPr>
        <p:txBody>
          <a:bodyPr>
            <a:normAutofit/>
          </a:bodyPr>
          <a:lstStyle/>
          <a:p>
            <a:pPr marL="0" indent="0">
              <a:spcAft>
                <a:spcPts val="450"/>
              </a:spcAft>
              <a:buNone/>
            </a:pPr>
            <a:r>
              <a:rPr lang="en-US" sz="2400" b="1" dirty="0"/>
              <a:t>Past participants include:</a:t>
            </a:r>
          </a:p>
          <a:p>
            <a:pPr>
              <a:spcAft>
                <a:spcPts val="450"/>
              </a:spcAft>
            </a:pPr>
            <a:r>
              <a:rPr lang="en-US" sz="2400" dirty="0"/>
              <a:t>State, County, Village, Village, Town, Tribe, Special District managers, administrative and program staff</a:t>
            </a:r>
          </a:p>
          <a:p>
            <a:pPr lvl="1"/>
            <a:r>
              <a:rPr lang="en-US" sz="2000" dirty="0"/>
              <a:t>Including administration, program, police, fire, EMS, parks, public works, IT, planners, clerks, finance, and utilities</a:t>
            </a:r>
          </a:p>
          <a:p>
            <a:r>
              <a:rPr lang="en-US" sz="2400" dirty="0"/>
              <a:t>Municipal decision-makers and program leads</a:t>
            </a:r>
          </a:p>
        </p:txBody>
      </p:sp>
      <p:pic>
        <p:nvPicPr>
          <p:cNvPr id="5" name="Picture 4" descr="Logo&#10;&#10;Description automatically generated">
            <a:extLst>
              <a:ext uri="{FF2B5EF4-FFF2-40B4-BE49-F238E27FC236}">
                <a16:creationId xmlns:a16="http://schemas.microsoft.com/office/drawing/2014/main" id="{3FEA259A-5B08-4A32-A8BC-CABC46913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31" y="262110"/>
            <a:ext cx="1099438" cy="1221539"/>
          </a:xfrm>
          <a:prstGeom prst="rect">
            <a:avLst/>
          </a:prstGeom>
        </p:spPr>
      </p:pic>
      <p:pic>
        <p:nvPicPr>
          <p:cNvPr id="6" name="Picture 5" descr="Logo, company name&#10;&#10;Description automatically generated">
            <a:extLst>
              <a:ext uri="{FF2B5EF4-FFF2-40B4-BE49-F238E27FC236}">
                <a16:creationId xmlns:a16="http://schemas.microsoft.com/office/drawing/2014/main" id="{84D68DE1-8C68-4C1A-957B-AE5A593945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219" y="5573134"/>
            <a:ext cx="1774699" cy="932661"/>
          </a:xfrm>
          <a:prstGeom prst="rect">
            <a:avLst/>
          </a:prstGeom>
        </p:spPr>
      </p:pic>
    </p:spTree>
    <p:extLst>
      <p:ext uri="{BB962C8B-B14F-4D97-AF65-F5344CB8AC3E}">
        <p14:creationId xmlns:p14="http://schemas.microsoft.com/office/powerpoint/2010/main" val="40042571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62376-3CB4-C336-FAFB-C9452E95963C}"/>
              </a:ext>
            </a:extLst>
          </p:cNvPr>
          <p:cNvSpPr>
            <a:spLocks noGrp="1"/>
          </p:cNvSpPr>
          <p:nvPr>
            <p:ph type="title"/>
          </p:nvPr>
        </p:nvSpPr>
        <p:spPr>
          <a:xfrm>
            <a:off x="1524811" y="752289"/>
            <a:ext cx="6847664" cy="800100"/>
          </a:xfrm>
        </p:spPr>
        <p:txBody>
          <a:bodyPr/>
          <a:lstStyle/>
          <a:p>
            <a:r>
              <a:rPr lang="en-US" dirty="0"/>
              <a:t>Program overview</a:t>
            </a:r>
          </a:p>
        </p:txBody>
      </p:sp>
      <p:sp>
        <p:nvSpPr>
          <p:cNvPr id="3" name="Content Placeholder 2">
            <a:extLst>
              <a:ext uri="{FF2B5EF4-FFF2-40B4-BE49-F238E27FC236}">
                <a16:creationId xmlns:a16="http://schemas.microsoft.com/office/drawing/2014/main" id="{84A70C88-6A1C-9780-3DB1-CD5D4AA6E03B}"/>
              </a:ext>
            </a:extLst>
          </p:cNvPr>
          <p:cNvSpPr>
            <a:spLocks noGrp="1"/>
          </p:cNvSpPr>
          <p:nvPr>
            <p:ph sz="quarter" idx="13"/>
          </p:nvPr>
        </p:nvSpPr>
        <p:spPr>
          <a:xfrm>
            <a:off x="371475" y="2015560"/>
            <a:ext cx="7002643" cy="4090151"/>
          </a:xfrm>
        </p:spPr>
        <p:txBody>
          <a:bodyPr/>
          <a:lstStyle/>
          <a:p>
            <a:r>
              <a:rPr lang="en-US" dirty="0"/>
              <a:t>An 18-month program (2 days per month) and learning community that will enhance </a:t>
            </a:r>
            <a:r>
              <a:rPr lang="en-US" b="0" i="0" u="none" strike="noStrike" baseline="0" dirty="0">
                <a:solidFill>
                  <a:srgbClr val="000000"/>
                </a:solidFill>
                <a:latin typeface="Myriad Pro"/>
              </a:rPr>
              <a:t>your administrative, technical, analytical, </a:t>
            </a:r>
            <a:r>
              <a:rPr lang="en-US" b="0" i="0" u="none" strike="noStrike" baseline="0" dirty="0">
                <a:solidFill>
                  <a:srgbClr val="221E1F"/>
                </a:solidFill>
                <a:latin typeface="Myriad Pro"/>
              </a:rPr>
              <a:t>management, and communication skills.</a:t>
            </a:r>
          </a:p>
        </p:txBody>
      </p:sp>
      <p:pic>
        <p:nvPicPr>
          <p:cNvPr id="8" name="Picture 7" descr="A graphic showing Phase 1 Supervisory – 72 hours, Phase 2 Management – 130 hours and Phase 3 Executive – 98 hours.">
            <a:extLst>
              <a:ext uri="{FF2B5EF4-FFF2-40B4-BE49-F238E27FC236}">
                <a16:creationId xmlns:a16="http://schemas.microsoft.com/office/drawing/2014/main" id="{87D48881-8CBA-5B7F-68CC-CA43C76F3118}"/>
              </a:ext>
            </a:extLst>
          </p:cNvPr>
          <p:cNvPicPr>
            <a:picLocks noChangeAspect="1"/>
          </p:cNvPicPr>
          <p:nvPr/>
        </p:nvPicPr>
        <p:blipFill>
          <a:blip r:embed="rId3"/>
          <a:stretch>
            <a:fillRect/>
          </a:stretch>
        </p:blipFill>
        <p:spPr>
          <a:xfrm>
            <a:off x="371475" y="3438154"/>
            <a:ext cx="6677219" cy="1303835"/>
          </a:xfrm>
          <a:prstGeom prst="rect">
            <a:avLst/>
          </a:prstGeom>
        </p:spPr>
      </p:pic>
      <p:sp>
        <p:nvSpPr>
          <p:cNvPr id="9" name="Content Placeholder 2">
            <a:extLst>
              <a:ext uri="{FF2B5EF4-FFF2-40B4-BE49-F238E27FC236}">
                <a16:creationId xmlns:a16="http://schemas.microsoft.com/office/drawing/2014/main" id="{F7A1C99A-0C64-C2F1-4305-8ED21186EBF1}"/>
              </a:ext>
            </a:extLst>
          </p:cNvPr>
          <p:cNvSpPr txBox="1">
            <a:spLocks/>
          </p:cNvSpPr>
          <p:nvPr/>
        </p:nvSpPr>
        <p:spPr>
          <a:xfrm>
            <a:off x="371475" y="5030176"/>
            <a:ext cx="7002642" cy="698156"/>
          </a:xfrm>
          <a:prstGeom prst="rect">
            <a:avLst/>
          </a:prstGeom>
        </p:spPr>
        <p:txBody>
          <a:bodyPr vert="horz" lIns="0" tIns="34290" rIns="68580" bIns="34290" rtlCol="0">
            <a:noAutofit/>
          </a:bodyPr>
          <a:lstStyle>
            <a:lvl1pPr marL="0" indent="0" algn="l" defTabSz="914400" rtl="0" eaLnBrk="1" latinLnBrk="0" hangingPunct="1">
              <a:lnSpc>
                <a:spcPts val="3000"/>
              </a:lnSpc>
              <a:spcBef>
                <a:spcPts val="1000"/>
              </a:spcBef>
              <a:buClr>
                <a:schemeClr val="accent1"/>
              </a:buClr>
              <a:buSzPct val="90000"/>
              <a:buFontTx/>
              <a:buNone/>
              <a:tabLst/>
              <a:defRPr sz="2400" b="0" i="0" kern="1200">
                <a:solidFill>
                  <a:schemeClr val="tx1">
                    <a:lumMod val="90000"/>
                    <a:lumOff val="10000"/>
                  </a:schemeClr>
                </a:solidFill>
                <a:latin typeface="Arial" panose="020B0604020202020204" pitchFamily="34" charset="0"/>
                <a:ea typeface="+mn-ea"/>
                <a:cs typeface="Arial" panose="020B0604020202020204" pitchFamily="34" charset="0"/>
              </a:defRPr>
            </a:lvl1pPr>
            <a:lvl2pPr marL="635000" indent="-177800" algn="l" defTabSz="914400" rtl="0" eaLnBrk="1" latinLnBrk="0" hangingPunct="1">
              <a:lnSpc>
                <a:spcPct val="90000"/>
              </a:lnSpc>
              <a:spcBef>
                <a:spcPts val="500"/>
              </a:spcBef>
              <a:buClr>
                <a:schemeClr val="accent5"/>
              </a:buClr>
              <a:buFont typeface="Arial" panose="020B0604020202020204" pitchFamily="34" charset="0"/>
              <a:buChar char="•"/>
              <a:tabLst/>
              <a:defRPr sz="2100" b="0" i="0" kern="1200">
                <a:solidFill>
                  <a:schemeClr val="tx1"/>
                </a:solidFill>
                <a:latin typeface="Arial" panose="020B0604020202020204" pitchFamily="34" charset="0"/>
                <a:ea typeface="+mn-ea"/>
                <a:cs typeface="Arial" panose="020B0604020202020204" pitchFamily="34" charset="0"/>
              </a:defRPr>
            </a:lvl2pPr>
            <a:lvl3pPr marL="1092200" indent="-177800" algn="l" defTabSz="914400" rtl="0" eaLnBrk="1" latinLnBrk="0" hangingPunct="1">
              <a:lnSpc>
                <a:spcPct val="90000"/>
              </a:lnSpc>
              <a:spcBef>
                <a:spcPts val="500"/>
              </a:spcBef>
              <a:buClr>
                <a:schemeClr val="accent5"/>
              </a:buClr>
              <a:buFont typeface="Arial" panose="020B0604020202020204" pitchFamily="34" charset="0"/>
              <a:buChar char="•"/>
              <a:tabLst/>
              <a:defRPr sz="2100" b="0" i="0" kern="1200">
                <a:solidFill>
                  <a:schemeClr val="tx1"/>
                </a:solidFill>
                <a:latin typeface="Arial" panose="020B0604020202020204" pitchFamily="34" charset="0"/>
                <a:ea typeface="+mn-ea"/>
                <a:cs typeface="Arial" panose="020B0604020202020204" pitchFamily="34" charset="0"/>
              </a:defRPr>
            </a:lvl3pPr>
            <a:lvl4pPr marL="1543050" indent="-171450" algn="l" defTabSz="914400" rtl="0" eaLnBrk="1" latinLnBrk="0" hangingPunct="1">
              <a:lnSpc>
                <a:spcPct val="90000"/>
              </a:lnSpc>
              <a:spcBef>
                <a:spcPts val="500"/>
              </a:spcBef>
              <a:buClr>
                <a:schemeClr val="accent5"/>
              </a:buClr>
              <a:buFont typeface="Arial" panose="020B0604020202020204" pitchFamily="34" charset="0"/>
              <a:buChar char="•"/>
              <a:tabLst/>
              <a:defRPr sz="2100" b="0" i="0" kern="1200">
                <a:solidFill>
                  <a:schemeClr val="tx1"/>
                </a:solidFill>
                <a:latin typeface="Arial" panose="020B0604020202020204" pitchFamily="34" charset="0"/>
                <a:ea typeface="+mn-ea"/>
                <a:cs typeface="Arial" panose="020B0604020202020204" pitchFamily="34" charset="0"/>
              </a:defRPr>
            </a:lvl4pPr>
            <a:lvl5pPr marL="2001838" indent="-173038" algn="l" defTabSz="914400" rtl="0" eaLnBrk="1" latinLnBrk="0" hangingPunct="1">
              <a:lnSpc>
                <a:spcPct val="90000"/>
              </a:lnSpc>
              <a:spcBef>
                <a:spcPts val="500"/>
              </a:spcBef>
              <a:buClr>
                <a:schemeClr val="accent5"/>
              </a:buClr>
              <a:buFont typeface="Arial" panose="020B0604020202020204" pitchFamily="34" charset="0"/>
              <a:buChar char="•"/>
              <a:tabLst/>
              <a:defRPr sz="21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 convenient </a:t>
            </a:r>
            <a:r>
              <a:rPr lang="en-US" sz="1800" b="1" dirty="0"/>
              <a:t>300 total instructional hours</a:t>
            </a:r>
          </a:p>
          <a:p>
            <a:r>
              <a:rPr lang="en-US" sz="1800" dirty="0"/>
              <a:t>Hybrid Program in-person and virtual classes as designated</a:t>
            </a:r>
          </a:p>
        </p:txBody>
      </p:sp>
      <p:pic>
        <p:nvPicPr>
          <p:cNvPr id="6" name="Picture 5" descr="Logo&#10;&#10;Description automatically generated">
            <a:extLst>
              <a:ext uri="{FF2B5EF4-FFF2-40B4-BE49-F238E27FC236}">
                <a16:creationId xmlns:a16="http://schemas.microsoft.com/office/drawing/2014/main" id="{0D9FE7D4-B569-4F97-947C-4D9463BC4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31" y="476723"/>
            <a:ext cx="1099438" cy="1221539"/>
          </a:xfrm>
          <a:prstGeom prst="rect">
            <a:avLst/>
          </a:prstGeom>
        </p:spPr>
      </p:pic>
      <p:pic>
        <p:nvPicPr>
          <p:cNvPr id="7" name="Picture 6" descr="Logo, company name&#10;&#10;Description automatically generated">
            <a:extLst>
              <a:ext uri="{FF2B5EF4-FFF2-40B4-BE49-F238E27FC236}">
                <a16:creationId xmlns:a16="http://schemas.microsoft.com/office/drawing/2014/main" id="{F1CBC2D8-1AC4-4C63-9F9A-DBE3C06DA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154" y="5728332"/>
            <a:ext cx="1774699" cy="932661"/>
          </a:xfrm>
          <a:prstGeom prst="rect">
            <a:avLst/>
          </a:prstGeom>
        </p:spPr>
      </p:pic>
    </p:spTree>
    <p:extLst>
      <p:ext uri="{BB962C8B-B14F-4D97-AF65-F5344CB8AC3E}">
        <p14:creationId xmlns:p14="http://schemas.microsoft.com/office/powerpoint/2010/main" val="2672839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0731-C203-5F66-9B67-F5815CB92B36}"/>
              </a:ext>
            </a:extLst>
          </p:cNvPr>
          <p:cNvSpPr>
            <a:spLocks noGrp="1"/>
          </p:cNvSpPr>
          <p:nvPr>
            <p:ph type="title"/>
          </p:nvPr>
        </p:nvSpPr>
        <p:spPr/>
        <p:txBody>
          <a:bodyPr/>
          <a:lstStyle/>
          <a:p>
            <a:r>
              <a:rPr lang="en-US" dirty="0"/>
              <a:t>Policy versus Operations</a:t>
            </a:r>
          </a:p>
        </p:txBody>
      </p:sp>
      <p:sp>
        <p:nvSpPr>
          <p:cNvPr id="3" name="Content Placeholder 2">
            <a:extLst>
              <a:ext uri="{FF2B5EF4-FFF2-40B4-BE49-F238E27FC236}">
                <a16:creationId xmlns:a16="http://schemas.microsoft.com/office/drawing/2014/main" id="{94053A5A-CC8C-9DE8-4E06-69A0E6254058}"/>
              </a:ext>
            </a:extLst>
          </p:cNvPr>
          <p:cNvSpPr>
            <a:spLocks noGrp="1"/>
          </p:cNvSpPr>
          <p:nvPr>
            <p:ph idx="1"/>
          </p:nvPr>
        </p:nvSpPr>
        <p:spPr/>
        <p:txBody>
          <a:bodyPr/>
          <a:lstStyle/>
          <a:p>
            <a:r>
              <a:rPr lang="en-US" dirty="0">
                <a:solidFill>
                  <a:schemeClr val="tx1"/>
                </a:solidFill>
              </a:rPr>
              <a:t>Policy (Board) =  “What” and “Why”</a:t>
            </a:r>
          </a:p>
          <a:p>
            <a:r>
              <a:rPr lang="en-US" dirty="0">
                <a:solidFill>
                  <a:schemeClr val="tx1"/>
                </a:solidFill>
              </a:rPr>
              <a:t>Operations (Staff) = “How”  “When” and “Where”</a:t>
            </a:r>
          </a:p>
        </p:txBody>
      </p:sp>
      <p:pic>
        <p:nvPicPr>
          <p:cNvPr id="4" name="Picture 3" descr="Text&#10;&#10;Description automatically generated with medium confidence">
            <a:extLst>
              <a:ext uri="{FF2B5EF4-FFF2-40B4-BE49-F238E27FC236}">
                <a16:creationId xmlns:a16="http://schemas.microsoft.com/office/drawing/2014/main" id="{D0D934E9-1AA0-96E3-EC61-49C53DCE3E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05460" y="3498979"/>
            <a:ext cx="4887934" cy="2304661"/>
          </a:xfrm>
          <a:prstGeom prst="rect">
            <a:avLst/>
          </a:prstGeom>
        </p:spPr>
      </p:pic>
    </p:spTree>
    <p:extLst>
      <p:ext uri="{BB962C8B-B14F-4D97-AF65-F5344CB8AC3E}">
        <p14:creationId xmlns:p14="http://schemas.microsoft.com/office/powerpoint/2010/main" val="27397405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AE81-A932-4652-89EB-28A278DCBDCA}"/>
              </a:ext>
            </a:extLst>
          </p:cNvPr>
          <p:cNvSpPr>
            <a:spLocks noGrp="1"/>
          </p:cNvSpPr>
          <p:nvPr>
            <p:ph type="title"/>
          </p:nvPr>
        </p:nvSpPr>
        <p:spPr>
          <a:xfrm>
            <a:off x="704850" y="642099"/>
            <a:ext cx="4465864" cy="1256855"/>
          </a:xfrm>
        </p:spPr>
        <p:txBody>
          <a:bodyPr anchor="t">
            <a:normAutofit/>
          </a:bodyPr>
          <a:lstStyle/>
          <a:p>
            <a:r>
              <a:rPr lang="en-US" i="1" dirty="0"/>
              <a:t>Questions?</a:t>
            </a:r>
          </a:p>
        </p:txBody>
      </p:sp>
      <p:pic>
        <p:nvPicPr>
          <p:cNvPr id="5" name="Picture 4" descr="A person holding his hand up&#10;&#10;Description automatically generated with low confidence">
            <a:extLst>
              <a:ext uri="{FF2B5EF4-FFF2-40B4-BE49-F238E27FC236}">
                <a16:creationId xmlns:a16="http://schemas.microsoft.com/office/drawing/2014/main" id="{62570B5A-4FF1-8EBF-8F68-826B8B6A107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87891" y="1653420"/>
            <a:ext cx="5768218" cy="4326164"/>
          </a:xfrm>
          <a:prstGeom prst="rect">
            <a:avLst/>
          </a:prstGeom>
        </p:spPr>
      </p:pic>
    </p:spTree>
    <p:extLst>
      <p:ext uri="{BB962C8B-B14F-4D97-AF65-F5344CB8AC3E}">
        <p14:creationId xmlns:p14="http://schemas.microsoft.com/office/powerpoint/2010/main" val="261280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06168" y="248185"/>
            <a:ext cx="4503763" cy="1143293"/>
          </a:xfrm>
        </p:spPr>
        <p:txBody>
          <a:bodyPr anchor="ctr">
            <a:normAutofit/>
          </a:bodyPr>
          <a:lstStyle/>
          <a:p>
            <a:pPr eaLnBrk="1" hangingPunct="1"/>
            <a:r>
              <a:rPr lang="en-US" altLang="en-US" sz="4000" dirty="0"/>
              <a:t>Resources</a:t>
            </a:r>
          </a:p>
        </p:txBody>
      </p:sp>
      <p:sp>
        <p:nvSpPr>
          <p:cNvPr id="66563" name="Rectangle 3"/>
          <p:cNvSpPr>
            <a:spLocks noGrp="1" noChangeArrowheads="1"/>
          </p:cNvSpPr>
          <p:nvPr>
            <p:ph idx="1"/>
          </p:nvPr>
        </p:nvSpPr>
        <p:spPr>
          <a:xfrm>
            <a:off x="3954436" y="337636"/>
            <a:ext cx="4872847" cy="5596024"/>
          </a:xfrm>
        </p:spPr>
        <p:txBody>
          <a:bodyPr anchor="ctr">
            <a:normAutofit fontScale="47500" lnSpcReduction="20000"/>
          </a:bodyPr>
          <a:lstStyle/>
          <a:p>
            <a:pPr>
              <a:lnSpc>
                <a:spcPct val="120000"/>
              </a:lnSpc>
              <a:spcBef>
                <a:spcPts val="0"/>
              </a:spcBef>
            </a:pPr>
            <a:r>
              <a:rPr lang="en-US" altLang="en-US" b="1" i="1" dirty="0"/>
              <a:t>Local Government Center Website - </a:t>
            </a:r>
            <a:r>
              <a:rPr lang="en-US" altLang="en-US" b="1" i="1" dirty="0">
                <a:hlinkClick r:id="rId3">
                  <a:extLst>
                    <a:ext uri="{A12FA001-AC4F-418D-AE19-62706E023703}">
                      <ahyp:hlinkClr xmlns:ahyp="http://schemas.microsoft.com/office/drawing/2018/hyperlinkcolor" val="tx"/>
                    </a:ext>
                  </a:extLst>
                </a:hlinkClick>
              </a:rPr>
              <a:t>https://lgc.uwex.edu/</a:t>
            </a:r>
            <a:r>
              <a:rPr lang="en-US" altLang="en-US" b="1" i="1" dirty="0"/>
              <a:t> </a:t>
            </a:r>
          </a:p>
          <a:p>
            <a:pPr marL="342900" lvl="1">
              <a:lnSpc>
                <a:spcPct val="120000"/>
              </a:lnSpc>
              <a:spcBef>
                <a:spcPts val="0"/>
              </a:spcBef>
              <a:buFont typeface="Courier New" panose="02070309020205020404" pitchFamily="49" charset="0"/>
              <a:buChar char="o"/>
            </a:pPr>
            <a:r>
              <a:rPr lang="en-US" altLang="en-US" sz="2000" dirty="0"/>
              <a:t>Effective Meetings - https://lgc.uwex.edu/effective-meetings/</a:t>
            </a:r>
          </a:p>
          <a:p>
            <a:pPr marL="342900" lvl="2">
              <a:lnSpc>
                <a:spcPct val="120000"/>
              </a:lnSpc>
              <a:spcBef>
                <a:spcPts val="0"/>
              </a:spcBef>
              <a:buFont typeface="Courier New" panose="02070309020205020404" pitchFamily="49" charset="0"/>
              <a:buChar char="o"/>
            </a:pPr>
            <a:r>
              <a:rPr lang="en-US" altLang="en-US" dirty="0"/>
              <a:t>Provides wealth of Parliamentary Procedure information, written and video format </a:t>
            </a:r>
          </a:p>
          <a:p>
            <a:pPr marL="114300" lvl="2" indent="0">
              <a:lnSpc>
                <a:spcPct val="120000"/>
              </a:lnSpc>
              <a:spcBef>
                <a:spcPts val="0"/>
              </a:spcBef>
              <a:buNone/>
            </a:pPr>
            <a:endParaRPr lang="en-US" altLang="en-US" dirty="0"/>
          </a:p>
          <a:p>
            <a:pPr>
              <a:lnSpc>
                <a:spcPct val="120000"/>
              </a:lnSpc>
              <a:spcBef>
                <a:spcPts val="0"/>
              </a:spcBef>
            </a:pPr>
            <a:r>
              <a:rPr lang="en-US" altLang="en-US" b="1" i="1" dirty="0"/>
              <a:t>Electronic Meetings - </a:t>
            </a:r>
            <a:r>
              <a:rPr lang="en-US" dirty="0">
                <a:hlinkClick r:id="rId4"/>
              </a:rPr>
              <a:t>https://lgc.uwex.edu/update-government-meetings-during-covid-19-pandemic/</a:t>
            </a:r>
            <a:endParaRPr lang="en-US" dirty="0"/>
          </a:p>
          <a:p>
            <a:pPr lvl="1">
              <a:lnSpc>
                <a:spcPct val="120000"/>
              </a:lnSpc>
              <a:spcBef>
                <a:spcPts val="0"/>
              </a:spcBef>
              <a:buFont typeface="Courier New" panose="02070309020205020404" pitchFamily="49" charset="0"/>
              <a:buChar char="o"/>
            </a:pPr>
            <a:r>
              <a:rPr lang="en-US" altLang="en-US" sz="2000" dirty="0"/>
              <a:t>Provides OOG, resolution templates, and webinar resources </a:t>
            </a:r>
            <a:endParaRPr lang="en-US" sz="2000" dirty="0"/>
          </a:p>
          <a:p>
            <a:pPr marL="0" indent="0">
              <a:lnSpc>
                <a:spcPct val="120000"/>
              </a:lnSpc>
              <a:spcBef>
                <a:spcPts val="0"/>
              </a:spcBef>
              <a:buNone/>
            </a:pPr>
            <a:endParaRPr lang="en-US" altLang="en-US" b="1" i="1" dirty="0"/>
          </a:p>
          <a:p>
            <a:pPr>
              <a:lnSpc>
                <a:spcPct val="120000"/>
              </a:lnSpc>
              <a:spcBef>
                <a:spcPts val="0"/>
              </a:spcBef>
            </a:pPr>
            <a:r>
              <a:rPr lang="en-US" altLang="en-US" b="1" i="1" dirty="0"/>
              <a:t>Deliberative Governance - </a:t>
            </a:r>
            <a:r>
              <a:rPr lang="en-US" altLang="en-US" b="1" i="1" dirty="0">
                <a:hlinkClick r:id="rId5">
                  <a:extLst>
                    <a:ext uri="{A12FA001-AC4F-418D-AE19-62706E023703}">
                      <ahyp:hlinkClr xmlns:ahyp="http://schemas.microsoft.com/office/drawing/2018/hyperlinkcolor" val="tx"/>
                    </a:ext>
                  </a:extLst>
                </a:hlinkClick>
              </a:rPr>
              <a:t>https://lgc.uwex.edu/deliberative-governance/</a:t>
            </a:r>
            <a:endParaRPr lang="en-US" altLang="en-US" b="1" i="1" dirty="0"/>
          </a:p>
          <a:p>
            <a:pPr marL="342900" lvl="2">
              <a:lnSpc>
                <a:spcPct val="120000"/>
              </a:lnSpc>
              <a:spcBef>
                <a:spcPts val="0"/>
              </a:spcBef>
              <a:buFont typeface="Courier New" panose="02070309020205020404" pitchFamily="49" charset="0"/>
              <a:buChar char="o"/>
            </a:pPr>
            <a:r>
              <a:rPr lang="en-US" altLang="en-US" dirty="0"/>
              <a:t>Provides deliberative governance tools, guides and web resources</a:t>
            </a:r>
          </a:p>
          <a:p>
            <a:pPr marL="0" indent="0">
              <a:lnSpc>
                <a:spcPct val="120000"/>
              </a:lnSpc>
              <a:spcBef>
                <a:spcPts val="0"/>
              </a:spcBef>
              <a:buNone/>
            </a:pPr>
            <a:endParaRPr lang="en-US" altLang="en-US" b="1" dirty="0"/>
          </a:p>
          <a:p>
            <a:pPr>
              <a:lnSpc>
                <a:spcPct val="120000"/>
              </a:lnSpc>
              <a:spcBef>
                <a:spcPts val="0"/>
              </a:spcBef>
            </a:pPr>
            <a:r>
              <a:rPr lang="en-US" altLang="en-US" b="1" i="1" dirty="0"/>
              <a:t>League of Wisconsin Municipalities</a:t>
            </a:r>
            <a:r>
              <a:rPr lang="en-US" altLang="en-US" i="1" dirty="0"/>
              <a:t>, </a:t>
            </a:r>
          </a:p>
          <a:p>
            <a:pPr marL="342900" lvl="1">
              <a:lnSpc>
                <a:spcPct val="120000"/>
              </a:lnSpc>
              <a:spcBef>
                <a:spcPts val="0"/>
              </a:spcBef>
              <a:buFont typeface="Courier New" panose="02070309020205020404" pitchFamily="49" charset="0"/>
              <a:buChar char="o"/>
            </a:pPr>
            <a:r>
              <a:rPr lang="en-US" altLang="en-US" sz="2100" dirty="0"/>
              <a:t>Handbook for Wisconsin Municipal Officials</a:t>
            </a:r>
          </a:p>
          <a:p>
            <a:pPr marL="342900" lvl="1">
              <a:lnSpc>
                <a:spcPct val="120000"/>
              </a:lnSpc>
              <a:spcBef>
                <a:spcPts val="0"/>
              </a:spcBef>
              <a:buFont typeface="Courier New" panose="02070309020205020404" pitchFamily="49" charset="0"/>
              <a:buChar char="o"/>
            </a:pPr>
            <a:r>
              <a:rPr lang="en-US" altLang="en-US" sz="2100" dirty="0"/>
              <a:t>The conduct of Village Board Meetings</a:t>
            </a:r>
          </a:p>
          <a:p>
            <a:pPr marL="342900" lvl="1">
              <a:lnSpc>
                <a:spcPct val="120000"/>
              </a:lnSpc>
              <a:spcBef>
                <a:spcPts val="0"/>
              </a:spcBef>
              <a:buFont typeface="Courier New" panose="02070309020205020404" pitchFamily="49" charset="0"/>
              <a:buChar char="o"/>
            </a:pPr>
            <a:r>
              <a:rPr lang="en-US" altLang="en-US" sz="2100" dirty="0"/>
              <a:t>The Conduct of Village Board Meetings</a:t>
            </a:r>
          </a:p>
          <a:p>
            <a:pPr marL="342900" lvl="1">
              <a:lnSpc>
                <a:spcPct val="120000"/>
              </a:lnSpc>
              <a:spcBef>
                <a:spcPts val="0"/>
              </a:spcBef>
              <a:buFont typeface="Courier New" panose="02070309020205020404" pitchFamily="49" charset="0"/>
              <a:buChar char="o"/>
            </a:pPr>
            <a:r>
              <a:rPr lang="en-US" dirty="0"/>
              <a:t>Local Government Options for Conducting Meetings Remotely</a:t>
            </a:r>
            <a:endParaRPr lang="en-US" altLang="en-US" sz="4000" dirty="0"/>
          </a:p>
          <a:p>
            <a:pPr marL="114300" lvl="1" indent="0">
              <a:lnSpc>
                <a:spcPct val="120000"/>
              </a:lnSpc>
              <a:spcBef>
                <a:spcPts val="0"/>
              </a:spcBef>
              <a:buNone/>
            </a:pPr>
            <a:endParaRPr lang="en-US" altLang="en-US" sz="2100" dirty="0"/>
          </a:p>
          <a:p>
            <a:pPr>
              <a:lnSpc>
                <a:spcPct val="120000"/>
              </a:lnSpc>
              <a:spcBef>
                <a:spcPts val="0"/>
              </a:spcBef>
            </a:pPr>
            <a:r>
              <a:rPr lang="en-US" altLang="en-US" b="1" i="1" dirty="0"/>
              <a:t>Robert’s Rules of Order Newly Revised </a:t>
            </a:r>
            <a:r>
              <a:rPr lang="en-US" altLang="en-US" dirty="0"/>
              <a:t>– 12</a:t>
            </a:r>
            <a:r>
              <a:rPr lang="en-US" altLang="en-US" baseline="30000" dirty="0"/>
              <a:t>th</a:t>
            </a:r>
            <a:r>
              <a:rPr lang="en-US" altLang="en-US" dirty="0"/>
              <a:t> Edition 2020</a:t>
            </a:r>
          </a:p>
          <a:p>
            <a:pPr>
              <a:lnSpc>
                <a:spcPct val="120000"/>
              </a:lnSpc>
              <a:spcBef>
                <a:spcPts val="0"/>
              </a:spcBef>
            </a:pPr>
            <a:endParaRPr lang="en-US" altLang="en-US" b="1" i="1" dirty="0"/>
          </a:p>
          <a:p>
            <a:pPr>
              <a:lnSpc>
                <a:spcPct val="120000"/>
              </a:lnSpc>
              <a:spcBef>
                <a:spcPts val="0"/>
              </a:spcBef>
            </a:pPr>
            <a:r>
              <a:rPr lang="en-US" altLang="en-US" b="1" i="1" dirty="0"/>
              <a:t>Office of Open Government</a:t>
            </a:r>
            <a:r>
              <a:rPr lang="en-US" altLang="en-US" dirty="0"/>
              <a:t>, </a:t>
            </a:r>
            <a:r>
              <a:rPr lang="en-US" altLang="en-US" dirty="0">
                <a:hlinkClick r:id="rId6"/>
              </a:rPr>
              <a:t>https://www.doj.state.wi.us/office-open-government/office-open-government</a:t>
            </a:r>
            <a:r>
              <a:rPr lang="en-US" altLang="en-US" dirty="0"/>
              <a:t>. </a:t>
            </a:r>
            <a:r>
              <a:rPr lang="en-US" dirty="0"/>
              <a:t>Public Records/Open Meetings (PROM) Help Line: 608-267-2220</a:t>
            </a:r>
            <a:endParaRPr lang="en-US" altLang="en-US" dirty="0"/>
          </a:p>
          <a:p>
            <a:pPr marL="0" indent="0">
              <a:lnSpc>
                <a:spcPct val="120000"/>
              </a:lnSpc>
              <a:spcBef>
                <a:spcPts val="0"/>
              </a:spcBef>
              <a:buNone/>
            </a:pPr>
            <a:endParaRPr lang="en-US" altLang="en-US" b="1" i="1" dirty="0"/>
          </a:p>
          <a:p>
            <a:pPr>
              <a:lnSpc>
                <a:spcPct val="120000"/>
              </a:lnSpc>
              <a:spcBef>
                <a:spcPts val="0"/>
              </a:spcBef>
            </a:pPr>
            <a:r>
              <a:rPr lang="en-US" altLang="en-US" b="1" i="1" dirty="0"/>
              <a:t>Daniel Foth</a:t>
            </a:r>
            <a:r>
              <a:rPr lang="en-US" altLang="en-US" dirty="0"/>
              <a:t>, Local Government Center, UW Madison - Division of Extension </a:t>
            </a:r>
            <a:r>
              <a:rPr lang="en-US" altLang="en-US" dirty="0">
                <a:hlinkClick r:id="rId7">
                  <a:extLst>
                    <a:ext uri="{A12FA001-AC4F-418D-AE19-62706E023703}">
                      <ahyp:hlinkClr xmlns:ahyp="http://schemas.microsoft.com/office/drawing/2018/hyperlinkcolor" val="tx"/>
                    </a:ext>
                  </a:extLst>
                </a:hlinkClick>
              </a:rPr>
              <a:t>Daniel.Foth@wisc.edu</a:t>
            </a:r>
            <a:r>
              <a:rPr lang="en-US" altLang="en-US" dirty="0"/>
              <a:t> </a:t>
            </a:r>
          </a:p>
        </p:txBody>
      </p:sp>
      <p:pic>
        <p:nvPicPr>
          <p:cNvPr id="3" name="Picture 2" descr="A picture containing table&#10;&#10;Description automatically generated">
            <a:extLst>
              <a:ext uri="{FF2B5EF4-FFF2-40B4-BE49-F238E27FC236}">
                <a16:creationId xmlns:a16="http://schemas.microsoft.com/office/drawing/2014/main" id="{1AF2419D-81C8-4FA9-9A19-3D9347127E1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16717" y="1982709"/>
            <a:ext cx="3458817" cy="2305878"/>
          </a:xfrm>
          <a:prstGeom prst="rect">
            <a:avLst/>
          </a:prstGeom>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78905" y="3566890"/>
            <a:ext cx="5467764" cy="1950053"/>
          </a:xfrm>
          <a:prstGeom prst="rect">
            <a:avLst/>
          </a:prstGeom>
        </p:spPr>
        <p:txBody>
          <a:bodyPr vert="horz" wrap="square" lIns="0" tIns="7144" rIns="0" bIns="0" rtlCol="0">
            <a:spAutoFit/>
          </a:bodyPr>
          <a:lstStyle/>
          <a:p>
            <a:pPr>
              <a:spcBef>
                <a:spcPts val="56"/>
              </a:spcBef>
              <a:tabLst>
                <a:tab pos="3566517" algn="l"/>
              </a:tabLst>
            </a:pPr>
            <a:r>
              <a:rPr lang="en-US" sz="2475" spc="-14" dirty="0">
                <a:latin typeface="Calibri"/>
                <a:cs typeface="Calibri"/>
              </a:rPr>
              <a:t>Daniel Foth</a:t>
            </a:r>
            <a:endParaRPr lang="en-US" sz="2475" dirty="0">
              <a:latin typeface="Calibri"/>
              <a:cs typeface="Calibri"/>
            </a:endParaRPr>
          </a:p>
          <a:p>
            <a:pPr>
              <a:spcBef>
                <a:spcPts val="56"/>
              </a:spcBef>
              <a:tabLst>
                <a:tab pos="3566517" algn="l"/>
              </a:tabLst>
            </a:pPr>
            <a:r>
              <a:rPr lang="en-US" sz="2475" spc="-3" dirty="0">
                <a:latin typeface="Calibri"/>
                <a:cs typeface="Calibri"/>
                <a:hlinkClick r:id="rId3"/>
              </a:rPr>
              <a:t>Daniel.Foth@wisc.edu</a:t>
            </a:r>
            <a:endParaRPr lang="en-US" sz="2475" spc="-3" dirty="0">
              <a:latin typeface="Calibri"/>
              <a:cs typeface="Calibri"/>
            </a:endParaRPr>
          </a:p>
          <a:p>
            <a:pPr>
              <a:spcBef>
                <a:spcPts val="56"/>
              </a:spcBef>
              <a:tabLst>
                <a:tab pos="3566517" algn="l"/>
              </a:tabLst>
            </a:pPr>
            <a:r>
              <a:rPr sz="2475" spc="-3" dirty="0">
                <a:latin typeface="Calibri"/>
                <a:cs typeface="Calibri"/>
              </a:rPr>
              <a:t>Phone: </a:t>
            </a:r>
            <a:r>
              <a:rPr lang="en-US" sz="2475" spc="-3" dirty="0">
                <a:latin typeface="Calibri"/>
                <a:cs typeface="Calibri"/>
              </a:rPr>
              <a:t>(608) 265-2852</a:t>
            </a:r>
            <a:endParaRPr lang="en-US" sz="2475" dirty="0">
              <a:latin typeface="Calibri"/>
              <a:cs typeface="Calibri"/>
            </a:endParaRPr>
          </a:p>
          <a:p>
            <a:pPr>
              <a:spcBef>
                <a:spcPts val="56"/>
              </a:spcBef>
              <a:tabLst>
                <a:tab pos="3566517" algn="l"/>
              </a:tabLst>
            </a:pPr>
            <a:r>
              <a:rPr lang="en-US" sz="2475" spc="-6" dirty="0">
                <a:latin typeface="Calibri"/>
                <a:cs typeface="Calibri"/>
              </a:rPr>
              <a:t>Local Government Education</a:t>
            </a:r>
          </a:p>
          <a:p>
            <a:pPr>
              <a:tabLst>
                <a:tab pos="3566517" algn="l"/>
              </a:tabLst>
            </a:pPr>
            <a:r>
              <a:rPr lang="en-US" sz="2475" dirty="0">
                <a:hlinkClick r:id="rId4"/>
              </a:rPr>
              <a:t>https://lgc.uwex.edu/</a:t>
            </a:r>
            <a:endParaRPr sz="2475" dirty="0">
              <a:latin typeface="Calibri"/>
              <a:cs typeface="Calibri"/>
            </a:endParaRPr>
          </a:p>
        </p:txBody>
      </p:sp>
      <p:sp>
        <p:nvSpPr>
          <p:cNvPr id="5" name="object 5"/>
          <p:cNvSpPr txBox="1">
            <a:spLocks noGrp="1"/>
          </p:cNvSpPr>
          <p:nvPr>
            <p:ph type="title"/>
          </p:nvPr>
        </p:nvSpPr>
        <p:spPr>
          <a:xfrm>
            <a:off x="1182758" y="631340"/>
            <a:ext cx="6294820" cy="684322"/>
          </a:xfrm>
          <a:prstGeom prst="rect">
            <a:avLst/>
          </a:prstGeom>
        </p:spPr>
        <p:txBody>
          <a:bodyPr vert="horz" wrap="square" lIns="0" tIns="7144" rIns="0" bIns="0" rtlCol="0" anchor="ctr">
            <a:spAutoFit/>
          </a:bodyPr>
          <a:lstStyle/>
          <a:p>
            <a:pPr marL="357" algn="ctr">
              <a:lnSpc>
                <a:spcPct val="100000"/>
              </a:lnSpc>
            </a:pPr>
            <a:r>
              <a:rPr spc="-6" dirty="0"/>
              <a:t>Thanks!</a:t>
            </a:r>
          </a:p>
        </p:txBody>
      </p:sp>
      <p:sp>
        <p:nvSpPr>
          <p:cNvPr id="6" name="TextBox 5">
            <a:extLst>
              <a:ext uri="{FF2B5EF4-FFF2-40B4-BE49-F238E27FC236}">
                <a16:creationId xmlns:a16="http://schemas.microsoft.com/office/drawing/2014/main" id="{2C194D00-616C-48E5-B2E7-33FBEF330411}"/>
              </a:ext>
            </a:extLst>
          </p:cNvPr>
          <p:cNvSpPr txBox="1"/>
          <p:nvPr/>
        </p:nvSpPr>
        <p:spPr>
          <a:xfrm>
            <a:off x="1068458" y="1629292"/>
            <a:ext cx="6662986" cy="1754326"/>
          </a:xfrm>
          <a:prstGeom prst="rect">
            <a:avLst/>
          </a:prstGeom>
          <a:noFill/>
        </p:spPr>
        <p:txBody>
          <a:bodyPr wrap="square" rtlCol="0">
            <a:spAutoFit/>
          </a:bodyPr>
          <a:lstStyle/>
          <a:p>
            <a:pPr algn="ctr"/>
            <a:r>
              <a:rPr lang="en-US" sz="3600" b="1" spc="-6" dirty="0">
                <a:cs typeface="Calibri"/>
              </a:rPr>
              <a:t>Local Government Education</a:t>
            </a:r>
          </a:p>
          <a:p>
            <a:pPr algn="ctr"/>
            <a:r>
              <a:rPr lang="en-US" sz="3600" b="1" spc="-6" dirty="0">
                <a:cs typeface="Calibri"/>
              </a:rPr>
              <a:t>University </a:t>
            </a:r>
            <a:r>
              <a:rPr lang="en-US" sz="3600" b="1" spc="-3" dirty="0">
                <a:cs typeface="Calibri"/>
              </a:rPr>
              <a:t>of</a:t>
            </a:r>
            <a:r>
              <a:rPr lang="en-US" sz="3600" b="1" spc="-17" dirty="0">
                <a:cs typeface="Calibri"/>
              </a:rPr>
              <a:t> </a:t>
            </a:r>
            <a:r>
              <a:rPr lang="en-US" sz="3600" b="1" spc="-3" dirty="0">
                <a:cs typeface="Calibri"/>
              </a:rPr>
              <a:t>Wisconsin-Madison</a:t>
            </a:r>
          </a:p>
          <a:p>
            <a:pPr algn="ctr"/>
            <a:r>
              <a:rPr lang="en-US" sz="3600" b="1" spc="-3" dirty="0">
                <a:cs typeface="Calibri"/>
              </a:rPr>
              <a:t>Division of Extension</a:t>
            </a:r>
            <a:endParaRPr lang="en-US" sz="3600" b="1" dirty="0">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C4BED-19C8-0B51-6767-3CB1EF028007}"/>
              </a:ext>
            </a:extLst>
          </p:cNvPr>
          <p:cNvSpPr>
            <a:spLocks noGrp="1"/>
          </p:cNvSpPr>
          <p:nvPr>
            <p:ph type="title"/>
          </p:nvPr>
        </p:nvSpPr>
        <p:spPr/>
        <p:txBody>
          <a:bodyPr/>
          <a:lstStyle/>
          <a:p>
            <a:r>
              <a:rPr lang="en-US" dirty="0"/>
              <a:t>Policy vs. Administration &amp; Operations</a:t>
            </a:r>
          </a:p>
        </p:txBody>
      </p:sp>
      <p:sp>
        <p:nvSpPr>
          <p:cNvPr id="3" name="Content Placeholder 2">
            <a:extLst>
              <a:ext uri="{FF2B5EF4-FFF2-40B4-BE49-F238E27FC236}">
                <a16:creationId xmlns:a16="http://schemas.microsoft.com/office/drawing/2014/main" id="{6638999F-6924-5D92-1E4A-86747797E580}"/>
              </a:ext>
            </a:extLst>
          </p:cNvPr>
          <p:cNvSpPr>
            <a:spLocks noGrp="1"/>
          </p:cNvSpPr>
          <p:nvPr>
            <p:ph idx="1"/>
          </p:nvPr>
        </p:nvSpPr>
        <p:spPr/>
        <p:txBody>
          <a:bodyPr/>
          <a:lstStyle/>
          <a:p>
            <a:r>
              <a:rPr lang="en-US" b="1" dirty="0">
                <a:solidFill>
                  <a:schemeClr val="tx1"/>
                </a:solidFill>
              </a:rPr>
              <a:t>Policy</a:t>
            </a:r>
          </a:p>
          <a:p>
            <a:pPr lvl="1"/>
            <a:r>
              <a:rPr lang="en-US" dirty="0">
                <a:solidFill>
                  <a:schemeClr val="tx1"/>
                </a:solidFill>
              </a:rPr>
              <a:t>“What” – Will we fund new highway equipment?</a:t>
            </a:r>
          </a:p>
          <a:p>
            <a:pPr lvl="1"/>
            <a:r>
              <a:rPr lang="en-US" dirty="0">
                <a:solidFill>
                  <a:schemeClr val="tx1"/>
                </a:solidFill>
              </a:rPr>
              <a:t>“Why” – Is it a necessary service to our citizens?</a:t>
            </a:r>
          </a:p>
          <a:p>
            <a:endParaRPr lang="en-US" b="1" dirty="0">
              <a:solidFill>
                <a:schemeClr val="tx1"/>
              </a:solidFill>
            </a:endParaRPr>
          </a:p>
          <a:p>
            <a:r>
              <a:rPr lang="en-US" b="1" dirty="0"/>
              <a:t>Operations</a:t>
            </a:r>
            <a:endParaRPr lang="en-US" b="1" dirty="0">
              <a:solidFill>
                <a:schemeClr val="tx1"/>
              </a:solidFill>
            </a:endParaRPr>
          </a:p>
          <a:p>
            <a:pPr lvl="1"/>
            <a:r>
              <a:rPr lang="en-US" dirty="0">
                <a:solidFill>
                  <a:schemeClr val="tx1"/>
                </a:solidFill>
              </a:rPr>
              <a:t>“How” – How will we plow the roads?</a:t>
            </a:r>
          </a:p>
          <a:p>
            <a:pPr lvl="1"/>
            <a:r>
              <a:rPr lang="en-US" dirty="0">
                <a:solidFill>
                  <a:schemeClr val="tx1"/>
                </a:solidFill>
              </a:rPr>
              <a:t>“When” – When will we start repairs?</a:t>
            </a:r>
          </a:p>
          <a:p>
            <a:pPr lvl="1"/>
            <a:r>
              <a:rPr lang="en-US" dirty="0">
                <a:solidFill>
                  <a:schemeClr val="tx1"/>
                </a:solidFill>
              </a:rPr>
              <a:t>“Where” - Where will we fill potholes?</a:t>
            </a:r>
          </a:p>
          <a:p>
            <a:pPr marL="0" indent="0">
              <a:buNone/>
            </a:pPr>
            <a:endParaRPr lang="en-US" dirty="0"/>
          </a:p>
        </p:txBody>
      </p:sp>
    </p:spTree>
    <p:extLst>
      <p:ext uri="{BB962C8B-B14F-4D97-AF65-F5344CB8AC3E}">
        <p14:creationId xmlns:p14="http://schemas.microsoft.com/office/powerpoint/2010/main" val="2927378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85B14-C948-F5DA-610C-5DBFD9724DAB}"/>
              </a:ext>
            </a:extLst>
          </p:cNvPr>
          <p:cNvSpPr>
            <a:spLocks noGrp="1"/>
          </p:cNvSpPr>
          <p:nvPr>
            <p:ph type="title"/>
          </p:nvPr>
        </p:nvSpPr>
        <p:spPr/>
        <p:txBody>
          <a:bodyPr/>
          <a:lstStyle/>
          <a:p>
            <a:r>
              <a:rPr lang="en-US" dirty="0"/>
              <a:t>Policy - President &amp; Board</a:t>
            </a:r>
          </a:p>
        </p:txBody>
      </p:sp>
      <p:sp>
        <p:nvSpPr>
          <p:cNvPr id="3" name="Content Placeholder 2">
            <a:extLst>
              <a:ext uri="{FF2B5EF4-FFF2-40B4-BE49-F238E27FC236}">
                <a16:creationId xmlns:a16="http://schemas.microsoft.com/office/drawing/2014/main" id="{D30AF0C9-82CA-532B-88FC-DEAB53579CD3}"/>
              </a:ext>
            </a:extLst>
          </p:cNvPr>
          <p:cNvSpPr>
            <a:spLocks noGrp="1"/>
          </p:cNvSpPr>
          <p:nvPr>
            <p:ph idx="1"/>
          </p:nvPr>
        </p:nvSpPr>
        <p:spPr/>
        <p:txBody>
          <a:bodyPr/>
          <a:lstStyle/>
          <a:p>
            <a:r>
              <a:rPr lang="en-US" dirty="0">
                <a:solidFill>
                  <a:schemeClr val="tx1"/>
                </a:solidFill>
              </a:rPr>
              <a:t>Related to overall mission and purpose</a:t>
            </a:r>
          </a:p>
          <a:p>
            <a:r>
              <a:rPr lang="en-US" dirty="0">
                <a:solidFill>
                  <a:schemeClr val="tx1"/>
                </a:solidFill>
              </a:rPr>
              <a:t>Requires vision</a:t>
            </a:r>
          </a:p>
          <a:p>
            <a:r>
              <a:rPr lang="en-US" dirty="0">
                <a:solidFill>
                  <a:schemeClr val="tx1"/>
                </a:solidFill>
              </a:rPr>
              <a:t>Longer term</a:t>
            </a:r>
          </a:p>
          <a:p>
            <a:r>
              <a:rPr lang="en-US" dirty="0">
                <a:solidFill>
                  <a:schemeClr val="tx1"/>
                </a:solidFill>
              </a:rPr>
              <a:t>Addresses key issues</a:t>
            </a:r>
          </a:p>
          <a:p>
            <a:r>
              <a:rPr lang="en-US" dirty="0">
                <a:solidFill>
                  <a:schemeClr val="tx1"/>
                </a:solidFill>
              </a:rPr>
              <a:t>Strategy development</a:t>
            </a:r>
          </a:p>
        </p:txBody>
      </p:sp>
      <p:pic>
        <p:nvPicPr>
          <p:cNvPr id="5" name="Picture 4" descr="The back of a car&#10;&#10;Description automatically generated with medium confidence">
            <a:extLst>
              <a:ext uri="{FF2B5EF4-FFF2-40B4-BE49-F238E27FC236}">
                <a16:creationId xmlns:a16="http://schemas.microsoft.com/office/drawing/2014/main" id="{93F477C0-9087-9545-8FD3-0959CF27605F}"/>
              </a:ext>
            </a:extLst>
          </p:cNvPr>
          <p:cNvPicPr>
            <a:picLocks noChangeAspect="1"/>
          </p:cNvPicPr>
          <p:nvPr/>
        </p:nvPicPr>
        <p:blipFill rotWithShape="1">
          <a:blip r:embed="rId2">
            <a:extLst>
              <a:ext uri="{28A0092B-C50C-407E-A947-70E740481C1C}">
                <a14:useLocalDpi xmlns:a14="http://schemas.microsoft.com/office/drawing/2010/main" val="0"/>
              </a:ext>
            </a:extLst>
          </a:blip>
          <a:srcRect l="9190" r="11351" b="35496"/>
          <a:stretch/>
        </p:blipFill>
        <p:spPr>
          <a:xfrm>
            <a:off x="4675761" y="2738145"/>
            <a:ext cx="3997626" cy="2433929"/>
          </a:xfrm>
          <a:prstGeom prst="rect">
            <a:avLst/>
          </a:prstGeom>
        </p:spPr>
      </p:pic>
    </p:spTree>
    <p:extLst>
      <p:ext uri="{BB962C8B-B14F-4D97-AF65-F5344CB8AC3E}">
        <p14:creationId xmlns:p14="http://schemas.microsoft.com/office/powerpoint/2010/main" val="2204312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DD76D-A3B0-FE30-7D2C-C78B842C7E2E}"/>
              </a:ext>
            </a:extLst>
          </p:cNvPr>
          <p:cNvSpPr>
            <a:spLocks noGrp="1"/>
          </p:cNvSpPr>
          <p:nvPr>
            <p:ph type="title"/>
          </p:nvPr>
        </p:nvSpPr>
        <p:spPr>
          <a:xfrm>
            <a:off x="628650" y="365126"/>
            <a:ext cx="7886700" cy="1282699"/>
          </a:xfrm>
        </p:spPr>
        <p:txBody>
          <a:bodyPr>
            <a:normAutofit fontScale="90000"/>
          </a:bodyPr>
          <a:lstStyle/>
          <a:p>
            <a:r>
              <a:rPr lang="en-US" dirty="0"/>
              <a:t>Operations (Committee Chairs and Department Staff)</a:t>
            </a:r>
          </a:p>
        </p:txBody>
      </p:sp>
      <p:sp>
        <p:nvSpPr>
          <p:cNvPr id="3" name="Content Placeholder 2">
            <a:extLst>
              <a:ext uri="{FF2B5EF4-FFF2-40B4-BE49-F238E27FC236}">
                <a16:creationId xmlns:a16="http://schemas.microsoft.com/office/drawing/2014/main" id="{565B1C0B-0949-60B3-01B8-92946060C73C}"/>
              </a:ext>
            </a:extLst>
          </p:cNvPr>
          <p:cNvSpPr>
            <a:spLocks noGrp="1"/>
          </p:cNvSpPr>
          <p:nvPr>
            <p:ph idx="1"/>
          </p:nvPr>
        </p:nvSpPr>
        <p:spPr>
          <a:xfrm>
            <a:off x="704850" y="1647825"/>
            <a:ext cx="7886700" cy="4351338"/>
          </a:xfrm>
        </p:spPr>
        <p:txBody>
          <a:bodyPr>
            <a:normAutofit lnSpcReduction="10000"/>
          </a:bodyPr>
          <a:lstStyle/>
          <a:p>
            <a:r>
              <a:rPr lang="en-US" dirty="0"/>
              <a:t>Village Department Heads report to their respective Committee Chairs</a:t>
            </a:r>
            <a:endParaRPr lang="en-US" dirty="0">
              <a:solidFill>
                <a:schemeClr val="tx1"/>
              </a:solidFill>
            </a:endParaRPr>
          </a:p>
          <a:p>
            <a:r>
              <a:rPr lang="en-US" dirty="0">
                <a:solidFill>
                  <a:schemeClr val="tx1"/>
                </a:solidFill>
              </a:rPr>
              <a:t>Implementation of policies and strategies</a:t>
            </a:r>
          </a:p>
          <a:p>
            <a:r>
              <a:rPr lang="en-US" dirty="0">
                <a:solidFill>
                  <a:schemeClr val="tx1"/>
                </a:solidFill>
              </a:rPr>
              <a:t>Shorter term</a:t>
            </a:r>
          </a:p>
          <a:p>
            <a:r>
              <a:rPr lang="en-US" dirty="0">
                <a:solidFill>
                  <a:schemeClr val="tx1"/>
                </a:solidFill>
              </a:rPr>
              <a:t>Day-to-day operations</a:t>
            </a:r>
          </a:p>
          <a:p>
            <a:r>
              <a:rPr lang="en-US" dirty="0">
                <a:solidFill>
                  <a:schemeClr val="tx1"/>
                </a:solidFill>
              </a:rPr>
              <a:t>Related to smaller functions</a:t>
            </a:r>
          </a:p>
          <a:p>
            <a:r>
              <a:rPr lang="en-US" dirty="0">
                <a:solidFill>
                  <a:schemeClr val="tx1"/>
                </a:solidFill>
              </a:rPr>
              <a:t>Addresses department or individual issues</a:t>
            </a:r>
          </a:p>
          <a:p>
            <a:r>
              <a:rPr lang="en-US" dirty="0">
                <a:solidFill>
                  <a:schemeClr val="tx1"/>
                </a:solidFill>
              </a:rPr>
              <a:t>Requires attention to detail</a:t>
            </a:r>
          </a:p>
          <a:p>
            <a:r>
              <a:rPr lang="en-US" dirty="0">
                <a:solidFill>
                  <a:schemeClr val="tx1"/>
                </a:solidFill>
              </a:rPr>
              <a:t>Requires specialized training</a:t>
            </a:r>
          </a:p>
        </p:txBody>
      </p:sp>
    </p:spTree>
    <p:extLst>
      <p:ext uri="{BB962C8B-B14F-4D97-AF65-F5344CB8AC3E}">
        <p14:creationId xmlns:p14="http://schemas.microsoft.com/office/powerpoint/2010/main" val="4192112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52D3A-9179-C6F0-5EEF-E4DC44071E93}"/>
              </a:ext>
            </a:extLst>
          </p:cNvPr>
          <p:cNvSpPr>
            <a:spLocks noGrp="1"/>
          </p:cNvSpPr>
          <p:nvPr>
            <p:ph type="title"/>
          </p:nvPr>
        </p:nvSpPr>
        <p:spPr>
          <a:xfrm>
            <a:off x="628650" y="365127"/>
            <a:ext cx="7886700" cy="935354"/>
          </a:xfrm>
        </p:spPr>
        <p:txBody>
          <a:bodyPr/>
          <a:lstStyle/>
          <a:p>
            <a:r>
              <a:rPr lang="en-US" dirty="0"/>
              <a:t>Trustee / Staff Relations</a:t>
            </a:r>
          </a:p>
        </p:txBody>
      </p:sp>
      <p:sp>
        <p:nvSpPr>
          <p:cNvPr id="3" name="Content Placeholder 2">
            <a:extLst>
              <a:ext uri="{FF2B5EF4-FFF2-40B4-BE49-F238E27FC236}">
                <a16:creationId xmlns:a16="http://schemas.microsoft.com/office/drawing/2014/main" id="{F44CC347-5AD5-654C-FC9A-79811FE02014}"/>
              </a:ext>
            </a:extLst>
          </p:cNvPr>
          <p:cNvSpPr>
            <a:spLocks noGrp="1"/>
          </p:cNvSpPr>
          <p:nvPr>
            <p:ph idx="1"/>
          </p:nvPr>
        </p:nvSpPr>
        <p:spPr>
          <a:xfrm>
            <a:off x="730250" y="1341121"/>
            <a:ext cx="7886700" cy="4351338"/>
          </a:xfrm>
        </p:spPr>
        <p:txBody>
          <a:bodyPr/>
          <a:lstStyle/>
          <a:p>
            <a:r>
              <a:rPr lang="en-US" dirty="0"/>
              <a:t>What value does the staff bring?</a:t>
            </a:r>
          </a:p>
          <a:p>
            <a:r>
              <a:rPr lang="en-US" dirty="0"/>
              <a:t>How do you ensure focus is on policy implementation, not operational decisions?</a:t>
            </a:r>
          </a:p>
          <a:p>
            <a:r>
              <a:rPr lang="en-US" dirty="0"/>
              <a:t>How to get the most value from staff?</a:t>
            </a:r>
          </a:p>
          <a:p>
            <a:r>
              <a:rPr lang="en-US" dirty="0"/>
              <a:t>What are the ways to keep staff?</a:t>
            </a:r>
          </a:p>
          <a:p>
            <a:r>
              <a:rPr lang="en-US" dirty="0"/>
              <a:t>How important is the Village’s “reputation” as a great place to work?</a:t>
            </a:r>
          </a:p>
          <a:p>
            <a:r>
              <a:rPr lang="en-US" dirty="0"/>
              <a:t>What are you doing to build public trust in the Village, Board, and Staff?</a:t>
            </a:r>
          </a:p>
        </p:txBody>
      </p:sp>
    </p:spTree>
    <p:extLst>
      <p:ext uri="{BB962C8B-B14F-4D97-AF65-F5344CB8AC3E}">
        <p14:creationId xmlns:p14="http://schemas.microsoft.com/office/powerpoint/2010/main" val="3324110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54A9-B613-B042-8B12-2305083D08E2}"/>
              </a:ext>
            </a:extLst>
          </p:cNvPr>
          <p:cNvSpPr>
            <a:spLocks noGrp="1"/>
          </p:cNvSpPr>
          <p:nvPr>
            <p:ph type="title"/>
          </p:nvPr>
        </p:nvSpPr>
        <p:spPr/>
        <p:txBody>
          <a:bodyPr>
            <a:normAutofit/>
          </a:bodyPr>
          <a:lstStyle/>
          <a:p>
            <a:r>
              <a:rPr lang="en-US" dirty="0">
                <a:solidFill>
                  <a:srgbClr val="0070C0"/>
                </a:solidFill>
              </a:rPr>
              <a:t>Summary - Ends and Means</a:t>
            </a:r>
          </a:p>
        </p:txBody>
      </p:sp>
      <p:sp>
        <p:nvSpPr>
          <p:cNvPr id="3" name="Content Placeholder 2">
            <a:extLst>
              <a:ext uri="{FF2B5EF4-FFF2-40B4-BE49-F238E27FC236}">
                <a16:creationId xmlns:a16="http://schemas.microsoft.com/office/drawing/2014/main" id="{35945D04-3E26-204B-B54F-9DA26144CC82}"/>
              </a:ext>
            </a:extLst>
          </p:cNvPr>
          <p:cNvSpPr>
            <a:spLocks noGrp="1"/>
          </p:cNvSpPr>
          <p:nvPr>
            <p:ph idx="1"/>
          </p:nvPr>
        </p:nvSpPr>
        <p:spPr>
          <a:xfrm>
            <a:off x="951271" y="2727171"/>
            <a:ext cx="7543800" cy="3004421"/>
          </a:xfrm>
        </p:spPr>
        <p:txBody>
          <a:bodyPr/>
          <a:lstStyle/>
          <a:p>
            <a:r>
              <a:rPr lang="en-US" sz="4000" dirty="0">
                <a:solidFill>
                  <a:schemeClr val="tx1"/>
                </a:solidFill>
              </a:rPr>
              <a:t>Policy making  =  Ends</a:t>
            </a:r>
          </a:p>
          <a:p>
            <a:r>
              <a:rPr lang="en-US" sz="4000" dirty="0">
                <a:solidFill>
                  <a:schemeClr val="tx1"/>
                </a:solidFill>
              </a:rPr>
              <a:t>Operations =  Means</a:t>
            </a:r>
          </a:p>
          <a:p>
            <a:pPr marL="0" indent="0">
              <a:buNone/>
            </a:pPr>
            <a:endParaRPr lang="en-US" dirty="0">
              <a:solidFill>
                <a:schemeClr val="tx1"/>
              </a:solidFill>
            </a:endParaRPr>
          </a:p>
        </p:txBody>
      </p:sp>
    </p:spTree>
    <p:extLst>
      <p:ext uri="{BB962C8B-B14F-4D97-AF65-F5344CB8AC3E}">
        <p14:creationId xmlns:p14="http://schemas.microsoft.com/office/powerpoint/2010/main" val="4251933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0B228-E128-BA46-B195-1859AA2F70F2}"/>
              </a:ext>
            </a:extLst>
          </p:cNvPr>
          <p:cNvSpPr>
            <a:spLocks noGrp="1"/>
          </p:cNvSpPr>
          <p:nvPr>
            <p:ph type="title"/>
          </p:nvPr>
        </p:nvSpPr>
        <p:spPr>
          <a:xfrm>
            <a:off x="533400" y="664029"/>
            <a:ext cx="8229600" cy="648304"/>
          </a:xfrm>
        </p:spPr>
        <p:txBody>
          <a:bodyPr/>
          <a:lstStyle/>
          <a:p>
            <a:r>
              <a:rPr lang="en-US" dirty="0">
                <a:solidFill>
                  <a:srgbClr val="0070C0"/>
                </a:solidFill>
              </a:rPr>
              <a:t>Summary - Ends and Means</a:t>
            </a:r>
          </a:p>
        </p:txBody>
      </p:sp>
      <p:pic>
        <p:nvPicPr>
          <p:cNvPr id="10" name="Content Placeholder 9">
            <a:extLst>
              <a:ext uri="{FF2B5EF4-FFF2-40B4-BE49-F238E27FC236}">
                <a16:creationId xmlns:a16="http://schemas.microsoft.com/office/drawing/2014/main" id="{E60FB8E3-62FA-8641-8360-48DA84988AE4}"/>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6859" y="1879599"/>
            <a:ext cx="3621544" cy="2867057"/>
          </a:xfrm>
          <a:prstGeom prst="rect">
            <a:avLst/>
          </a:prstGeom>
          <a:ln>
            <a:noFill/>
          </a:ln>
          <a:effectLst>
            <a:outerShdw blurRad="292100" dist="139700" dir="2700000" algn="tl" rotWithShape="0">
              <a:srgbClr val="333333">
                <a:alpha val="65000"/>
              </a:srgbClr>
            </a:outerShdw>
          </a:effectLst>
        </p:spPr>
      </p:pic>
      <p:sp>
        <p:nvSpPr>
          <p:cNvPr id="8" name="Content Placeholder 7">
            <a:extLst>
              <a:ext uri="{FF2B5EF4-FFF2-40B4-BE49-F238E27FC236}">
                <a16:creationId xmlns:a16="http://schemas.microsoft.com/office/drawing/2014/main" id="{516C3C73-2C87-D643-94B6-7A72DCF98A01}"/>
              </a:ext>
            </a:extLst>
          </p:cNvPr>
          <p:cNvSpPr>
            <a:spLocks noGrp="1"/>
          </p:cNvSpPr>
          <p:nvPr>
            <p:ph idx="12"/>
          </p:nvPr>
        </p:nvSpPr>
        <p:spPr>
          <a:xfrm>
            <a:off x="4430486" y="1637770"/>
            <a:ext cx="4332514" cy="4068763"/>
          </a:xfrm>
        </p:spPr>
        <p:txBody>
          <a:bodyPr/>
          <a:lstStyle/>
          <a:p>
            <a:r>
              <a:rPr lang="en-US" dirty="0">
                <a:solidFill>
                  <a:schemeClr val="tx1"/>
                </a:solidFill>
              </a:rPr>
              <a:t>Green Bay Packers have a Board of Directors</a:t>
            </a:r>
          </a:p>
          <a:p>
            <a:r>
              <a:rPr lang="en-US" sz="2400" dirty="0">
                <a:solidFill>
                  <a:schemeClr val="tx1"/>
                </a:solidFill>
              </a:rPr>
              <a:t>Board represents the shareholders</a:t>
            </a:r>
          </a:p>
          <a:p>
            <a:r>
              <a:rPr lang="en-US" dirty="0">
                <a:solidFill>
                  <a:schemeClr val="tx1"/>
                </a:solidFill>
              </a:rPr>
              <a:t>You do not see the Board Members on the sidelines calling plays</a:t>
            </a:r>
          </a:p>
          <a:p>
            <a:r>
              <a:rPr lang="en-US" dirty="0">
                <a:solidFill>
                  <a:schemeClr val="tx1"/>
                </a:solidFill>
              </a:rPr>
              <a:t>Nor are they in the huddle</a:t>
            </a:r>
          </a:p>
          <a:p>
            <a:endParaRPr lang="en-US" dirty="0">
              <a:solidFill>
                <a:schemeClr val="tx1"/>
              </a:solidFill>
            </a:endParaRPr>
          </a:p>
        </p:txBody>
      </p:sp>
      <p:sp>
        <p:nvSpPr>
          <p:cNvPr id="4" name="Slide Number Placeholder 3">
            <a:extLst>
              <a:ext uri="{FF2B5EF4-FFF2-40B4-BE49-F238E27FC236}">
                <a16:creationId xmlns:a16="http://schemas.microsoft.com/office/drawing/2014/main" id="{51A3322B-FB86-B440-A371-88465912CE52}"/>
              </a:ext>
            </a:extLst>
          </p:cNvPr>
          <p:cNvSpPr>
            <a:spLocks noGrp="1"/>
          </p:cNvSpPr>
          <p:nvPr>
            <p:ph type="sldNum" sz="quarter" idx="4294967295"/>
          </p:nvPr>
        </p:nvSpPr>
        <p:spPr>
          <a:xfrm>
            <a:off x="0" y="6400800"/>
            <a:ext cx="1219200" cy="323850"/>
          </a:xfrm>
          <a:prstGeom prst="rect">
            <a:avLst/>
          </a:prstGeom>
        </p:spPr>
        <p:txBody>
          <a:bodyPr/>
          <a:lstStyle/>
          <a:p>
            <a:fld id="{5AB3535D-4144-4C0E-A2B5-E66B887F3744}" type="slidenum">
              <a:rPr lang="en-US" smtClean="0"/>
              <a:pPr/>
              <a:t>17</a:t>
            </a:fld>
            <a:endParaRPr lang="en-US" dirty="0"/>
          </a:p>
        </p:txBody>
      </p:sp>
    </p:spTree>
    <p:extLst>
      <p:ext uri="{BB962C8B-B14F-4D97-AF65-F5344CB8AC3E}">
        <p14:creationId xmlns:p14="http://schemas.microsoft.com/office/powerpoint/2010/main" val="2367078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F8F2D-FD2F-81DC-FDFE-9388C69AB0BA}"/>
              </a:ext>
            </a:extLst>
          </p:cNvPr>
          <p:cNvSpPr>
            <a:spLocks noGrp="1"/>
          </p:cNvSpPr>
          <p:nvPr>
            <p:ph type="title"/>
          </p:nvPr>
        </p:nvSpPr>
        <p:spPr>
          <a:xfrm>
            <a:off x="628650" y="365127"/>
            <a:ext cx="7886700" cy="913168"/>
          </a:xfrm>
        </p:spPr>
        <p:txBody>
          <a:bodyPr/>
          <a:lstStyle/>
          <a:p>
            <a:r>
              <a:rPr lang="en-US" dirty="0"/>
              <a:t>Roles &amp; Responsibilities Exercise</a:t>
            </a:r>
          </a:p>
        </p:txBody>
      </p:sp>
      <p:sp>
        <p:nvSpPr>
          <p:cNvPr id="3" name="Content Placeholder 2">
            <a:extLst>
              <a:ext uri="{FF2B5EF4-FFF2-40B4-BE49-F238E27FC236}">
                <a16:creationId xmlns:a16="http://schemas.microsoft.com/office/drawing/2014/main" id="{E5898075-AED0-8BE0-1590-D7EEEE44E48C}"/>
              </a:ext>
            </a:extLst>
          </p:cNvPr>
          <p:cNvSpPr>
            <a:spLocks noGrp="1"/>
          </p:cNvSpPr>
          <p:nvPr>
            <p:ph idx="1"/>
          </p:nvPr>
        </p:nvSpPr>
        <p:spPr>
          <a:xfrm>
            <a:off x="628650" y="1405748"/>
            <a:ext cx="7886700" cy="4351338"/>
          </a:xfrm>
        </p:spPr>
        <p:txBody>
          <a:bodyPr>
            <a:normAutofit lnSpcReduction="10000"/>
          </a:bodyPr>
          <a:lstStyle/>
          <a:p>
            <a:pPr marL="0" indent="0">
              <a:buNone/>
            </a:pPr>
            <a:r>
              <a:rPr lang="en-US" dirty="0"/>
              <a:t>A Citizen calls to complain that their street has not been plowed. You should:</a:t>
            </a:r>
          </a:p>
          <a:p>
            <a:pPr marL="914400" lvl="1" indent="-457200">
              <a:buFont typeface="+mj-lt"/>
              <a:buAutoNum type="alphaUcPeriod"/>
            </a:pPr>
            <a:r>
              <a:rPr lang="en-US" dirty="0"/>
              <a:t>Call the snow-plow operator and order them to plow the street immediately.</a:t>
            </a:r>
          </a:p>
          <a:p>
            <a:pPr marL="914400" lvl="1" indent="-457200">
              <a:buFont typeface="+mj-lt"/>
              <a:buAutoNum type="alphaUcPeriod"/>
            </a:pPr>
            <a:r>
              <a:rPr lang="en-US" dirty="0"/>
              <a:t>Thank the Citizen and remind them that they did not vote for you, so sorry for their hard luck.</a:t>
            </a:r>
          </a:p>
          <a:p>
            <a:pPr marL="914400" lvl="1" indent="-457200">
              <a:buFont typeface="+mj-lt"/>
              <a:buAutoNum type="alphaUcPeriod"/>
            </a:pPr>
            <a:r>
              <a:rPr lang="en-US" dirty="0"/>
              <a:t>Call the Public Works Director to discuss the issue so you understand what is going on in case you get more calls.</a:t>
            </a:r>
          </a:p>
          <a:p>
            <a:pPr marL="914400" lvl="1" indent="-457200">
              <a:buFont typeface="+mj-lt"/>
              <a:buAutoNum type="alphaUcPeriod"/>
            </a:pPr>
            <a:r>
              <a:rPr lang="en-US" dirty="0"/>
              <a:t>Call the President and demand action to rectify the issue.</a:t>
            </a:r>
          </a:p>
          <a:p>
            <a:pPr marL="914400" lvl="1" indent="-457200">
              <a:buFont typeface="+mj-lt"/>
              <a:buAutoNum type="alphaUcPeriod"/>
            </a:pPr>
            <a:r>
              <a:rPr lang="en-US" dirty="0"/>
              <a:t>Have another cup of coffee and do nothing.</a:t>
            </a:r>
          </a:p>
          <a:p>
            <a:pPr lvl="1"/>
            <a:endParaRPr lang="en-US" dirty="0"/>
          </a:p>
          <a:p>
            <a:endParaRPr lang="en-US" dirty="0"/>
          </a:p>
          <a:p>
            <a:pPr marL="457200" lvl="1" indent="0">
              <a:buNone/>
            </a:pPr>
            <a:endParaRPr lang="en-US" dirty="0"/>
          </a:p>
        </p:txBody>
      </p:sp>
    </p:spTree>
    <p:extLst>
      <p:ext uri="{BB962C8B-B14F-4D97-AF65-F5344CB8AC3E}">
        <p14:creationId xmlns:p14="http://schemas.microsoft.com/office/powerpoint/2010/main" val="718725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2498-DFF4-4D3C-B568-DB1DAB101FB3}"/>
              </a:ext>
            </a:extLst>
          </p:cNvPr>
          <p:cNvSpPr>
            <a:spLocks noGrp="1"/>
          </p:cNvSpPr>
          <p:nvPr>
            <p:ph type="title"/>
          </p:nvPr>
        </p:nvSpPr>
        <p:spPr>
          <a:xfrm>
            <a:off x="481693" y="305860"/>
            <a:ext cx="7886700" cy="803274"/>
          </a:xfrm>
        </p:spPr>
        <p:txBody>
          <a:bodyPr/>
          <a:lstStyle/>
          <a:p>
            <a:r>
              <a:rPr lang="en-US" dirty="0"/>
              <a:t>Meetings</a:t>
            </a:r>
          </a:p>
        </p:txBody>
      </p:sp>
      <p:sp>
        <p:nvSpPr>
          <p:cNvPr id="6" name="Rectangle 5">
            <a:extLst>
              <a:ext uri="{FF2B5EF4-FFF2-40B4-BE49-F238E27FC236}">
                <a16:creationId xmlns:a16="http://schemas.microsoft.com/office/drawing/2014/main" id="{3B3D1C5C-5F5B-4506-9A4D-CAD0DA8FE43A}"/>
              </a:ext>
            </a:extLst>
          </p:cNvPr>
          <p:cNvSpPr/>
          <p:nvPr/>
        </p:nvSpPr>
        <p:spPr>
          <a:xfrm>
            <a:off x="481693" y="1659467"/>
            <a:ext cx="4369707" cy="2377574"/>
          </a:xfrm>
          <a:prstGeom prst="rect">
            <a:avLst/>
          </a:prstGeom>
          <a:noFill/>
        </p:spPr>
        <p:txBody>
          <a:bodyPr wrap="square" lIns="68580" tIns="34290" rIns="68580" bIns="34290">
            <a:spAutoFit/>
          </a:bodyPr>
          <a:lstStyle/>
          <a:p>
            <a:pPr algn="ctr"/>
            <a:r>
              <a:rPr lang="en-US" sz="3000" dirty="0">
                <a:ln w="0"/>
                <a:solidFill>
                  <a:schemeClr val="accent1"/>
                </a:solidFill>
                <a:effectLst>
                  <a:outerShdw blurRad="38100" dist="25400" dir="5400000" algn="ctr" rotWithShape="0">
                    <a:srgbClr val="6E747A">
                      <a:alpha val="43000"/>
                    </a:srgbClr>
                  </a:outerShdw>
                </a:effectLst>
              </a:rPr>
              <a:t>“Meetings are indispensable when you don’t want to do anything.”</a:t>
            </a:r>
          </a:p>
          <a:p>
            <a:pPr algn="ctr"/>
            <a:r>
              <a:rPr lang="en-US" sz="3000" dirty="0">
                <a:ln w="0"/>
                <a:solidFill>
                  <a:schemeClr val="accent1"/>
                </a:solidFill>
                <a:effectLst>
                  <a:outerShdw blurRad="38100" dist="25400" dir="5400000" algn="ctr" rotWithShape="0">
                    <a:srgbClr val="6E747A">
                      <a:alpha val="43000"/>
                    </a:srgbClr>
                  </a:outerShdw>
                </a:effectLst>
              </a:rPr>
              <a:t>- John Kenneth Galbraith</a:t>
            </a:r>
          </a:p>
        </p:txBody>
      </p:sp>
      <p:pic>
        <p:nvPicPr>
          <p:cNvPr id="8" name="Picture 7" descr="A person in a suit and tie&#10;&#10;Description automatically generated with low confidence">
            <a:extLst>
              <a:ext uri="{FF2B5EF4-FFF2-40B4-BE49-F238E27FC236}">
                <a16:creationId xmlns:a16="http://schemas.microsoft.com/office/drawing/2014/main" id="{0901F76A-4E85-4455-9C89-D6D0AD42D5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754" y="1542243"/>
            <a:ext cx="2173702" cy="3272574"/>
          </a:xfrm>
          <a:prstGeom prst="rect">
            <a:avLst/>
          </a:prstGeom>
        </p:spPr>
      </p:pic>
    </p:spTree>
    <p:extLst>
      <p:ext uri="{BB962C8B-B14F-4D97-AF65-F5344CB8AC3E}">
        <p14:creationId xmlns:p14="http://schemas.microsoft.com/office/powerpoint/2010/main" val="363319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687A-504C-4B2D-9FE7-8F5A0C2A3238}"/>
              </a:ext>
            </a:extLst>
          </p:cNvPr>
          <p:cNvSpPr>
            <a:spLocks noGrp="1"/>
          </p:cNvSpPr>
          <p:nvPr>
            <p:ph type="title"/>
          </p:nvPr>
        </p:nvSpPr>
        <p:spPr/>
        <p:txBody>
          <a:bodyPr/>
          <a:lstStyle/>
          <a:p>
            <a:r>
              <a:rPr lang="en-US" sz="4000" b="0" dirty="0"/>
              <a:t>Getting Started</a:t>
            </a:r>
          </a:p>
        </p:txBody>
      </p:sp>
      <p:sp>
        <p:nvSpPr>
          <p:cNvPr id="3" name="Content Placeholder 2">
            <a:extLst>
              <a:ext uri="{FF2B5EF4-FFF2-40B4-BE49-F238E27FC236}">
                <a16:creationId xmlns:a16="http://schemas.microsoft.com/office/drawing/2014/main" id="{FCF240AD-0B05-461C-8ABB-A7F1945BB277}"/>
              </a:ext>
            </a:extLst>
          </p:cNvPr>
          <p:cNvSpPr>
            <a:spLocks noGrp="1"/>
          </p:cNvSpPr>
          <p:nvPr>
            <p:ph idx="1"/>
          </p:nvPr>
        </p:nvSpPr>
        <p:spPr/>
        <p:txBody>
          <a:bodyPr>
            <a:normAutofit/>
          </a:bodyPr>
          <a:lstStyle/>
          <a:p>
            <a:r>
              <a:rPr lang="en-US" sz="2700" dirty="0"/>
              <a:t>Name </a:t>
            </a:r>
          </a:p>
          <a:p>
            <a:r>
              <a:rPr lang="en-US" sz="2700" dirty="0"/>
              <a:t>Time on the Village of Black Creek Board </a:t>
            </a:r>
          </a:p>
          <a:p>
            <a:r>
              <a:rPr lang="en-US" sz="2700" dirty="0"/>
              <a:t>Employment and/or what keeps you busy</a:t>
            </a:r>
          </a:p>
          <a:p>
            <a:pPr marL="0" indent="0">
              <a:buNone/>
            </a:pPr>
            <a:endParaRPr lang="en-US" sz="2700" dirty="0"/>
          </a:p>
          <a:p>
            <a:endParaRPr lang="en-US" sz="2700" dirty="0"/>
          </a:p>
        </p:txBody>
      </p:sp>
    </p:spTree>
    <p:extLst>
      <p:ext uri="{BB962C8B-B14F-4D97-AF65-F5344CB8AC3E}">
        <p14:creationId xmlns:p14="http://schemas.microsoft.com/office/powerpoint/2010/main" val="559968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168965" y="1023730"/>
            <a:ext cx="5466725" cy="5128591"/>
          </a:xfrm>
        </p:spPr>
        <p:txBody>
          <a:bodyPr anchor="ctr">
            <a:noAutofit/>
          </a:bodyPr>
          <a:lstStyle/>
          <a:p>
            <a:pPr marL="346472" indent="-175022">
              <a:lnSpc>
                <a:spcPct val="100000"/>
              </a:lnSpc>
              <a:spcBef>
                <a:spcPts val="0"/>
              </a:spcBef>
            </a:pPr>
            <a:r>
              <a:rPr lang="en-US" sz="2400" dirty="0"/>
              <a:t>Chair is responsible for the agenda</a:t>
            </a:r>
          </a:p>
          <a:p>
            <a:pPr marL="803672" lvl="1" indent="-175022">
              <a:lnSpc>
                <a:spcPct val="100000"/>
              </a:lnSpc>
              <a:spcBef>
                <a:spcPts val="0"/>
              </a:spcBef>
            </a:pPr>
            <a:r>
              <a:rPr lang="en-US" dirty="0"/>
              <a:t>Members may place items on the agenda (more on this later)</a:t>
            </a:r>
          </a:p>
          <a:p>
            <a:pPr marL="346472" indent="-175022">
              <a:lnSpc>
                <a:spcPct val="100000"/>
              </a:lnSpc>
              <a:spcBef>
                <a:spcPts val="0"/>
              </a:spcBef>
            </a:pPr>
            <a:r>
              <a:rPr lang="en-US" sz="2400" dirty="0"/>
              <a:t>Clerk prepares the Agenda</a:t>
            </a:r>
            <a:endParaRPr lang="en-US" sz="2000" b="1" i="1" dirty="0">
              <a:solidFill>
                <a:srgbClr val="00B050"/>
              </a:solidFill>
            </a:endParaRPr>
          </a:p>
          <a:p>
            <a:pPr marL="346472" indent="-175022">
              <a:lnSpc>
                <a:spcPct val="100000"/>
              </a:lnSpc>
              <a:spcBef>
                <a:spcPts val="0"/>
              </a:spcBef>
            </a:pPr>
            <a:r>
              <a:rPr lang="en-US" sz="2400" dirty="0"/>
              <a:t>Chair has all the rights of participation, including making and seconding motions and voting</a:t>
            </a:r>
          </a:p>
          <a:p>
            <a:pPr marL="347663">
              <a:lnSpc>
                <a:spcPct val="100000"/>
              </a:lnSpc>
              <a:spcBef>
                <a:spcPts val="0"/>
              </a:spcBef>
            </a:pPr>
            <a:r>
              <a:rPr lang="en-US" altLang="en-US" sz="2400" dirty="0"/>
              <a:t>Chair is responsible for administering the group’s deliberations</a:t>
            </a:r>
          </a:p>
          <a:p>
            <a:pPr marL="628650" lvl="1" indent="0">
              <a:lnSpc>
                <a:spcPct val="100000"/>
              </a:lnSpc>
              <a:spcBef>
                <a:spcPts val="0"/>
              </a:spcBef>
              <a:buNone/>
            </a:pPr>
            <a:endParaRPr lang="en-US" sz="2000" dirty="0"/>
          </a:p>
        </p:txBody>
      </p:sp>
      <p:sp>
        <p:nvSpPr>
          <p:cNvPr id="2" name="TextBox 1">
            <a:extLst>
              <a:ext uri="{FF2B5EF4-FFF2-40B4-BE49-F238E27FC236}">
                <a16:creationId xmlns:a16="http://schemas.microsoft.com/office/drawing/2014/main" id="{7DE58567-8DC7-4ADD-928A-1C6F5C3E0960}"/>
              </a:ext>
            </a:extLst>
          </p:cNvPr>
          <p:cNvSpPr txBox="1"/>
          <p:nvPr/>
        </p:nvSpPr>
        <p:spPr>
          <a:xfrm>
            <a:off x="239959" y="247232"/>
            <a:ext cx="6875921" cy="769441"/>
          </a:xfrm>
          <a:prstGeom prst="rect">
            <a:avLst/>
          </a:prstGeom>
          <a:noFill/>
        </p:spPr>
        <p:txBody>
          <a:bodyPr wrap="none" rtlCol="0">
            <a:spAutoFit/>
          </a:bodyPr>
          <a:lstStyle/>
          <a:p>
            <a:r>
              <a:rPr lang="en-US" sz="4400" dirty="0">
                <a:solidFill>
                  <a:srgbClr val="0070C0"/>
                </a:solidFill>
              </a:rPr>
              <a:t>President or Chair - Meetings</a:t>
            </a:r>
          </a:p>
        </p:txBody>
      </p:sp>
      <p:pic>
        <p:nvPicPr>
          <p:cNvPr id="5" name="Picture 4" descr="A picture containing cup, table, plant, sitting&#10;&#10;Description automatically generated">
            <a:extLst>
              <a:ext uri="{FF2B5EF4-FFF2-40B4-BE49-F238E27FC236}">
                <a16:creationId xmlns:a16="http://schemas.microsoft.com/office/drawing/2014/main" id="{678570DC-667A-497D-9C3B-F12CE7FC6C4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76460" y="1023730"/>
            <a:ext cx="3190462" cy="481759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anim calcmode="lin" valueType="num">
                                      <p:cBhvr additive="base">
                                        <p:cTn id="11" dur="500" fill="hold"/>
                                        <p:tgtEl>
                                          <p:spTgt spid="4403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40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 calcmode="lin" valueType="num">
                                      <p:cBhvr additive="base">
                                        <p:cTn id="17" dur="500" fill="hold"/>
                                        <p:tgtEl>
                                          <p:spTgt spid="4403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40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4035">
                                            <p:txEl>
                                              <p:pRg st="3" end="3"/>
                                            </p:txEl>
                                          </p:spTgt>
                                        </p:tgtEl>
                                        <p:attrNameLst>
                                          <p:attrName>style.visibility</p:attrName>
                                        </p:attrNameLst>
                                      </p:cBhvr>
                                      <p:to>
                                        <p:strVal val="visible"/>
                                      </p:to>
                                    </p:set>
                                    <p:anim calcmode="lin" valueType="num">
                                      <p:cBhvr additive="base">
                                        <p:cTn id="23" dur="500" fill="hold"/>
                                        <p:tgtEl>
                                          <p:spTgt spid="44035">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40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4035">
                                            <p:txEl>
                                              <p:pRg st="4" end="4"/>
                                            </p:txEl>
                                          </p:spTgt>
                                        </p:tgtEl>
                                        <p:attrNameLst>
                                          <p:attrName>style.visibility</p:attrName>
                                        </p:attrNameLst>
                                      </p:cBhvr>
                                      <p:to>
                                        <p:strVal val="visible"/>
                                      </p:to>
                                    </p:set>
                                    <p:anim calcmode="lin" valueType="num">
                                      <p:cBhvr additive="base">
                                        <p:cTn id="29" dur="500" fill="hold"/>
                                        <p:tgtEl>
                                          <p:spTgt spid="44035">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40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FB5BC0-F9A4-468E-BE58-FC9C483E59C9}"/>
              </a:ext>
            </a:extLst>
          </p:cNvPr>
          <p:cNvSpPr>
            <a:spLocks noGrp="1"/>
          </p:cNvSpPr>
          <p:nvPr>
            <p:ph idx="1"/>
          </p:nvPr>
        </p:nvSpPr>
        <p:spPr>
          <a:xfrm>
            <a:off x="258371" y="882508"/>
            <a:ext cx="5196114" cy="4947764"/>
          </a:xfrm>
        </p:spPr>
        <p:txBody>
          <a:bodyPr anchor="ctr">
            <a:noAutofit/>
          </a:bodyPr>
          <a:lstStyle/>
          <a:p>
            <a:pPr marL="227013" indent="-227013">
              <a:lnSpc>
                <a:spcPct val="100000"/>
              </a:lnSpc>
              <a:spcBef>
                <a:spcPts val="0"/>
              </a:spcBef>
            </a:pPr>
            <a:r>
              <a:rPr lang="en-US" sz="2400" dirty="0"/>
              <a:t>Prepares for the Meeting</a:t>
            </a:r>
          </a:p>
          <a:p>
            <a:pPr marL="227013" indent="-227013">
              <a:lnSpc>
                <a:spcPct val="100000"/>
              </a:lnSpc>
              <a:spcBef>
                <a:spcPts val="0"/>
              </a:spcBef>
            </a:pPr>
            <a:r>
              <a:rPr lang="en-US" sz="2400" dirty="0"/>
              <a:t>Attends the Meeting (on time!)</a:t>
            </a:r>
          </a:p>
          <a:p>
            <a:pPr marL="227013" lvl="0" indent="-227013"/>
            <a:r>
              <a:rPr lang="en-US" sz="2400" dirty="0"/>
              <a:t>Contribute as appropriate.</a:t>
            </a:r>
          </a:p>
          <a:p>
            <a:pPr marL="227013" indent="-227013">
              <a:lnSpc>
                <a:spcPct val="100000"/>
              </a:lnSpc>
              <a:spcBef>
                <a:spcPts val="0"/>
              </a:spcBef>
            </a:pPr>
            <a:r>
              <a:rPr lang="en-US" sz="2400" dirty="0"/>
              <a:t>Respects other opinions and comments</a:t>
            </a:r>
          </a:p>
          <a:p>
            <a:pPr marL="227013" indent="-227013">
              <a:lnSpc>
                <a:spcPct val="100000"/>
              </a:lnSpc>
              <a:spcBef>
                <a:spcPts val="0"/>
              </a:spcBef>
            </a:pPr>
            <a:r>
              <a:rPr lang="en-US" sz="2400" dirty="0"/>
              <a:t>No sidebar discussions - a</a:t>
            </a:r>
            <a:r>
              <a:rPr lang="en-US" altLang="en-US" sz="2400" dirty="0"/>
              <a:t>ddress comments to presiding officer</a:t>
            </a:r>
            <a:endParaRPr lang="en-US" sz="2400" dirty="0"/>
          </a:p>
          <a:p>
            <a:pPr marL="227013" indent="-227013">
              <a:lnSpc>
                <a:spcPct val="100000"/>
              </a:lnSpc>
              <a:spcBef>
                <a:spcPts val="0"/>
              </a:spcBef>
            </a:pPr>
            <a:r>
              <a:rPr lang="en-US" altLang="en-US" sz="2400" dirty="0"/>
              <a:t>Focus on THIS topic—not last week’s vote</a:t>
            </a:r>
          </a:p>
          <a:p>
            <a:pPr marL="227013" indent="-227013">
              <a:lnSpc>
                <a:spcPct val="100000"/>
              </a:lnSpc>
              <a:spcBef>
                <a:spcPts val="0"/>
              </a:spcBef>
            </a:pPr>
            <a:r>
              <a:rPr lang="en-US" altLang="en-US" sz="2400" dirty="0"/>
              <a:t>Listen to understand</a:t>
            </a:r>
          </a:p>
          <a:p>
            <a:pPr marL="227013" indent="-227013">
              <a:lnSpc>
                <a:spcPct val="100000"/>
              </a:lnSpc>
              <a:spcBef>
                <a:spcPts val="0"/>
              </a:spcBef>
            </a:pPr>
            <a:r>
              <a:rPr lang="en-US" sz="2400" dirty="0"/>
              <a:t>Vote</a:t>
            </a:r>
          </a:p>
          <a:p>
            <a:pPr marL="227013" indent="-227013">
              <a:lnSpc>
                <a:spcPct val="100000"/>
              </a:lnSpc>
              <a:spcBef>
                <a:spcPts val="0"/>
              </a:spcBef>
            </a:pPr>
            <a:r>
              <a:rPr lang="en-US" sz="2400" b="1" dirty="0"/>
              <a:t>Mute and stay off personal electronic devices</a:t>
            </a:r>
          </a:p>
        </p:txBody>
      </p:sp>
      <p:sp>
        <p:nvSpPr>
          <p:cNvPr id="4" name="TextBox 3">
            <a:extLst>
              <a:ext uri="{FF2B5EF4-FFF2-40B4-BE49-F238E27FC236}">
                <a16:creationId xmlns:a16="http://schemas.microsoft.com/office/drawing/2014/main" id="{523CA1BB-D2BD-437D-B3A0-4CA71040E6CC}"/>
              </a:ext>
            </a:extLst>
          </p:cNvPr>
          <p:cNvSpPr txBox="1"/>
          <p:nvPr/>
        </p:nvSpPr>
        <p:spPr>
          <a:xfrm>
            <a:off x="258371" y="151167"/>
            <a:ext cx="5196114" cy="769441"/>
          </a:xfrm>
          <a:prstGeom prst="rect">
            <a:avLst/>
          </a:prstGeom>
          <a:noFill/>
        </p:spPr>
        <p:txBody>
          <a:bodyPr wrap="square" rtlCol="0">
            <a:spAutoFit/>
          </a:bodyPr>
          <a:lstStyle/>
          <a:p>
            <a:r>
              <a:rPr lang="en-US" sz="4400" dirty="0">
                <a:solidFill>
                  <a:srgbClr val="0070C0"/>
                </a:solidFill>
                <a:latin typeface="+mj-lt"/>
              </a:rPr>
              <a:t>Trustees</a:t>
            </a:r>
          </a:p>
        </p:txBody>
      </p:sp>
      <p:pic>
        <p:nvPicPr>
          <p:cNvPr id="12" name="Picture 11" descr="A close up of a map&#10;&#10;Description automatically generated">
            <a:extLst>
              <a:ext uri="{FF2B5EF4-FFF2-40B4-BE49-F238E27FC236}">
                <a16:creationId xmlns:a16="http://schemas.microsoft.com/office/drawing/2014/main" id="{5D840B38-6707-4CE6-9FE4-69DAF310569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66039" y="179742"/>
            <a:ext cx="3019407" cy="5595907"/>
          </a:xfrm>
          <a:prstGeom prst="rect">
            <a:avLst/>
          </a:prstGeom>
        </p:spPr>
      </p:pic>
      <p:sp>
        <p:nvSpPr>
          <p:cNvPr id="13" name="TextBox 12">
            <a:extLst>
              <a:ext uri="{FF2B5EF4-FFF2-40B4-BE49-F238E27FC236}">
                <a16:creationId xmlns:a16="http://schemas.microsoft.com/office/drawing/2014/main" id="{420FBF10-80AB-4340-B77E-AEBA7B1A4F6E}"/>
              </a:ext>
            </a:extLst>
          </p:cNvPr>
          <p:cNvSpPr txBox="1"/>
          <p:nvPr/>
        </p:nvSpPr>
        <p:spPr>
          <a:xfrm>
            <a:off x="2856428" y="6858000"/>
            <a:ext cx="3431144" cy="230832"/>
          </a:xfrm>
          <a:prstGeom prst="rect">
            <a:avLst/>
          </a:prstGeom>
          <a:noFill/>
        </p:spPr>
        <p:txBody>
          <a:bodyPr wrap="square" rtlCol="0">
            <a:spAutoFit/>
          </a:bodyPr>
          <a:lstStyle/>
          <a:p>
            <a:r>
              <a:rPr lang="en-US" sz="900" dirty="0">
                <a:hlinkClick r:id="rId4" tooltip="https://courses.lumenlearning.com/wm-englishcomposition1/chapter/text-critical-thinking-and-logic/"/>
              </a:rPr>
              <a:t>This Photo</a:t>
            </a:r>
            <a:r>
              <a:rPr lang="en-US" sz="900" dirty="0"/>
              <a:t> by Unknown Author is licensed under </a:t>
            </a:r>
            <a:r>
              <a:rPr lang="en-US" sz="900" dirty="0">
                <a:hlinkClick r:id="rId5" tooltip="https://creativecommons.org/licenses/by/3.0/"/>
              </a:rPr>
              <a:t>CC BY</a:t>
            </a:r>
            <a:r>
              <a:rPr lang="en-US" sz="900" dirty="0"/>
              <a:t>\</a:t>
            </a:r>
          </a:p>
        </p:txBody>
      </p:sp>
    </p:spTree>
    <p:extLst>
      <p:ext uri="{BB962C8B-B14F-4D97-AF65-F5344CB8AC3E}">
        <p14:creationId xmlns:p14="http://schemas.microsoft.com/office/powerpoint/2010/main" val="4094549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9BD5A97-B766-57F9-88D2-AB147B6904D4}"/>
              </a:ext>
            </a:extLst>
          </p:cNvPr>
          <p:cNvSpPr>
            <a:spLocks noGrp="1" noChangeArrowheads="1"/>
          </p:cNvSpPr>
          <p:nvPr>
            <p:ph type="title"/>
          </p:nvPr>
        </p:nvSpPr>
        <p:spPr>
          <a:xfrm>
            <a:off x="227434" y="313094"/>
            <a:ext cx="7886700" cy="735886"/>
          </a:xfrm>
        </p:spPr>
        <p:txBody>
          <a:bodyPr/>
          <a:lstStyle/>
          <a:p>
            <a:pPr eaLnBrk="1" hangingPunct="1"/>
            <a:r>
              <a:rPr lang="en-US" dirty="0"/>
              <a:t>Agendas</a:t>
            </a:r>
            <a:endParaRPr lang="en-US" altLang="en-US" dirty="0"/>
          </a:p>
        </p:txBody>
      </p:sp>
      <p:sp>
        <p:nvSpPr>
          <p:cNvPr id="6147" name="Rectangle 3">
            <a:extLst>
              <a:ext uri="{FF2B5EF4-FFF2-40B4-BE49-F238E27FC236}">
                <a16:creationId xmlns:a16="http://schemas.microsoft.com/office/drawing/2014/main" id="{0A4E85FA-B78D-F725-C412-581B0FFB9F8E}"/>
              </a:ext>
            </a:extLst>
          </p:cNvPr>
          <p:cNvSpPr>
            <a:spLocks noGrp="1" noChangeArrowheads="1"/>
          </p:cNvSpPr>
          <p:nvPr>
            <p:ph type="body" idx="1"/>
          </p:nvPr>
        </p:nvSpPr>
        <p:spPr>
          <a:xfrm>
            <a:off x="225579" y="1424408"/>
            <a:ext cx="4698846" cy="4351338"/>
          </a:xfrm>
        </p:spPr>
        <p:txBody>
          <a:bodyPr/>
          <a:lstStyle/>
          <a:p>
            <a:pPr eaLnBrk="1" hangingPunct="1"/>
            <a:r>
              <a:rPr lang="en-US" altLang="en-US" dirty="0"/>
              <a:t>Purpose of the Agenda</a:t>
            </a:r>
          </a:p>
          <a:p>
            <a:pPr lvl="1"/>
            <a:r>
              <a:rPr lang="en-US" altLang="en-US" dirty="0"/>
              <a:t>Sets the expectations for the members of the governmental body and the public.</a:t>
            </a:r>
          </a:p>
          <a:p>
            <a:pPr lvl="2"/>
            <a:r>
              <a:rPr lang="en-US" altLang="en-US" dirty="0"/>
              <a:t>Items of business that will be addressed.</a:t>
            </a:r>
          </a:p>
          <a:p>
            <a:pPr lvl="2"/>
            <a:r>
              <a:rPr lang="en-US" altLang="en-US" dirty="0"/>
              <a:t>The order in which they will be considered.</a:t>
            </a:r>
          </a:p>
          <a:p>
            <a:pPr lvl="1"/>
            <a:r>
              <a:rPr lang="en-US" altLang="en-US" dirty="0"/>
              <a:t>Conforms with the Wisconsin Open Meetings Law</a:t>
            </a:r>
          </a:p>
        </p:txBody>
      </p:sp>
      <p:pic>
        <p:nvPicPr>
          <p:cNvPr id="2" name="Picture 2" descr="Random Observations on Work, Management &amp; Human Nature">
            <a:extLst>
              <a:ext uri="{FF2B5EF4-FFF2-40B4-BE49-F238E27FC236}">
                <a16:creationId xmlns:a16="http://schemas.microsoft.com/office/drawing/2014/main" id="{172F9C11-2074-9640-0D2A-79CCDB6D0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029" y="1901266"/>
            <a:ext cx="3674618" cy="21033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3319C5D-2FAE-68DE-60E2-0EC2AA24A40B}"/>
              </a:ext>
            </a:extLst>
          </p:cNvPr>
          <p:cNvSpPr>
            <a:spLocks noGrp="1" noChangeArrowheads="1"/>
          </p:cNvSpPr>
          <p:nvPr>
            <p:ph type="title"/>
          </p:nvPr>
        </p:nvSpPr>
        <p:spPr>
          <a:xfrm>
            <a:off x="628650" y="365126"/>
            <a:ext cx="7886700" cy="787399"/>
          </a:xfrm>
        </p:spPr>
        <p:txBody>
          <a:bodyPr/>
          <a:lstStyle/>
          <a:p>
            <a:pPr eaLnBrk="1" hangingPunct="1"/>
            <a:r>
              <a:rPr lang="en-US" altLang="en-US" dirty="0"/>
              <a:t>Who Sets the Agenda?</a:t>
            </a:r>
          </a:p>
        </p:txBody>
      </p:sp>
      <p:sp>
        <p:nvSpPr>
          <p:cNvPr id="7171" name="Rectangle 3">
            <a:extLst>
              <a:ext uri="{FF2B5EF4-FFF2-40B4-BE49-F238E27FC236}">
                <a16:creationId xmlns:a16="http://schemas.microsoft.com/office/drawing/2014/main" id="{DCE02A90-CAF7-B2F3-F77B-2DB19664C442}"/>
              </a:ext>
            </a:extLst>
          </p:cNvPr>
          <p:cNvSpPr>
            <a:spLocks noGrp="1" noChangeArrowheads="1"/>
          </p:cNvSpPr>
          <p:nvPr>
            <p:ph type="body" idx="1"/>
          </p:nvPr>
        </p:nvSpPr>
        <p:spPr>
          <a:xfrm>
            <a:off x="628650" y="1471061"/>
            <a:ext cx="8241030" cy="4351338"/>
          </a:xfrm>
        </p:spPr>
        <p:txBody>
          <a:bodyPr>
            <a:normAutofit/>
          </a:bodyPr>
          <a:lstStyle/>
          <a:p>
            <a:pPr eaLnBrk="1" hangingPunct="1"/>
            <a:r>
              <a:rPr lang="en-US" altLang="en-US" dirty="0"/>
              <a:t>The Chair/Clerk work together to develop the agenda and publish the meeting notice. </a:t>
            </a:r>
            <a:endParaRPr lang="en-US" altLang="en-US" sz="1900" dirty="0"/>
          </a:p>
          <a:p>
            <a:pPr eaLnBrk="1" hangingPunct="1"/>
            <a:r>
              <a:rPr lang="en-US" altLang="en-US" dirty="0"/>
              <a:t>Order of Business per Ordinance </a:t>
            </a:r>
            <a:r>
              <a:rPr lang="en-US" altLang="en-US" sz="2000" b="1" i="1" dirty="0">
                <a:solidFill>
                  <a:srgbClr val="00B050"/>
                </a:solidFill>
              </a:rPr>
              <a:t>§ 89-16</a:t>
            </a:r>
            <a:endParaRPr lang="en-US" altLang="en-US" sz="1900" b="1" i="1" dirty="0">
              <a:solidFill>
                <a:srgbClr val="00B050"/>
              </a:solidFill>
            </a:endParaRPr>
          </a:p>
          <a:p>
            <a:r>
              <a:rPr lang="en-US" altLang="en-US" dirty="0"/>
              <a:t>Any Trustee can, in writing, ask the Clerk to place an item on the Agenda </a:t>
            </a:r>
            <a:r>
              <a:rPr lang="en-US" altLang="en-US" sz="2000" b="1" i="1" dirty="0">
                <a:solidFill>
                  <a:srgbClr val="00B050"/>
                </a:solidFill>
              </a:rPr>
              <a:t>§ 89-17</a:t>
            </a:r>
            <a:endParaRPr lang="en-US" sz="1900" b="1" i="1" dirty="0">
              <a:solidFill>
                <a:srgbClr val="00B050"/>
              </a:solidFill>
            </a:endParaRPr>
          </a:p>
          <a:p>
            <a:pPr eaLnBrk="1" hangingPunct="1"/>
            <a:r>
              <a:rPr lang="en-US" altLang="en-US" dirty="0"/>
              <a:t>A Trustee can always make a motion at a meeting to add an Agenda item to the next meeting’s Agenda. </a:t>
            </a:r>
          </a:p>
          <a:p>
            <a:pPr marL="0" indent="0" eaLnBrk="1" hangingPunct="1">
              <a:buNone/>
            </a:pPr>
            <a:endParaRPr lang="en-US" altLang="en-US" sz="2200" b="1" i="1" dirty="0">
              <a:solidFill>
                <a:srgbClr val="00B050"/>
              </a:solidFill>
            </a:endParaRPr>
          </a:p>
          <a:p>
            <a:pPr marL="0" indent="0" eaLnBrk="1" hangingPunct="1">
              <a:buNone/>
            </a:pPr>
            <a:r>
              <a:rPr lang="en-US" altLang="en-US" sz="2200" b="1" i="1" dirty="0">
                <a:solidFill>
                  <a:srgbClr val="00B050"/>
                </a:solidFill>
              </a:rPr>
              <a:t>	</a:t>
            </a:r>
            <a:r>
              <a:rPr lang="en-US" altLang="en-US" sz="2200" i="1" dirty="0"/>
              <a:t>(Ordinances, RONR, as modified by WI open meetings law)</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18A7-129F-7575-B461-2FF4484217FB}"/>
              </a:ext>
            </a:extLst>
          </p:cNvPr>
          <p:cNvSpPr>
            <a:spLocks noGrp="1"/>
          </p:cNvSpPr>
          <p:nvPr>
            <p:ph type="title"/>
          </p:nvPr>
        </p:nvSpPr>
        <p:spPr>
          <a:xfrm>
            <a:off x="391583" y="60327"/>
            <a:ext cx="7886700" cy="950490"/>
          </a:xfrm>
        </p:spPr>
        <p:txBody>
          <a:bodyPr>
            <a:normAutofit/>
          </a:bodyPr>
          <a:lstStyle/>
          <a:p>
            <a:r>
              <a:rPr lang="en-US" dirty="0"/>
              <a:t>Minutes </a:t>
            </a:r>
            <a:r>
              <a:rPr lang="en-US" sz="2800" i="1" dirty="0">
                <a:solidFill>
                  <a:schemeClr val="tx1"/>
                </a:solidFill>
                <a:latin typeface="+mn-lt"/>
              </a:rPr>
              <a:t>(</a:t>
            </a:r>
            <a:r>
              <a:rPr lang="en-US" altLang="en-US" sz="2800" i="1" dirty="0">
                <a:solidFill>
                  <a:schemeClr val="tx1"/>
                </a:solidFill>
                <a:latin typeface="+mn-lt"/>
                <a:cs typeface="Calibri" panose="020F0502020204030204" pitchFamily="34" charset="0"/>
              </a:rPr>
              <a:t>Wis. Stat. </a:t>
            </a:r>
            <a:r>
              <a:rPr lang="en-US" sz="2800" i="1" dirty="0">
                <a:solidFill>
                  <a:schemeClr val="tx1"/>
                </a:solidFill>
                <a:effectLst/>
                <a:latin typeface="+mn-lt"/>
                <a:ea typeface="Calibri" panose="020F0502020204030204" pitchFamily="34" charset="0"/>
                <a:cs typeface="Calibri" panose="020F0502020204030204" pitchFamily="34" charset="0"/>
              </a:rPr>
              <a:t>§ </a:t>
            </a:r>
            <a:r>
              <a:rPr lang="en-US" altLang="en-US" sz="2800" i="1" dirty="0">
                <a:solidFill>
                  <a:schemeClr val="tx1"/>
                </a:solidFill>
                <a:latin typeface="+mn-lt"/>
                <a:cs typeface="Calibri" panose="020F0502020204030204" pitchFamily="34" charset="0"/>
              </a:rPr>
              <a:t>985.01(6) &amp; </a:t>
            </a:r>
            <a:r>
              <a:rPr lang="en-US" altLang="en-US" sz="2800" i="1" dirty="0">
                <a:solidFill>
                  <a:srgbClr val="00B050"/>
                </a:solidFill>
                <a:latin typeface="+mn-lt"/>
              </a:rPr>
              <a:t>§ 89-11 A)</a:t>
            </a:r>
            <a:endParaRPr lang="en-US" sz="2800" i="1" dirty="0">
              <a:latin typeface="+mn-lt"/>
            </a:endParaRPr>
          </a:p>
        </p:txBody>
      </p:sp>
      <p:sp>
        <p:nvSpPr>
          <p:cNvPr id="3" name="Content Placeholder 2">
            <a:extLst>
              <a:ext uri="{FF2B5EF4-FFF2-40B4-BE49-F238E27FC236}">
                <a16:creationId xmlns:a16="http://schemas.microsoft.com/office/drawing/2014/main" id="{6CD5DEC4-29BF-D817-838B-813E721CC5D2}"/>
              </a:ext>
            </a:extLst>
          </p:cNvPr>
          <p:cNvSpPr>
            <a:spLocks noGrp="1"/>
          </p:cNvSpPr>
          <p:nvPr>
            <p:ph idx="1"/>
          </p:nvPr>
        </p:nvSpPr>
        <p:spPr>
          <a:xfrm>
            <a:off x="628650" y="1253331"/>
            <a:ext cx="7886700" cy="4351338"/>
          </a:xfrm>
        </p:spPr>
        <p:txBody>
          <a:bodyPr>
            <a:normAutofit lnSpcReduction="10000"/>
          </a:bodyPr>
          <a:lstStyle/>
          <a:p>
            <a:pPr eaLnBrk="1" hangingPunct="1"/>
            <a:r>
              <a:rPr lang="en-US" altLang="en-US" dirty="0"/>
              <a:t>The official record of the proceedings of the governing body.</a:t>
            </a:r>
          </a:p>
          <a:p>
            <a:pPr lvl="1" eaLnBrk="1" hangingPunct="1"/>
            <a:r>
              <a:rPr lang="en-US" altLang="en-US" dirty="0"/>
              <a:t>Accurate record that a meeting was held.</a:t>
            </a:r>
          </a:p>
          <a:p>
            <a:pPr lvl="1" eaLnBrk="1" hangingPunct="1"/>
            <a:r>
              <a:rPr lang="en-US" altLang="en-US" dirty="0"/>
              <a:t>Captures the substance of the official action taken by the body.</a:t>
            </a:r>
          </a:p>
          <a:p>
            <a:pPr lvl="2" eaLnBrk="1" hangingPunct="1"/>
            <a:r>
              <a:rPr lang="en-US" altLang="en-US" dirty="0"/>
              <a:t>“</a:t>
            </a:r>
            <a:r>
              <a:rPr lang="en-US" altLang="en-US" dirty="0">
                <a:latin typeface="Calibri" panose="020F0502020204030204" pitchFamily="34" charset="0"/>
                <a:cs typeface="Calibri" panose="020F0502020204030204" pitchFamily="34" charset="0"/>
              </a:rPr>
              <a:t>Substance”—an intelligible abstract or synopsis of the essential elements of the official action taken by a local governing body, including the subject matter of a motion, the persons making and seconding the motion, and the roll call vote on the motion. </a:t>
            </a:r>
            <a:r>
              <a:rPr lang="en-US" dirty="0"/>
              <a:t>Record motions, seconds, and any action taken</a:t>
            </a:r>
          </a:p>
          <a:p>
            <a:r>
              <a:rPr lang="en-US" dirty="0"/>
              <a:t>Not a blow-by-blow account</a:t>
            </a:r>
          </a:p>
          <a:p>
            <a:r>
              <a:rPr lang="en-US" dirty="0"/>
              <a:t>Published at least three hours prior to the meeting</a:t>
            </a:r>
          </a:p>
          <a:p>
            <a:endParaRPr lang="en-US" dirty="0"/>
          </a:p>
          <a:p>
            <a:endParaRPr lang="en-US" dirty="0"/>
          </a:p>
        </p:txBody>
      </p:sp>
    </p:spTree>
    <p:extLst>
      <p:ext uri="{BB962C8B-B14F-4D97-AF65-F5344CB8AC3E}">
        <p14:creationId xmlns:p14="http://schemas.microsoft.com/office/powerpoint/2010/main" val="2058177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17E815AF-D775-499A-A901-C8B54B374387}"/>
              </a:ext>
            </a:extLst>
          </p:cNvPr>
          <p:cNvSpPr>
            <a:spLocks noGrp="1" noChangeArrowheads="1"/>
          </p:cNvSpPr>
          <p:nvPr>
            <p:ph idx="1"/>
          </p:nvPr>
        </p:nvSpPr>
        <p:spPr>
          <a:xfrm>
            <a:off x="723412" y="1595174"/>
            <a:ext cx="7842089" cy="3667651"/>
          </a:xfrm>
        </p:spPr>
        <p:txBody>
          <a:bodyPr anchor="ctr">
            <a:normAutofit/>
          </a:bodyPr>
          <a:lstStyle/>
          <a:p>
            <a:pPr lvl="0"/>
            <a:r>
              <a:rPr lang="en-US" dirty="0"/>
              <a:t>Minutes should focus on what the body </a:t>
            </a:r>
            <a:r>
              <a:rPr lang="en-US" b="1" i="1" dirty="0"/>
              <a:t>did</a:t>
            </a:r>
            <a:r>
              <a:rPr lang="en-US" dirty="0"/>
              <a:t>, not on what was </a:t>
            </a:r>
            <a:r>
              <a:rPr lang="en-US" b="1" i="1" dirty="0"/>
              <a:t>said</a:t>
            </a:r>
            <a:r>
              <a:rPr lang="en-US" dirty="0"/>
              <a:t>. That is what was</a:t>
            </a:r>
          </a:p>
          <a:p>
            <a:pPr lvl="1">
              <a:buClr>
                <a:srgbClr val="C00000"/>
              </a:buClr>
            </a:pPr>
            <a:r>
              <a:rPr lang="en-US" dirty="0"/>
              <a:t>Announced</a:t>
            </a:r>
          </a:p>
          <a:p>
            <a:pPr lvl="1">
              <a:buClr>
                <a:srgbClr val="C00000"/>
              </a:buClr>
            </a:pPr>
            <a:r>
              <a:rPr lang="en-US" dirty="0"/>
              <a:t>Reported</a:t>
            </a:r>
          </a:p>
          <a:p>
            <a:pPr lvl="1">
              <a:buClr>
                <a:srgbClr val="C00000"/>
              </a:buClr>
            </a:pPr>
            <a:r>
              <a:rPr lang="en-US" dirty="0"/>
              <a:t>Discussed</a:t>
            </a:r>
          </a:p>
          <a:p>
            <a:pPr lvl="1">
              <a:buClr>
                <a:srgbClr val="C00000"/>
              </a:buClr>
            </a:pPr>
            <a:r>
              <a:rPr lang="en-US" dirty="0"/>
              <a:t>Ordered</a:t>
            </a:r>
          </a:p>
          <a:p>
            <a:pPr lvl="1">
              <a:buClr>
                <a:srgbClr val="C00000"/>
              </a:buClr>
            </a:pPr>
            <a:r>
              <a:rPr lang="en-US" dirty="0"/>
              <a:t>Commitments made</a:t>
            </a:r>
          </a:p>
          <a:p>
            <a:pPr lvl="1">
              <a:buClr>
                <a:srgbClr val="C00000"/>
              </a:buClr>
            </a:pPr>
            <a:r>
              <a:rPr lang="en-US" dirty="0"/>
              <a:t>Decisions made</a:t>
            </a:r>
            <a:endParaRPr lang="en-US" b="1" dirty="0"/>
          </a:p>
          <a:p>
            <a:pPr lvl="0"/>
            <a:endParaRPr lang="en-US" sz="2700" dirty="0"/>
          </a:p>
        </p:txBody>
      </p:sp>
      <p:sp>
        <p:nvSpPr>
          <p:cNvPr id="2" name="Rectangle 2">
            <a:extLst>
              <a:ext uri="{FF2B5EF4-FFF2-40B4-BE49-F238E27FC236}">
                <a16:creationId xmlns:a16="http://schemas.microsoft.com/office/drawing/2014/main" id="{D5EB81E4-42A4-9CBB-D198-1BB6DAB19F05}"/>
              </a:ext>
            </a:extLst>
          </p:cNvPr>
          <p:cNvSpPr>
            <a:spLocks noGrp="1" noChangeArrowheads="1"/>
          </p:cNvSpPr>
          <p:nvPr>
            <p:ph type="title"/>
          </p:nvPr>
        </p:nvSpPr>
        <p:spPr>
          <a:xfrm>
            <a:off x="179760" y="437062"/>
            <a:ext cx="7909879" cy="642938"/>
          </a:xfrm>
        </p:spPr>
        <p:txBody>
          <a:bodyPr>
            <a:noAutofit/>
          </a:bodyPr>
          <a:lstStyle/>
          <a:p>
            <a:pPr eaLnBrk="1" hangingPunct="1">
              <a:buClr>
                <a:schemeClr val="tx2"/>
              </a:buClr>
            </a:pPr>
            <a:r>
              <a:rPr lang="en-US" altLang="zh-CN" dirty="0">
                <a:solidFill>
                  <a:srgbClr val="0070C0"/>
                </a:solidFill>
                <a:latin typeface="+mn-lt"/>
                <a:ea typeface="SimSun" panose="02010600030101010101" pitchFamily="2" charset="-122"/>
              </a:rPr>
              <a:t>Minutes – Core Concept</a:t>
            </a:r>
            <a:endParaRPr lang="en-US" altLang="en-US" dirty="0">
              <a:solidFill>
                <a:srgbClr val="0070C0"/>
              </a:solidFill>
              <a:latin typeface="+mn-lt"/>
            </a:endParaRPr>
          </a:p>
        </p:txBody>
      </p:sp>
    </p:spTree>
    <p:extLst>
      <p:ext uri="{BB962C8B-B14F-4D97-AF65-F5344CB8AC3E}">
        <p14:creationId xmlns:p14="http://schemas.microsoft.com/office/powerpoint/2010/main" val="1304567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17E815AF-D775-499A-A901-C8B54B374387}"/>
              </a:ext>
            </a:extLst>
          </p:cNvPr>
          <p:cNvSpPr>
            <a:spLocks noGrp="1" noChangeArrowheads="1"/>
          </p:cNvSpPr>
          <p:nvPr>
            <p:ph idx="1"/>
          </p:nvPr>
        </p:nvSpPr>
        <p:spPr>
          <a:xfrm>
            <a:off x="357187" y="1585912"/>
            <a:ext cx="8365332" cy="3957074"/>
          </a:xfrm>
        </p:spPr>
        <p:txBody>
          <a:bodyPr anchor="ctr">
            <a:normAutofit fontScale="92500" lnSpcReduction="20000"/>
          </a:bodyPr>
          <a:lstStyle/>
          <a:p>
            <a:r>
              <a:rPr lang="en-US" dirty="0"/>
              <a:t>Exact wording of all motions - As a recorder, ensure you get the wording down before the vote is taken.</a:t>
            </a:r>
          </a:p>
          <a:p>
            <a:r>
              <a:rPr lang="en-US" dirty="0"/>
              <a:t>Must record person making and seconding </a:t>
            </a:r>
            <a:r>
              <a:rPr lang="en-US" sz="2600" i="1" dirty="0"/>
              <a:t>(Wis. Stat. Sec. § 985.01(6))</a:t>
            </a:r>
          </a:p>
          <a:p>
            <a:pPr lvl="0"/>
            <a:r>
              <a:rPr lang="en-US" dirty="0"/>
              <a:t>If a decision is made by unanimous consent, the minutes should reflect it.</a:t>
            </a:r>
          </a:p>
          <a:p>
            <a:r>
              <a:rPr lang="en-US" dirty="0"/>
              <a:t>Show the distribution of counted votes (“Motion carried, 5-2”).</a:t>
            </a:r>
          </a:p>
          <a:p>
            <a:r>
              <a:rPr lang="en-US" dirty="0"/>
              <a:t>Roll call vote – indicate how each person voted.</a:t>
            </a:r>
          </a:p>
          <a:p>
            <a:r>
              <a:rPr lang="en-US" dirty="0"/>
              <a:t>Voice vote – indicate outcome and that voice vote was taken (Motion carried, voice vote)</a:t>
            </a:r>
          </a:p>
          <a:p>
            <a:pPr lvl="0"/>
            <a:endParaRPr lang="en-US" dirty="0"/>
          </a:p>
        </p:txBody>
      </p:sp>
      <p:sp>
        <p:nvSpPr>
          <p:cNvPr id="2" name="Rectangle 2">
            <a:extLst>
              <a:ext uri="{FF2B5EF4-FFF2-40B4-BE49-F238E27FC236}">
                <a16:creationId xmlns:a16="http://schemas.microsoft.com/office/drawing/2014/main" id="{D5EB81E4-42A4-9CBB-D198-1BB6DAB19F05}"/>
              </a:ext>
            </a:extLst>
          </p:cNvPr>
          <p:cNvSpPr>
            <a:spLocks noGrp="1" noChangeArrowheads="1"/>
          </p:cNvSpPr>
          <p:nvPr>
            <p:ph type="title"/>
          </p:nvPr>
        </p:nvSpPr>
        <p:spPr>
          <a:xfrm>
            <a:off x="226414" y="427732"/>
            <a:ext cx="7564647" cy="642938"/>
          </a:xfrm>
        </p:spPr>
        <p:txBody>
          <a:bodyPr>
            <a:noAutofit/>
          </a:bodyPr>
          <a:lstStyle/>
          <a:p>
            <a:r>
              <a:rPr lang="en-US" dirty="0">
                <a:solidFill>
                  <a:srgbClr val="0070C0"/>
                </a:solidFill>
              </a:rPr>
              <a:t>Recording Formal Decisions</a:t>
            </a:r>
          </a:p>
        </p:txBody>
      </p:sp>
    </p:spTree>
    <p:extLst>
      <p:ext uri="{BB962C8B-B14F-4D97-AF65-F5344CB8AC3E}">
        <p14:creationId xmlns:p14="http://schemas.microsoft.com/office/powerpoint/2010/main" val="2345295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A002-2FFF-4B7A-9480-1ECA298E137E}"/>
              </a:ext>
            </a:extLst>
          </p:cNvPr>
          <p:cNvSpPr>
            <a:spLocks noGrp="1"/>
          </p:cNvSpPr>
          <p:nvPr>
            <p:ph type="title"/>
          </p:nvPr>
        </p:nvSpPr>
        <p:spPr>
          <a:xfrm>
            <a:off x="628650" y="365126"/>
            <a:ext cx="3056942" cy="2079494"/>
          </a:xfrm>
        </p:spPr>
        <p:txBody>
          <a:bodyPr/>
          <a:lstStyle/>
          <a:p>
            <a:r>
              <a:rPr lang="en-US" dirty="0"/>
              <a:t>What is a Meeting?</a:t>
            </a:r>
          </a:p>
        </p:txBody>
      </p:sp>
      <p:sp>
        <p:nvSpPr>
          <p:cNvPr id="3" name="Content Placeholder 2">
            <a:extLst>
              <a:ext uri="{FF2B5EF4-FFF2-40B4-BE49-F238E27FC236}">
                <a16:creationId xmlns:a16="http://schemas.microsoft.com/office/drawing/2014/main" id="{29B06E09-09A3-46A7-A4FF-2D10A5BFC817}"/>
              </a:ext>
            </a:extLst>
          </p:cNvPr>
          <p:cNvSpPr>
            <a:spLocks noGrp="1"/>
          </p:cNvSpPr>
          <p:nvPr>
            <p:ph idx="1"/>
          </p:nvPr>
        </p:nvSpPr>
        <p:spPr>
          <a:xfrm>
            <a:off x="242887" y="3081323"/>
            <a:ext cx="8658225" cy="2416222"/>
          </a:xfrm>
        </p:spPr>
        <p:txBody>
          <a:bodyPr>
            <a:noAutofit/>
          </a:bodyPr>
          <a:lstStyle/>
          <a:p>
            <a:pPr marL="175022" indent="-175022"/>
            <a:r>
              <a:rPr lang="en-US" dirty="0"/>
              <a:t>Meeting is a gathering of members of a governmental body for purposes of exercising its responsibilities </a:t>
            </a:r>
          </a:p>
          <a:p>
            <a:pPr marL="0" indent="0">
              <a:buNone/>
            </a:pPr>
            <a:r>
              <a:rPr lang="en-US" sz="2400" i="1" dirty="0"/>
              <a:t>	(Wis. Stat. Sec. 19.82(2))</a:t>
            </a:r>
          </a:p>
          <a:p>
            <a:pPr marL="175022" indent="-175022"/>
            <a:r>
              <a:rPr lang="en-US" i="1" dirty="0"/>
              <a:t>Village has Regular Meetings and Special Meetings </a:t>
            </a:r>
          </a:p>
          <a:p>
            <a:pPr marL="0" indent="0">
              <a:buNone/>
            </a:pPr>
            <a:r>
              <a:rPr lang="en-US" altLang="en-US" sz="2400" dirty="0">
                <a:solidFill>
                  <a:srgbClr val="00B050"/>
                </a:solidFill>
                <a:cs typeface="Calibri" panose="020F0502020204030204" pitchFamily="34" charset="0"/>
              </a:rPr>
              <a:t>	(</a:t>
            </a:r>
            <a:r>
              <a:rPr lang="en-US" sz="2400" dirty="0">
                <a:solidFill>
                  <a:srgbClr val="00B050"/>
                </a:solidFill>
                <a:effectLst/>
                <a:ea typeface="Calibri" panose="020F0502020204030204" pitchFamily="34" charset="0"/>
                <a:cs typeface="Calibri" panose="020F0502020204030204" pitchFamily="34" charset="0"/>
              </a:rPr>
              <a:t>§ </a:t>
            </a:r>
            <a:r>
              <a:rPr lang="en-US" sz="2400" i="1" dirty="0">
                <a:solidFill>
                  <a:srgbClr val="00B050"/>
                </a:solidFill>
              </a:rPr>
              <a:t>89-11)</a:t>
            </a:r>
          </a:p>
        </p:txBody>
      </p:sp>
      <p:pic>
        <p:nvPicPr>
          <p:cNvPr id="5" name="Picture 4" descr="A group of people performing on a counter&#10;&#10;Description automatically generated">
            <a:extLst>
              <a:ext uri="{FF2B5EF4-FFF2-40B4-BE49-F238E27FC236}">
                <a16:creationId xmlns:a16="http://schemas.microsoft.com/office/drawing/2014/main" id="{FC0D58CF-8D78-48CC-AB87-C31EF5512CD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88547" y="466936"/>
            <a:ext cx="4295508" cy="2416223"/>
          </a:xfrm>
          <a:prstGeom prst="rect">
            <a:avLst/>
          </a:prstGeom>
        </p:spPr>
      </p:pic>
    </p:spTree>
    <p:extLst>
      <p:ext uri="{BB962C8B-B14F-4D97-AF65-F5344CB8AC3E}">
        <p14:creationId xmlns:p14="http://schemas.microsoft.com/office/powerpoint/2010/main" val="1688715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BDD08FD-FF12-49C7-925A-F60864BE8364}"/>
              </a:ext>
            </a:extLst>
          </p:cNvPr>
          <p:cNvSpPr>
            <a:spLocks noGrp="1" noChangeArrowheads="1"/>
          </p:cNvSpPr>
          <p:nvPr>
            <p:ph type="title"/>
          </p:nvPr>
        </p:nvSpPr>
        <p:spPr>
          <a:xfrm>
            <a:off x="385491" y="200715"/>
            <a:ext cx="4104861" cy="1303958"/>
          </a:xfrm>
        </p:spPr>
        <p:txBody>
          <a:bodyPr/>
          <a:lstStyle/>
          <a:p>
            <a:pPr eaLnBrk="1" hangingPunct="1"/>
            <a:r>
              <a:rPr lang="en-US" altLang="en-US" b="0" dirty="0">
                <a:solidFill>
                  <a:srgbClr val="0070C0"/>
                </a:solidFill>
              </a:rPr>
              <a:t>Intent of Open Meetings Law</a:t>
            </a:r>
          </a:p>
        </p:txBody>
      </p:sp>
      <p:sp>
        <p:nvSpPr>
          <p:cNvPr id="2051" name="Rectangle 3">
            <a:extLst>
              <a:ext uri="{FF2B5EF4-FFF2-40B4-BE49-F238E27FC236}">
                <a16:creationId xmlns:a16="http://schemas.microsoft.com/office/drawing/2014/main" id="{3B3B38EB-3972-4567-9ACA-33C8DE0AF8AA}"/>
              </a:ext>
            </a:extLst>
          </p:cNvPr>
          <p:cNvSpPr>
            <a:spLocks noGrp="1" noChangeArrowheads="1"/>
          </p:cNvSpPr>
          <p:nvPr>
            <p:ph type="body" sz="half" idx="1"/>
          </p:nvPr>
        </p:nvSpPr>
        <p:spPr>
          <a:xfrm>
            <a:off x="515593" y="1837929"/>
            <a:ext cx="8242916" cy="4455712"/>
          </a:xfrm>
        </p:spPr>
        <p:txBody>
          <a:bodyPr>
            <a:normAutofit/>
          </a:bodyPr>
          <a:lstStyle/>
          <a:p>
            <a:pPr eaLnBrk="1" hangingPunct="1">
              <a:lnSpc>
                <a:spcPct val="90000"/>
              </a:lnSpc>
              <a:buSzPct val="150000"/>
              <a:buFontTx/>
              <a:buNone/>
            </a:pPr>
            <a:r>
              <a:rPr lang="en-US" altLang="zh-CN" b="1" i="1" dirty="0">
                <a:ea typeface="SimSun" panose="02010600030101010101" pitchFamily="2" charset="-122"/>
                <a:cs typeface="Calibri" panose="020F0502020204030204" pitchFamily="34" charset="0"/>
              </a:rPr>
              <a:t>Ensure:</a:t>
            </a:r>
          </a:p>
          <a:p>
            <a:r>
              <a:rPr lang="en-US" altLang="en-US" dirty="0"/>
              <a:t>Public Access</a:t>
            </a:r>
          </a:p>
          <a:p>
            <a:r>
              <a:rPr lang="en-US" altLang="en-US" dirty="0"/>
              <a:t>Open Decision-Making: information gathering, discussion, and voting</a:t>
            </a:r>
          </a:p>
          <a:p>
            <a:pPr marL="0" indent="0">
              <a:buNone/>
            </a:pPr>
            <a:r>
              <a:rPr lang="en-US" altLang="en-US" sz="2700" b="1" i="1" dirty="0"/>
              <a:t>Through:</a:t>
            </a:r>
          </a:p>
          <a:p>
            <a:pPr marL="228600" lvl="1" eaLnBrk="1" hangingPunct="1">
              <a:lnSpc>
                <a:spcPct val="90000"/>
              </a:lnSpc>
              <a:buClr>
                <a:schemeClr val="tx2"/>
              </a:buClr>
              <a:buSzPct val="100000"/>
            </a:pPr>
            <a:r>
              <a:rPr lang="en-US" altLang="zh-CN" sz="2800" dirty="0">
                <a:ea typeface="SimSun" panose="02010600030101010101" pitchFamily="2" charset="-122"/>
                <a:cs typeface="Calibri" panose="020F0502020204030204" pitchFamily="34" charset="0"/>
              </a:rPr>
              <a:t>Advance public notice of meetings,</a:t>
            </a:r>
          </a:p>
          <a:p>
            <a:pPr marL="228600" lvl="1" eaLnBrk="1" hangingPunct="1">
              <a:lnSpc>
                <a:spcPct val="90000"/>
              </a:lnSpc>
              <a:buClr>
                <a:schemeClr val="tx2"/>
              </a:buClr>
              <a:buSzPct val="100000"/>
            </a:pPr>
            <a:r>
              <a:rPr lang="en-US" altLang="zh-CN" sz="2800" dirty="0">
                <a:ea typeface="SimSun" panose="02010600030101010101" pitchFamily="2" charset="-122"/>
                <a:cs typeface="Calibri" panose="020F0502020204030204" pitchFamily="34" charset="0"/>
              </a:rPr>
              <a:t>Meetings that are open and accessible to the public </a:t>
            </a:r>
          </a:p>
          <a:p>
            <a:pPr marL="228600" lvl="1" eaLnBrk="1" hangingPunct="1">
              <a:lnSpc>
                <a:spcPct val="90000"/>
              </a:lnSpc>
              <a:buClr>
                <a:schemeClr val="tx2"/>
              </a:buClr>
              <a:buSzPct val="100000"/>
            </a:pPr>
            <a:r>
              <a:rPr lang="en-US" altLang="zh-CN" sz="2800" dirty="0">
                <a:ea typeface="SimSun" panose="02010600030101010101" pitchFamily="2" charset="-122"/>
                <a:cs typeface="Calibri" panose="020F0502020204030204" pitchFamily="34" charset="0"/>
              </a:rPr>
              <a:t>Limited closed sessions.</a:t>
            </a:r>
            <a:endParaRPr lang="en-US" altLang="en-US" sz="2800" dirty="0">
              <a:cs typeface="Calibri" panose="020F0502020204030204" pitchFamily="34" charset="0"/>
            </a:endParaRPr>
          </a:p>
        </p:txBody>
      </p:sp>
      <p:sp>
        <p:nvSpPr>
          <p:cNvPr id="4" name="Rectangle 3">
            <a:extLst>
              <a:ext uri="{FF2B5EF4-FFF2-40B4-BE49-F238E27FC236}">
                <a16:creationId xmlns:a16="http://schemas.microsoft.com/office/drawing/2014/main" id="{E6FBB89C-8F2A-4EB8-8564-187DDCF64C8A}"/>
              </a:ext>
            </a:extLst>
          </p:cNvPr>
          <p:cNvSpPr txBox="1">
            <a:spLocks noChangeArrowheads="1"/>
          </p:cNvSpPr>
          <p:nvPr/>
        </p:nvSpPr>
        <p:spPr>
          <a:xfrm>
            <a:off x="5237922" y="3051154"/>
            <a:ext cx="3257550" cy="3086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sz="2700" dirty="0"/>
          </a:p>
        </p:txBody>
      </p:sp>
      <p:pic>
        <p:nvPicPr>
          <p:cNvPr id="3" name="Picture 2" descr="A close up of a sign&#10;&#10;Description automatically generated">
            <a:extLst>
              <a:ext uri="{FF2B5EF4-FFF2-40B4-BE49-F238E27FC236}">
                <a16:creationId xmlns:a16="http://schemas.microsoft.com/office/drawing/2014/main" id="{61244267-8565-4C77-9BF6-63AA1B22C9D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76000" y="39555"/>
            <a:ext cx="3548016" cy="25403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5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5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bldLvl="2" autoUpdateAnimBg="0"/>
      <p:bldP spid="4"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627381C-89B4-43B7-90C5-AF1B2E71E393}"/>
              </a:ext>
            </a:extLst>
          </p:cNvPr>
          <p:cNvSpPr>
            <a:spLocks noGrp="1" noChangeArrowheads="1"/>
          </p:cNvSpPr>
          <p:nvPr>
            <p:ph type="title"/>
          </p:nvPr>
        </p:nvSpPr>
        <p:spPr>
          <a:xfrm>
            <a:off x="722811" y="367748"/>
            <a:ext cx="6492998" cy="943248"/>
          </a:xfrm>
        </p:spPr>
        <p:txBody>
          <a:bodyPr>
            <a:normAutofit fontScale="90000"/>
          </a:bodyPr>
          <a:lstStyle/>
          <a:p>
            <a:pPr eaLnBrk="1" hangingPunct="1">
              <a:buClr>
                <a:schemeClr val="tx2"/>
              </a:buClr>
            </a:pPr>
            <a:r>
              <a:rPr lang="en-US" altLang="zh-CN" dirty="0">
                <a:latin typeface="+mn-lt"/>
                <a:ea typeface="SimSun" panose="02010600030101010101" pitchFamily="2" charset="-122"/>
              </a:rPr>
              <a:t>What bodies are subject to the WI Open Meetings law?</a:t>
            </a:r>
            <a:endParaRPr lang="en-US" altLang="en-US" dirty="0">
              <a:latin typeface="+mn-lt"/>
            </a:endParaRPr>
          </a:p>
        </p:txBody>
      </p:sp>
      <p:sp>
        <p:nvSpPr>
          <p:cNvPr id="9219" name="Rectangle 3">
            <a:extLst>
              <a:ext uri="{FF2B5EF4-FFF2-40B4-BE49-F238E27FC236}">
                <a16:creationId xmlns:a16="http://schemas.microsoft.com/office/drawing/2014/main" id="{1783EEE6-F6C7-406E-B0DF-0DC6B6F6975F}"/>
              </a:ext>
            </a:extLst>
          </p:cNvPr>
          <p:cNvSpPr>
            <a:spLocks noGrp="1" noChangeArrowheads="1"/>
          </p:cNvSpPr>
          <p:nvPr>
            <p:ph idx="1"/>
          </p:nvPr>
        </p:nvSpPr>
        <p:spPr>
          <a:xfrm>
            <a:off x="636104" y="1590261"/>
            <a:ext cx="7861853" cy="4899991"/>
          </a:xfrm>
        </p:spPr>
        <p:txBody>
          <a:bodyPr>
            <a:noAutofit/>
          </a:bodyPr>
          <a:lstStyle/>
          <a:p>
            <a:pPr marL="694135" lvl="1" indent="-351235">
              <a:buSzPct val="150000"/>
            </a:pPr>
            <a:r>
              <a:rPr lang="en-US" altLang="zh-CN" sz="2800" dirty="0">
                <a:ea typeface="SimSun" panose="02010600030101010101" pitchFamily="2" charset="-122"/>
              </a:rPr>
              <a:t>local governing bodies of general and special purpose units of government,</a:t>
            </a:r>
          </a:p>
          <a:p>
            <a:pPr marL="694135" lvl="1" indent="-351235">
              <a:buSzPct val="150000"/>
            </a:pPr>
            <a:r>
              <a:rPr lang="en-US" altLang="zh-CN" sz="2800" dirty="0">
                <a:ea typeface="SimSun" panose="02010600030101010101" pitchFamily="2" charset="-122"/>
              </a:rPr>
              <a:t>their committees, commissions and boards,</a:t>
            </a:r>
          </a:p>
          <a:p>
            <a:pPr marL="694135" lvl="1" indent="-351235">
              <a:buSzPct val="150000"/>
            </a:pPr>
            <a:r>
              <a:rPr lang="en-US" altLang="zh-CN" sz="2800" dirty="0">
                <a:ea typeface="SimSun" panose="02010600030101010101" pitchFamily="2" charset="-122"/>
              </a:rPr>
              <a:t>special study and advisory committees, and other bodies or subunits created by a governmental body or an officer, and</a:t>
            </a:r>
          </a:p>
          <a:p>
            <a:pPr marL="694135" lvl="1" indent="-351235">
              <a:buSzPct val="150000"/>
            </a:pPr>
            <a:r>
              <a:rPr lang="en-US" altLang="zh-CN" sz="2800" dirty="0">
                <a:ea typeface="SimSun" panose="02010600030101010101" pitchFamily="2" charset="-122"/>
              </a:rPr>
              <a:t>governmental and quasi-governmental corporations. </a:t>
            </a:r>
          </a:p>
          <a:p>
            <a:pPr marL="1151335" lvl="2" indent="-351235">
              <a:buSzPct val="150000"/>
            </a:pPr>
            <a:r>
              <a:rPr lang="en-US" altLang="zh-CN" sz="2400" dirty="0">
                <a:ea typeface="SimSun" panose="02010600030101010101" pitchFamily="2" charset="-122"/>
              </a:rPr>
              <a:t>(</a:t>
            </a:r>
            <a:r>
              <a:rPr lang="en-US" altLang="en-US" sz="2400" dirty="0"/>
              <a:t>Body members covered by the law include citizen members.)</a:t>
            </a:r>
          </a:p>
        </p:txBody>
      </p:sp>
      <p:sp>
        <p:nvSpPr>
          <p:cNvPr id="3" name="TextBox 2">
            <a:extLst>
              <a:ext uri="{FF2B5EF4-FFF2-40B4-BE49-F238E27FC236}">
                <a16:creationId xmlns:a16="http://schemas.microsoft.com/office/drawing/2014/main" id="{C817E63F-3864-90C1-7811-6ED0582049D2}"/>
              </a:ext>
            </a:extLst>
          </p:cNvPr>
          <p:cNvSpPr txBox="1"/>
          <p:nvPr/>
        </p:nvSpPr>
        <p:spPr>
          <a:xfrm>
            <a:off x="2409825" y="5930384"/>
            <a:ext cx="4572000" cy="369332"/>
          </a:xfrm>
          <a:prstGeom prst="rect">
            <a:avLst/>
          </a:prstGeom>
          <a:noFill/>
        </p:spPr>
        <p:txBody>
          <a:bodyPr wrap="square">
            <a:spAutoFit/>
          </a:bodyPr>
          <a:lstStyle/>
          <a:p>
            <a:pPr algn="ctr"/>
            <a:r>
              <a:rPr lang="en-US" altLang="en-US" sz="1800" i="1" dirty="0">
                <a:solidFill>
                  <a:srgbClr val="00B050"/>
                </a:solidFill>
                <a:cs typeface="Calibri" panose="020F0502020204030204" pitchFamily="34" charset="0"/>
              </a:rPr>
              <a:t>(89-13 and </a:t>
            </a:r>
            <a:r>
              <a:rPr lang="en-US" sz="1800" i="1" dirty="0">
                <a:solidFill>
                  <a:srgbClr val="00B050"/>
                </a:solidFill>
                <a:effectLst/>
                <a:ea typeface="Calibri" panose="020F0502020204030204" pitchFamily="34" charset="0"/>
                <a:cs typeface="Calibri" panose="020F0502020204030204" pitchFamily="34" charset="0"/>
              </a:rPr>
              <a:t>§ 12-6</a:t>
            </a:r>
            <a:r>
              <a:rPr lang="en-US" sz="1800" i="1" dirty="0">
                <a:solidFill>
                  <a:srgbClr val="00B050"/>
                </a:solidFill>
              </a:rPr>
              <a:t>)-</a:t>
            </a:r>
            <a:endParaRPr lang="en-US" i="1"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A8FF682-7D45-4577-A828-6D4262897B9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55120" y="1500673"/>
            <a:ext cx="3752170" cy="4438797"/>
          </a:xfrm>
          <a:prstGeom prst="rect">
            <a:avLst/>
          </a:prstGeom>
        </p:spPr>
      </p:pic>
      <p:sp>
        <p:nvSpPr>
          <p:cNvPr id="8" name="Title 1">
            <a:extLst>
              <a:ext uri="{FF2B5EF4-FFF2-40B4-BE49-F238E27FC236}">
                <a16:creationId xmlns:a16="http://schemas.microsoft.com/office/drawing/2014/main" id="{456189F9-909B-4F1A-B78B-EA57C5D16AA0}"/>
              </a:ext>
            </a:extLst>
          </p:cNvPr>
          <p:cNvSpPr>
            <a:spLocks noGrp="1"/>
          </p:cNvSpPr>
          <p:nvPr>
            <p:ph type="title"/>
          </p:nvPr>
        </p:nvSpPr>
        <p:spPr>
          <a:xfrm>
            <a:off x="270589" y="262490"/>
            <a:ext cx="7903028" cy="866515"/>
          </a:xfrm>
        </p:spPr>
        <p:txBody>
          <a:bodyPr>
            <a:normAutofit fontScale="90000"/>
          </a:bodyPr>
          <a:lstStyle/>
          <a:p>
            <a:r>
              <a:rPr lang="en-US" dirty="0"/>
              <a:t>What is the First Thing to Remember?</a:t>
            </a:r>
          </a:p>
        </p:txBody>
      </p:sp>
      <p:sp>
        <p:nvSpPr>
          <p:cNvPr id="9" name="TextBox 8">
            <a:extLst>
              <a:ext uri="{FF2B5EF4-FFF2-40B4-BE49-F238E27FC236}">
                <a16:creationId xmlns:a16="http://schemas.microsoft.com/office/drawing/2014/main" id="{D4773CCF-335D-4F7F-91FB-09396E6F548A}"/>
              </a:ext>
            </a:extLst>
          </p:cNvPr>
          <p:cNvSpPr txBox="1"/>
          <p:nvPr/>
        </p:nvSpPr>
        <p:spPr>
          <a:xfrm rot="18962904">
            <a:off x="273458" y="2837478"/>
            <a:ext cx="2848857" cy="707886"/>
          </a:xfrm>
          <a:prstGeom prst="rect">
            <a:avLst/>
          </a:prstGeom>
          <a:noFill/>
        </p:spPr>
        <p:txBody>
          <a:bodyPr wrap="none" rtlCol="0">
            <a:spAutoFit/>
          </a:bodyPr>
          <a:lstStyle/>
          <a:p>
            <a:r>
              <a:rPr lang="en-US" sz="4000" b="1" dirty="0">
                <a:latin typeface="Aharoni" panose="02010803020104030203" pitchFamily="2" charset="-79"/>
                <a:cs typeface="Aharoni" panose="02010803020104030203" pitchFamily="2" charset="-79"/>
              </a:rPr>
              <a:t>Know and </a:t>
            </a:r>
          </a:p>
        </p:txBody>
      </p:sp>
    </p:spTree>
    <p:extLst>
      <p:ext uri="{BB962C8B-B14F-4D97-AF65-F5344CB8AC3E}">
        <p14:creationId xmlns:p14="http://schemas.microsoft.com/office/powerpoint/2010/main" val="41375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14D8AA59-2E36-4744-86ED-B2A4918B5E66}"/>
              </a:ext>
            </a:extLst>
          </p:cNvPr>
          <p:cNvSpPr>
            <a:spLocks noGrp="1" noChangeArrowheads="1"/>
          </p:cNvSpPr>
          <p:nvPr>
            <p:ph type="title"/>
          </p:nvPr>
        </p:nvSpPr>
        <p:spPr>
          <a:xfrm>
            <a:off x="685800" y="304800"/>
            <a:ext cx="7772400" cy="990600"/>
          </a:xfrm>
        </p:spPr>
        <p:txBody>
          <a:bodyPr/>
          <a:lstStyle/>
          <a:p>
            <a:r>
              <a:rPr lang="en-US" altLang="zh-CN" b="0" dirty="0">
                <a:solidFill>
                  <a:srgbClr val="0070C0"/>
                </a:solidFill>
                <a:ea typeface="SimSun" panose="02010600030101010101" pitchFamily="2" charset="-122"/>
              </a:rPr>
              <a:t>Meeting defined - </a:t>
            </a:r>
            <a:r>
              <a:rPr lang="en-US" altLang="en-US" b="0" dirty="0">
                <a:solidFill>
                  <a:srgbClr val="0070C0"/>
                </a:solidFill>
              </a:rPr>
              <a:t>The Two Tests</a:t>
            </a:r>
          </a:p>
        </p:txBody>
      </p:sp>
      <p:sp>
        <p:nvSpPr>
          <p:cNvPr id="14339" name="Rectangle 3">
            <a:extLst>
              <a:ext uri="{FF2B5EF4-FFF2-40B4-BE49-F238E27FC236}">
                <a16:creationId xmlns:a16="http://schemas.microsoft.com/office/drawing/2014/main" id="{A29A7D8A-35D8-4416-9E0C-8B3776238526}"/>
              </a:ext>
            </a:extLst>
          </p:cNvPr>
          <p:cNvSpPr>
            <a:spLocks noGrp="1" noChangeArrowheads="1"/>
          </p:cNvSpPr>
          <p:nvPr>
            <p:ph type="body" sz="half" idx="1"/>
          </p:nvPr>
        </p:nvSpPr>
        <p:spPr>
          <a:xfrm>
            <a:off x="416402" y="1513115"/>
            <a:ext cx="4493528" cy="4440424"/>
          </a:xfrm>
        </p:spPr>
        <p:txBody>
          <a:bodyPr>
            <a:normAutofit/>
          </a:bodyPr>
          <a:lstStyle/>
          <a:p>
            <a:pPr eaLnBrk="1" hangingPunct="1">
              <a:lnSpc>
                <a:spcPct val="90000"/>
              </a:lnSpc>
              <a:buSzPct val="150000"/>
              <a:buFontTx/>
              <a:buNone/>
            </a:pPr>
            <a:r>
              <a:rPr lang="en-US" altLang="zh-CN" dirty="0">
                <a:solidFill>
                  <a:schemeClr val="tx2"/>
                </a:solidFill>
                <a:ea typeface="SimSun" panose="02010600030101010101" pitchFamily="2" charset="-122"/>
              </a:rPr>
              <a:t>Numbers test</a:t>
            </a:r>
            <a:r>
              <a:rPr lang="en-US" altLang="zh-CN" dirty="0">
                <a:ea typeface="SimSun" panose="02010600030101010101" pitchFamily="2" charset="-122"/>
              </a:rPr>
              <a:t> = enough members of a body are present to determine the outcome of an action</a:t>
            </a:r>
            <a:r>
              <a:rPr lang="en-US" altLang="zh-CN" dirty="0">
                <a:solidFill>
                  <a:schemeClr val="tx2"/>
                </a:solidFill>
                <a:ea typeface="SimSun" panose="02010600030101010101" pitchFamily="2" charset="-122"/>
              </a:rPr>
              <a:t> </a:t>
            </a:r>
          </a:p>
          <a:p>
            <a:pPr eaLnBrk="1" hangingPunct="1">
              <a:lnSpc>
                <a:spcPct val="90000"/>
              </a:lnSpc>
              <a:buSzPct val="150000"/>
              <a:buFontTx/>
              <a:buNone/>
            </a:pPr>
            <a:r>
              <a:rPr lang="en-US" altLang="zh-CN" dirty="0">
                <a:solidFill>
                  <a:schemeClr val="tx2"/>
                </a:solidFill>
                <a:ea typeface="SimSun" panose="02010600030101010101" pitchFamily="2" charset="-122"/>
              </a:rPr>
              <a:t>Purpose test</a:t>
            </a:r>
            <a:r>
              <a:rPr lang="en-US" altLang="zh-CN" dirty="0">
                <a:ea typeface="SimSun" panose="02010600030101010101" pitchFamily="2" charset="-122"/>
              </a:rPr>
              <a:t> = discussion, information gathering or decision-making on a matter within the jurisdiction of the body.  </a:t>
            </a:r>
          </a:p>
        </p:txBody>
      </p:sp>
      <p:pic>
        <p:nvPicPr>
          <p:cNvPr id="13316" name="Picture 7" descr="May24_01">
            <a:extLst>
              <a:ext uri="{FF2B5EF4-FFF2-40B4-BE49-F238E27FC236}">
                <a16:creationId xmlns:a16="http://schemas.microsoft.com/office/drawing/2014/main" id="{4AF20EB1-34E2-4A85-B584-443351801C74}"/>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024890" y="2134748"/>
            <a:ext cx="3702708" cy="24471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D322BC5-3001-4160-ACF3-5A1259C9BF00}"/>
              </a:ext>
            </a:extLst>
          </p:cNvPr>
          <p:cNvSpPr>
            <a:spLocks noGrp="1" noChangeArrowheads="1"/>
          </p:cNvSpPr>
          <p:nvPr>
            <p:ph type="title"/>
          </p:nvPr>
        </p:nvSpPr>
        <p:spPr>
          <a:xfrm>
            <a:off x="320039" y="232954"/>
            <a:ext cx="7772400" cy="990600"/>
          </a:xfrm>
        </p:spPr>
        <p:txBody>
          <a:bodyPr/>
          <a:lstStyle/>
          <a:p>
            <a:pPr eaLnBrk="1" hangingPunct="1"/>
            <a:r>
              <a:rPr lang="en-US" altLang="en-US" b="0" dirty="0">
                <a:solidFill>
                  <a:srgbClr val="0070C0"/>
                </a:solidFill>
              </a:rPr>
              <a:t>Numbers Test</a:t>
            </a:r>
          </a:p>
        </p:txBody>
      </p:sp>
      <p:sp>
        <p:nvSpPr>
          <p:cNvPr id="15363" name="Rectangle 3">
            <a:extLst>
              <a:ext uri="{FF2B5EF4-FFF2-40B4-BE49-F238E27FC236}">
                <a16:creationId xmlns:a16="http://schemas.microsoft.com/office/drawing/2014/main" id="{3999D5AE-21F8-468B-9C96-16398BC16BCC}"/>
              </a:ext>
            </a:extLst>
          </p:cNvPr>
          <p:cNvSpPr>
            <a:spLocks noGrp="1" noChangeArrowheads="1"/>
          </p:cNvSpPr>
          <p:nvPr>
            <p:ph type="body" sz="half" idx="1"/>
          </p:nvPr>
        </p:nvSpPr>
        <p:spPr>
          <a:xfrm>
            <a:off x="320039" y="1540565"/>
            <a:ext cx="5426765" cy="4231585"/>
          </a:xfrm>
        </p:spPr>
        <p:txBody>
          <a:bodyPr/>
          <a:lstStyle/>
          <a:p>
            <a:pPr lvl="1" indent="-457200" eaLnBrk="1" hangingPunct="1">
              <a:buClr>
                <a:schemeClr val="tx2"/>
              </a:buClr>
              <a:buSzPct val="150000"/>
            </a:pPr>
            <a:r>
              <a:rPr lang="en-US" altLang="zh-CN" sz="2800" dirty="0">
                <a:ea typeface="SimSun" panose="02010600030101010101" pitchFamily="2" charset="-122"/>
              </a:rPr>
              <a:t>By statute, if one-half of the members of a body are present, there is a presumption that a meeting has occurred, unless the purpose test is not met. </a:t>
            </a:r>
          </a:p>
          <a:p>
            <a:pPr lvl="1" indent="-457200" eaLnBrk="1" hangingPunct="1">
              <a:buClr>
                <a:schemeClr val="tx2"/>
              </a:buClr>
              <a:buSzPct val="150000"/>
              <a:buNone/>
            </a:pPr>
            <a:r>
              <a:rPr lang="en-US" altLang="zh-CN" sz="2800" dirty="0">
                <a:ea typeface="SimSun" panose="02010600030101010101" pitchFamily="2" charset="-122"/>
              </a:rPr>
              <a:t> </a:t>
            </a:r>
          </a:p>
          <a:p>
            <a:pPr lvl="1" indent="-457200" eaLnBrk="1" hangingPunct="1">
              <a:buClr>
                <a:schemeClr val="tx2"/>
              </a:buClr>
              <a:buSzPct val="150000"/>
            </a:pPr>
            <a:r>
              <a:rPr lang="en-US" altLang="zh-CN" sz="2800" dirty="0">
                <a:ea typeface="SimSun" panose="02010600030101010101" pitchFamily="2" charset="-122"/>
              </a:rPr>
              <a:t>A lesser number of members may meet the numbers test if they can affect the outcome</a:t>
            </a:r>
            <a:r>
              <a:rPr lang="en-US" altLang="zh-CN" dirty="0">
                <a:ea typeface="SimSun" panose="02010600030101010101" pitchFamily="2" charset="-122"/>
              </a:rPr>
              <a:t>.</a:t>
            </a:r>
            <a:endParaRPr lang="en-US" altLang="en-US" dirty="0"/>
          </a:p>
        </p:txBody>
      </p:sp>
      <p:pic>
        <p:nvPicPr>
          <p:cNvPr id="9" name="Picture 8" descr="A close up of a logo&#10;&#10;Description automatically generated">
            <a:extLst>
              <a:ext uri="{FF2B5EF4-FFF2-40B4-BE49-F238E27FC236}">
                <a16:creationId xmlns:a16="http://schemas.microsoft.com/office/drawing/2014/main" id="{E930A7C1-508E-4A78-B4E2-FBD4080DFC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22948" y="1387231"/>
            <a:ext cx="1757725" cy="1830963"/>
          </a:xfrm>
          <a:prstGeom prst="rect">
            <a:avLst/>
          </a:prstGeom>
        </p:spPr>
      </p:pic>
      <p:pic>
        <p:nvPicPr>
          <p:cNvPr id="13" name="Picture 12" descr="A close up of a logo&#10;&#10;Description automatically generated">
            <a:extLst>
              <a:ext uri="{FF2B5EF4-FFF2-40B4-BE49-F238E27FC236}">
                <a16:creationId xmlns:a16="http://schemas.microsoft.com/office/drawing/2014/main" id="{96A2785C-1001-4F98-B01C-4371C08A8F3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00475" y="3722726"/>
            <a:ext cx="1835252" cy="1911720"/>
          </a:xfrm>
          <a:prstGeom prst="rect">
            <a:avLst/>
          </a:prstGeom>
        </p:spPr>
      </p:pic>
      <p:sp>
        <p:nvSpPr>
          <p:cNvPr id="11" name="TextBox 10">
            <a:extLst>
              <a:ext uri="{FF2B5EF4-FFF2-40B4-BE49-F238E27FC236}">
                <a16:creationId xmlns:a16="http://schemas.microsoft.com/office/drawing/2014/main" id="{F1F15316-9BCF-4046-AD2A-E0B27DA6FE17}"/>
              </a:ext>
            </a:extLst>
          </p:cNvPr>
          <p:cNvSpPr txBox="1"/>
          <p:nvPr/>
        </p:nvSpPr>
        <p:spPr>
          <a:xfrm>
            <a:off x="5824331" y="3901109"/>
            <a:ext cx="798617" cy="1569660"/>
          </a:xfrm>
          <a:prstGeom prst="rect">
            <a:avLst/>
          </a:prstGeom>
          <a:noFill/>
        </p:spPr>
        <p:txBody>
          <a:bodyPr wrap="none" rtlCol="0">
            <a:spAutoFit/>
          </a:bodyPr>
          <a:lstStyle/>
          <a:p>
            <a:r>
              <a:rPr lang="en-US" sz="9600" dirty="0">
                <a:solidFill>
                  <a:srgbClr val="FF0000"/>
                </a:solidFill>
              </a:rPr>
              <a:t>&lt;</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410B1C8-FB6B-488C-B26B-E426F5F7979D}"/>
              </a:ext>
            </a:extLst>
          </p:cNvPr>
          <p:cNvSpPr>
            <a:spLocks noGrp="1" noChangeArrowheads="1"/>
          </p:cNvSpPr>
          <p:nvPr>
            <p:ph type="title"/>
          </p:nvPr>
        </p:nvSpPr>
        <p:spPr>
          <a:xfrm>
            <a:off x="473422" y="119988"/>
            <a:ext cx="7772400" cy="990600"/>
          </a:xfrm>
        </p:spPr>
        <p:txBody>
          <a:bodyPr/>
          <a:lstStyle/>
          <a:p>
            <a:pPr eaLnBrk="1" hangingPunct="1"/>
            <a:r>
              <a:rPr lang="en-US" altLang="en-US" b="0" dirty="0"/>
              <a:t>Quiz Question</a:t>
            </a:r>
          </a:p>
        </p:txBody>
      </p:sp>
      <p:sp>
        <p:nvSpPr>
          <p:cNvPr id="16387" name="Rectangle 3">
            <a:extLst>
              <a:ext uri="{FF2B5EF4-FFF2-40B4-BE49-F238E27FC236}">
                <a16:creationId xmlns:a16="http://schemas.microsoft.com/office/drawing/2014/main" id="{3484109E-D57C-4C83-91D7-0D09BB82558F}"/>
              </a:ext>
            </a:extLst>
          </p:cNvPr>
          <p:cNvSpPr>
            <a:spLocks noGrp="1" noChangeArrowheads="1"/>
          </p:cNvSpPr>
          <p:nvPr>
            <p:ph type="body" sz="half" idx="1"/>
          </p:nvPr>
        </p:nvSpPr>
        <p:spPr>
          <a:xfrm>
            <a:off x="520690" y="1066937"/>
            <a:ext cx="8368831" cy="3268317"/>
          </a:xfrm>
        </p:spPr>
        <p:txBody>
          <a:bodyPr>
            <a:normAutofit/>
          </a:bodyPr>
          <a:lstStyle/>
          <a:p>
            <a:pPr eaLnBrk="1" hangingPunct="1"/>
            <a:r>
              <a:rPr lang="en-US" altLang="en-US" sz="3600" dirty="0"/>
              <a:t>Is there an open meetings law violation?</a:t>
            </a:r>
          </a:p>
        </p:txBody>
      </p:sp>
      <p:pic>
        <p:nvPicPr>
          <p:cNvPr id="6" name="Picture 6" descr="May24_03">
            <a:extLst>
              <a:ext uri="{FF2B5EF4-FFF2-40B4-BE49-F238E27FC236}">
                <a16:creationId xmlns:a16="http://schemas.microsoft.com/office/drawing/2014/main" id="{F5885345-8F09-45AA-8B06-4E018FC92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30689" y="1790492"/>
            <a:ext cx="3177818" cy="22216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descr="A group of people sitting in a room&#10;&#10;Description automatically generated with medium confidence">
            <a:extLst>
              <a:ext uri="{FF2B5EF4-FFF2-40B4-BE49-F238E27FC236}">
                <a16:creationId xmlns:a16="http://schemas.microsoft.com/office/drawing/2014/main" id="{675A4435-80BD-4879-BAF6-853271FB345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60337" y="1790492"/>
            <a:ext cx="3285485" cy="2190323"/>
          </a:xfrm>
          <a:prstGeom prst="rect">
            <a:avLst/>
          </a:prstGeom>
        </p:spPr>
      </p:pic>
      <p:pic>
        <p:nvPicPr>
          <p:cNvPr id="10" name="Picture 9" descr="A picture containing yellow, chair, auditorium, conference room&#10;&#10;Description automatically generated">
            <a:extLst>
              <a:ext uri="{FF2B5EF4-FFF2-40B4-BE49-F238E27FC236}">
                <a16:creationId xmlns:a16="http://schemas.microsoft.com/office/drawing/2014/main" id="{1A1C47FD-915B-4F83-91C8-1A7ABD650D2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263166" y="4335254"/>
            <a:ext cx="2548128" cy="1749552"/>
          </a:xfrm>
          <a:prstGeom prst="rect">
            <a:avLst/>
          </a:prstGeom>
        </p:spPr>
      </p:pic>
      <p:sp>
        <p:nvSpPr>
          <p:cNvPr id="2" name="TextBox 1">
            <a:extLst>
              <a:ext uri="{FF2B5EF4-FFF2-40B4-BE49-F238E27FC236}">
                <a16:creationId xmlns:a16="http://schemas.microsoft.com/office/drawing/2014/main" id="{7E374B36-AC4A-4ED1-80DF-59A40FD3B090}"/>
              </a:ext>
            </a:extLst>
          </p:cNvPr>
          <p:cNvSpPr txBox="1"/>
          <p:nvPr/>
        </p:nvSpPr>
        <p:spPr>
          <a:xfrm>
            <a:off x="348132" y="1780085"/>
            <a:ext cx="370614" cy="461665"/>
          </a:xfrm>
          <a:prstGeom prst="rect">
            <a:avLst/>
          </a:prstGeom>
          <a:noFill/>
        </p:spPr>
        <p:txBody>
          <a:bodyPr wrap="none" rtlCol="0">
            <a:spAutoFit/>
          </a:bodyPr>
          <a:lstStyle/>
          <a:p>
            <a:r>
              <a:rPr lang="en-US" sz="2400" b="1" dirty="0">
                <a:solidFill>
                  <a:srgbClr val="FF0000"/>
                </a:solidFill>
              </a:rPr>
              <a:t>A</a:t>
            </a:r>
          </a:p>
        </p:txBody>
      </p:sp>
      <p:sp>
        <p:nvSpPr>
          <p:cNvPr id="11" name="TextBox 10">
            <a:extLst>
              <a:ext uri="{FF2B5EF4-FFF2-40B4-BE49-F238E27FC236}">
                <a16:creationId xmlns:a16="http://schemas.microsoft.com/office/drawing/2014/main" id="{FCEDD26C-80FA-4699-BFF0-9CDF4CD2FEC2}"/>
              </a:ext>
            </a:extLst>
          </p:cNvPr>
          <p:cNvSpPr txBox="1"/>
          <p:nvPr/>
        </p:nvSpPr>
        <p:spPr>
          <a:xfrm>
            <a:off x="4602547" y="1809153"/>
            <a:ext cx="357790" cy="461665"/>
          </a:xfrm>
          <a:prstGeom prst="rect">
            <a:avLst/>
          </a:prstGeom>
          <a:noFill/>
        </p:spPr>
        <p:txBody>
          <a:bodyPr wrap="none" rtlCol="0">
            <a:spAutoFit/>
          </a:bodyPr>
          <a:lstStyle/>
          <a:p>
            <a:r>
              <a:rPr lang="en-US" sz="2400" b="1" dirty="0">
                <a:solidFill>
                  <a:srgbClr val="FF0000"/>
                </a:solidFill>
              </a:rPr>
              <a:t>B</a:t>
            </a:r>
          </a:p>
        </p:txBody>
      </p:sp>
      <p:sp>
        <p:nvSpPr>
          <p:cNvPr id="12" name="TextBox 11">
            <a:extLst>
              <a:ext uri="{FF2B5EF4-FFF2-40B4-BE49-F238E27FC236}">
                <a16:creationId xmlns:a16="http://schemas.microsoft.com/office/drawing/2014/main" id="{18E4A334-38FB-45BD-B8AF-F5D94BB8A0C3}"/>
              </a:ext>
            </a:extLst>
          </p:cNvPr>
          <p:cNvSpPr txBox="1"/>
          <p:nvPr/>
        </p:nvSpPr>
        <p:spPr>
          <a:xfrm>
            <a:off x="2889172" y="4367760"/>
            <a:ext cx="348172" cy="461665"/>
          </a:xfrm>
          <a:prstGeom prst="rect">
            <a:avLst/>
          </a:prstGeom>
          <a:noFill/>
        </p:spPr>
        <p:txBody>
          <a:bodyPr wrap="none" rtlCol="0">
            <a:spAutoFit/>
          </a:bodyPr>
          <a:lstStyle/>
          <a:p>
            <a:r>
              <a:rPr lang="en-US" sz="2400" b="1" dirty="0">
                <a:solidFill>
                  <a:srgbClr val="FF0000"/>
                </a:solidFill>
              </a:rPr>
              <a:t>C</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5726-897B-4F90-A864-6EC0C8C6875C}"/>
              </a:ext>
            </a:extLst>
          </p:cNvPr>
          <p:cNvSpPr>
            <a:spLocks noGrp="1"/>
          </p:cNvSpPr>
          <p:nvPr>
            <p:ph type="title"/>
          </p:nvPr>
        </p:nvSpPr>
        <p:spPr>
          <a:xfrm>
            <a:off x="620485" y="455645"/>
            <a:ext cx="7772400" cy="990600"/>
          </a:xfrm>
        </p:spPr>
        <p:txBody>
          <a:bodyPr/>
          <a:lstStyle/>
          <a:p>
            <a:r>
              <a:rPr lang="en-US" b="0" dirty="0"/>
              <a:t>Responses</a:t>
            </a:r>
          </a:p>
        </p:txBody>
      </p:sp>
      <p:sp>
        <p:nvSpPr>
          <p:cNvPr id="3" name="Text Placeholder 2">
            <a:extLst>
              <a:ext uri="{FF2B5EF4-FFF2-40B4-BE49-F238E27FC236}">
                <a16:creationId xmlns:a16="http://schemas.microsoft.com/office/drawing/2014/main" id="{F77AC8A1-30B3-40C9-9DDB-4DE090B50D85}"/>
              </a:ext>
            </a:extLst>
          </p:cNvPr>
          <p:cNvSpPr>
            <a:spLocks noGrp="1"/>
          </p:cNvSpPr>
          <p:nvPr>
            <p:ph type="body" sz="half" idx="1"/>
          </p:nvPr>
        </p:nvSpPr>
        <p:spPr>
          <a:xfrm>
            <a:off x="685799" y="1775926"/>
            <a:ext cx="7430589" cy="4114800"/>
          </a:xfrm>
        </p:spPr>
        <p:txBody>
          <a:bodyPr/>
          <a:lstStyle/>
          <a:p>
            <a:pPr marL="514350" indent="-514350">
              <a:buFont typeface="+mj-lt"/>
              <a:buAutoNum type="alphaUcPeriod"/>
            </a:pPr>
            <a:r>
              <a:rPr lang="en-US" dirty="0"/>
              <a:t>Yes - Picture A</a:t>
            </a:r>
          </a:p>
          <a:p>
            <a:pPr marL="514350" indent="-514350">
              <a:buFont typeface="+mj-lt"/>
              <a:buAutoNum type="alphaUcPeriod"/>
            </a:pPr>
            <a:r>
              <a:rPr lang="en-US" dirty="0"/>
              <a:t>Yes - Picture B</a:t>
            </a:r>
          </a:p>
          <a:p>
            <a:pPr marL="514350" indent="-514350">
              <a:buFont typeface="+mj-lt"/>
              <a:buAutoNum type="alphaUcPeriod"/>
            </a:pPr>
            <a:r>
              <a:rPr lang="en-US" dirty="0"/>
              <a:t>Yes - Picture C </a:t>
            </a:r>
          </a:p>
          <a:p>
            <a:pPr marL="514350" indent="-514350">
              <a:buFont typeface="+mj-lt"/>
              <a:buAutoNum type="alphaUcPeriod"/>
            </a:pPr>
            <a:r>
              <a:rPr lang="en-US" dirty="0"/>
              <a:t>Yes - All Pictures</a:t>
            </a:r>
          </a:p>
          <a:p>
            <a:pPr marL="514350" indent="-514350">
              <a:buFont typeface="+mj-lt"/>
              <a:buAutoNum type="alphaUcPeriod"/>
            </a:pPr>
            <a:r>
              <a:rPr lang="en-US" dirty="0"/>
              <a:t>None</a:t>
            </a:r>
          </a:p>
          <a:p>
            <a:pPr marL="514350" indent="-514350">
              <a:buFont typeface="+mj-lt"/>
              <a:buAutoNum type="alphaUcPeriod"/>
            </a:pPr>
            <a:r>
              <a:rPr lang="en-US" dirty="0"/>
              <a:t>Need more information</a:t>
            </a:r>
          </a:p>
          <a:p>
            <a:endParaRPr lang="en-US" dirty="0"/>
          </a:p>
        </p:txBody>
      </p:sp>
    </p:spTree>
    <p:extLst>
      <p:ext uri="{BB962C8B-B14F-4D97-AF65-F5344CB8AC3E}">
        <p14:creationId xmlns:p14="http://schemas.microsoft.com/office/powerpoint/2010/main" val="738109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0244B-C7C5-3151-F861-3457101499AB}"/>
              </a:ext>
            </a:extLst>
          </p:cNvPr>
          <p:cNvSpPr>
            <a:spLocks noGrp="1"/>
          </p:cNvSpPr>
          <p:nvPr>
            <p:ph type="title"/>
          </p:nvPr>
        </p:nvSpPr>
        <p:spPr>
          <a:xfrm>
            <a:off x="628650" y="365127"/>
            <a:ext cx="7886700" cy="701674"/>
          </a:xfrm>
        </p:spPr>
        <p:txBody>
          <a:bodyPr/>
          <a:lstStyle/>
          <a:p>
            <a:r>
              <a:rPr lang="en-US" dirty="0"/>
              <a:t>Quorum</a:t>
            </a:r>
          </a:p>
        </p:txBody>
      </p:sp>
      <p:sp>
        <p:nvSpPr>
          <p:cNvPr id="3" name="Content Placeholder 2">
            <a:extLst>
              <a:ext uri="{FF2B5EF4-FFF2-40B4-BE49-F238E27FC236}">
                <a16:creationId xmlns:a16="http://schemas.microsoft.com/office/drawing/2014/main" id="{F83C87AB-C302-6D7B-9B8A-C93A1572C55B}"/>
              </a:ext>
            </a:extLst>
          </p:cNvPr>
          <p:cNvSpPr>
            <a:spLocks noGrp="1"/>
          </p:cNvSpPr>
          <p:nvPr>
            <p:ph idx="1"/>
          </p:nvPr>
        </p:nvSpPr>
        <p:spPr>
          <a:xfrm>
            <a:off x="628650" y="1270453"/>
            <a:ext cx="7886700" cy="4351338"/>
          </a:xfrm>
        </p:spPr>
        <p:txBody>
          <a:bodyPr>
            <a:normAutofit lnSpcReduction="10000"/>
          </a:bodyPr>
          <a:lstStyle/>
          <a:p>
            <a:r>
              <a:rPr lang="en-US" dirty="0">
                <a:solidFill>
                  <a:srgbClr val="2C2C2C"/>
                </a:solidFill>
                <a:highlight>
                  <a:srgbClr val="FFFFFF"/>
                </a:highlight>
              </a:rPr>
              <a:t>Four</a:t>
            </a:r>
            <a:r>
              <a:rPr lang="en-US" b="0" i="0" dirty="0">
                <a:solidFill>
                  <a:srgbClr val="2C2C2C"/>
                </a:solidFill>
                <a:effectLst/>
                <a:highlight>
                  <a:srgbClr val="FFFFFF"/>
                </a:highlight>
              </a:rPr>
              <a:t> (majority) of the Board’s members constitute a quorum. </a:t>
            </a:r>
            <a:r>
              <a:rPr lang="en-US" i="1" dirty="0">
                <a:solidFill>
                  <a:srgbClr val="2C2C2C"/>
                </a:solidFill>
                <a:effectLst/>
                <a:highlight>
                  <a:srgbClr val="FFFFFF"/>
                </a:highlight>
              </a:rPr>
              <a:t>(</a:t>
            </a:r>
            <a:r>
              <a:rPr kumimoji="0" lang="en-US" sz="1800" i="1" u="none" strike="noStrike" kern="1200" cap="none" spc="0" normalizeH="0" baseline="0" noProof="0" dirty="0">
                <a:ln>
                  <a:noFill/>
                </a:ln>
                <a:effectLst/>
                <a:highlight>
                  <a:srgbClr val="FFFFFF"/>
                </a:highlight>
                <a:uLnTx/>
                <a:uFillTx/>
                <a:latin typeface="Calibri" panose="020F0502020204030204"/>
                <a:ea typeface="+mn-ea"/>
                <a:cs typeface="+mn-cs"/>
              </a:rPr>
              <a:t>Wis. Stat. § 61.32 </a:t>
            </a:r>
            <a:r>
              <a:rPr lang="en-US" sz="1800" i="1" dirty="0">
                <a:highlight>
                  <a:srgbClr val="FFFFFF"/>
                </a:highlight>
                <a:latin typeface="Calibri" panose="020F0502020204030204"/>
              </a:rPr>
              <a:t>&amp; </a:t>
            </a:r>
            <a:r>
              <a:rPr lang="en-US" sz="1800" i="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89-14</a:t>
            </a:r>
            <a:r>
              <a:rPr lang="en-US" sz="1800" i="1" dirty="0">
                <a:effectLst/>
                <a:latin typeface="Calibri" panose="020F0502020204030204" pitchFamily="34" charset="0"/>
                <a:ea typeface="Calibri" panose="020F0502020204030204" pitchFamily="34" charset="0"/>
                <a:cs typeface="Calibri" panose="020F0502020204030204" pitchFamily="34" charset="0"/>
              </a:rPr>
              <a:t>)</a:t>
            </a:r>
            <a:endParaRPr lang="en-US" i="1" dirty="0">
              <a:solidFill>
                <a:srgbClr val="2C2C2C"/>
              </a:solidFill>
              <a:effectLst/>
              <a:highlight>
                <a:srgbClr val="FFFFFF"/>
              </a:highlight>
            </a:endParaRPr>
          </a:p>
          <a:p>
            <a:r>
              <a:rPr lang="en-US" dirty="0"/>
              <a:t>A quorum must be present to conduct business. </a:t>
            </a:r>
          </a:p>
          <a:p>
            <a:r>
              <a:rPr lang="en-US" dirty="0"/>
              <a:t>If a meeting is noticed and convenes with fewer members than a quorum, consider adjourning and rescheduling until a future meeting when a quorum is present. </a:t>
            </a:r>
          </a:p>
          <a:p>
            <a:pPr lvl="1"/>
            <a:r>
              <a:rPr lang="en-US" dirty="0"/>
              <a:t>See Board of Supervisors of Oconto County v. Hall, 47 Wis. 208, 213 (1879) (stating the general rule that any action taken by a governmental body at a meeting without a quorum is null and void).</a:t>
            </a:r>
          </a:p>
        </p:txBody>
      </p:sp>
    </p:spTree>
    <p:extLst>
      <p:ext uri="{BB962C8B-B14F-4D97-AF65-F5344CB8AC3E}">
        <p14:creationId xmlns:p14="http://schemas.microsoft.com/office/powerpoint/2010/main" val="3069384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5ACCBAE-6D5E-42FF-A93C-728C9077FE94}"/>
              </a:ext>
            </a:extLst>
          </p:cNvPr>
          <p:cNvSpPr>
            <a:spLocks noGrp="1" noChangeArrowheads="1"/>
          </p:cNvSpPr>
          <p:nvPr>
            <p:ph type="title"/>
          </p:nvPr>
        </p:nvSpPr>
        <p:spPr>
          <a:xfrm>
            <a:off x="257044" y="219584"/>
            <a:ext cx="5829300" cy="800100"/>
          </a:xfrm>
        </p:spPr>
        <p:txBody>
          <a:bodyPr>
            <a:normAutofit/>
          </a:bodyPr>
          <a:lstStyle/>
          <a:p>
            <a:pPr eaLnBrk="1" hangingPunct="1">
              <a:buClr>
                <a:schemeClr val="tx2"/>
              </a:buClr>
            </a:pPr>
            <a:r>
              <a:rPr lang="en-US" altLang="en-US" dirty="0">
                <a:latin typeface="+mn-lt"/>
              </a:rPr>
              <a:t>Some Special Cases</a:t>
            </a:r>
          </a:p>
        </p:txBody>
      </p:sp>
      <p:sp>
        <p:nvSpPr>
          <p:cNvPr id="16387" name="Rectangle 3">
            <a:extLst>
              <a:ext uri="{FF2B5EF4-FFF2-40B4-BE49-F238E27FC236}">
                <a16:creationId xmlns:a16="http://schemas.microsoft.com/office/drawing/2014/main" id="{C5115026-8435-49BC-87A9-10DD2241B652}"/>
              </a:ext>
            </a:extLst>
          </p:cNvPr>
          <p:cNvSpPr>
            <a:spLocks noGrp="1" noChangeArrowheads="1"/>
          </p:cNvSpPr>
          <p:nvPr>
            <p:ph idx="1"/>
          </p:nvPr>
        </p:nvSpPr>
        <p:spPr>
          <a:xfrm>
            <a:off x="4823927" y="1202635"/>
            <a:ext cx="4063029" cy="5435781"/>
          </a:xfrm>
        </p:spPr>
        <p:txBody>
          <a:bodyPr>
            <a:noAutofit/>
          </a:bodyPr>
          <a:lstStyle/>
          <a:p>
            <a:pPr eaLnBrk="1" hangingPunct="1">
              <a:buSzPct val="150000"/>
              <a:buFontTx/>
              <a:buNone/>
            </a:pPr>
            <a:r>
              <a:rPr lang="en-US" altLang="zh-CN" dirty="0">
                <a:ea typeface="SimSun" panose="02010600030101010101" pitchFamily="2" charset="-122"/>
              </a:rPr>
              <a:t>Walking Quorum--A series of phone calls, e-mails or conversations to “line up votes,” gather information or conduct other business</a:t>
            </a:r>
            <a:endParaRPr lang="en-US" altLang="en-US" dirty="0"/>
          </a:p>
          <a:p>
            <a:pPr eaLnBrk="1" hangingPunct="1">
              <a:buSzPct val="150000"/>
              <a:buFontTx/>
              <a:buNone/>
            </a:pPr>
            <a:r>
              <a:rPr lang="en-US" altLang="zh-CN" dirty="0">
                <a:ea typeface="SimSun" panose="02010600030101010101" pitchFamily="2" charset="-122"/>
              </a:rPr>
              <a:t>Emails, Texts, Social Media posts, and phone conferences may constitute a meeting if the number and purpose tests are met.  </a:t>
            </a:r>
          </a:p>
          <a:p>
            <a:pPr eaLnBrk="1" hangingPunct="1">
              <a:buSzPct val="150000"/>
              <a:buFontTx/>
              <a:buNone/>
            </a:pPr>
            <a:endParaRPr lang="en-US" altLang="zh-CN" dirty="0">
              <a:ea typeface="SimSun" panose="02010600030101010101" pitchFamily="2" charset="-122"/>
            </a:endParaRPr>
          </a:p>
        </p:txBody>
      </p:sp>
      <p:pic>
        <p:nvPicPr>
          <p:cNvPr id="4" name="Picture 3" descr="A close up of text on a white background&#10;&#10;Description automatically generated">
            <a:extLst>
              <a:ext uri="{FF2B5EF4-FFF2-40B4-BE49-F238E27FC236}">
                <a16:creationId xmlns:a16="http://schemas.microsoft.com/office/drawing/2014/main" id="{8AEBDF3D-2410-4CFA-A43B-ED484CED56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5109" y="1624790"/>
            <a:ext cx="4496342" cy="34200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70B04-558F-42C4-4C20-E8991082B3C7}"/>
              </a:ext>
            </a:extLst>
          </p:cNvPr>
          <p:cNvSpPr>
            <a:spLocks noGrp="1"/>
          </p:cNvSpPr>
          <p:nvPr>
            <p:ph type="title"/>
          </p:nvPr>
        </p:nvSpPr>
        <p:spPr>
          <a:xfrm>
            <a:off x="628650" y="212727"/>
            <a:ext cx="7886700" cy="636360"/>
          </a:xfrm>
        </p:spPr>
        <p:txBody>
          <a:bodyPr>
            <a:normAutofit fontScale="90000"/>
          </a:bodyPr>
          <a:lstStyle/>
          <a:p>
            <a:r>
              <a:rPr lang="en-US" dirty="0"/>
              <a:t>Walking Quorum - Elements</a:t>
            </a:r>
          </a:p>
        </p:txBody>
      </p:sp>
      <p:sp>
        <p:nvSpPr>
          <p:cNvPr id="3" name="Content Placeholder 2">
            <a:extLst>
              <a:ext uri="{FF2B5EF4-FFF2-40B4-BE49-F238E27FC236}">
                <a16:creationId xmlns:a16="http://schemas.microsoft.com/office/drawing/2014/main" id="{88C389EA-0157-48B1-93EF-E3F26C7F1B25}"/>
              </a:ext>
            </a:extLst>
          </p:cNvPr>
          <p:cNvSpPr>
            <a:spLocks noGrp="1"/>
          </p:cNvSpPr>
          <p:nvPr>
            <p:ph idx="1"/>
          </p:nvPr>
        </p:nvSpPr>
        <p:spPr>
          <a:xfrm>
            <a:off x="375557" y="835818"/>
            <a:ext cx="8392886" cy="5186363"/>
          </a:xfrm>
        </p:spPr>
        <p:txBody>
          <a:bodyPr>
            <a:normAutofit fontScale="55000" lnSpcReduction="20000"/>
          </a:bodyPr>
          <a:lstStyle/>
          <a:p>
            <a:r>
              <a:rPr lang="en-US" sz="3800" dirty="0"/>
              <a:t>A series of gatherings among body members that are each smaller in size than a quorum. </a:t>
            </a:r>
          </a:p>
          <a:p>
            <a:r>
              <a:rPr lang="en-US" sz="3800" dirty="0"/>
              <a:t>Where an agreement to act uniformly is implied or expressly reached. </a:t>
            </a:r>
          </a:p>
          <a:p>
            <a:r>
              <a:rPr lang="en-US" sz="3800" dirty="0"/>
              <a:t>In sufficient number to control the body. If a body engages in governmental business over a series of smaller meetings and reaches a consensus, they have violated the OML. </a:t>
            </a:r>
          </a:p>
          <a:p>
            <a:r>
              <a:rPr lang="en-US" sz="3800" dirty="0"/>
              <a:t>Even though each individual meeting might not amount to a “meeting” legally speaking, the cumulative effect is that a “meeting occurred” in violation of OML. </a:t>
            </a:r>
          </a:p>
          <a:p>
            <a:r>
              <a:rPr lang="en-US" sz="3800" dirty="0"/>
              <a:t>In State ex rel. Zecchino v. Dane Cty. Bd. of Supervisors, 2018 WI App 19, the Wisconsin Court of Appeals held that a county supervisor individually emailing less than a negative quorum of county board members to track votes on an issue did not amount to a prohibited walking quorum. </a:t>
            </a:r>
          </a:p>
          <a:p>
            <a:r>
              <a:rPr lang="en-US" sz="3800" dirty="0"/>
              <a:t>However, if the county supervisor in State ex rel. Zecchino had individually polled a quorum of board members, it likely would have amounted to a walking quorum. See DoJ</a:t>
            </a:r>
          </a:p>
        </p:txBody>
      </p:sp>
    </p:spTree>
    <p:extLst>
      <p:ext uri="{BB962C8B-B14F-4D97-AF65-F5344CB8AC3E}">
        <p14:creationId xmlns:p14="http://schemas.microsoft.com/office/powerpoint/2010/main" val="420516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DD5E88D-0FFE-41DE-88FC-977AAF863790}"/>
              </a:ext>
            </a:extLst>
          </p:cNvPr>
          <p:cNvSpPr>
            <a:spLocks noGrp="1" noChangeArrowheads="1"/>
          </p:cNvSpPr>
          <p:nvPr>
            <p:ph type="title"/>
          </p:nvPr>
        </p:nvSpPr>
        <p:spPr>
          <a:xfrm>
            <a:off x="484415" y="204924"/>
            <a:ext cx="7076187" cy="857250"/>
          </a:xfrm>
        </p:spPr>
        <p:txBody>
          <a:bodyPr>
            <a:noAutofit/>
          </a:bodyPr>
          <a:lstStyle/>
          <a:p>
            <a:pPr eaLnBrk="1" hangingPunct="1">
              <a:buClr>
                <a:schemeClr val="tx2"/>
              </a:buClr>
            </a:pPr>
            <a:r>
              <a:rPr lang="en-US" altLang="zh-CN" dirty="0">
                <a:latin typeface="+mn-lt"/>
                <a:ea typeface="SimSun" panose="02010600030101010101" pitchFamily="2" charset="-122"/>
              </a:rPr>
              <a:t>Permitted closed sessions</a:t>
            </a:r>
            <a:endParaRPr lang="en-US" altLang="en-US" dirty="0">
              <a:latin typeface="+mn-lt"/>
            </a:endParaRPr>
          </a:p>
        </p:txBody>
      </p:sp>
      <p:sp>
        <p:nvSpPr>
          <p:cNvPr id="20483" name="Rectangle 3">
            <a:extLst>
              <a:ext uri="{FF2B5EF4-FFF2-40B4-BE49-F238E27FC236}">
                <a16:creationId xmlns:a16="http://schemas.microsoft.com/office/drawing/2014/main" id="{D1710D7A-AA92-4BDA-9070-CC240127A113}"/>
              </a:ext>
            </a:extLst>
          </p:cNvPr>
          <p:cNvSpPr>
            <a:spLocks noGrp="1" noChangeArrowheads="1"/>
          </p:cNvSpPr>
          <p:nvPr>
            <p:ph idx="1"/>
          </p:nvPr>
        </p:nvSpPr>
        <p:spPr>
          <a:xfrm>
            <a:off x="253991" y="1196423"/>
            <a:ext cx="5091435" cy="4465154"/>
          </a:xfrm>
        </p:spPr>
        <p:txBody>
          <a:bodyPr>
            <a:normAutofit/>
          </a:bodyPr>
          <a:lstStyle/>
          <a:p>
            <a:pPr marL="0" indent="0" eaLnBrk="1" hangingPunct="1">
              <a:buSzPct val="150000"/>
              <a:buFontTx/>
              <a:buNone/>
            </a:pPr>
            <a:r>
              <a:rPr lang="en-US" altLang="zh-CN" dirty="0">
                <a:solidFill>
                  <a:schemeClr val="tx2"/>
                </a:solidFill>
                <a:ea typeface="SimSun" panose="02010600030101010101" pitchFamily="2" charset="-122"/>
              </a:rPr>
              <a:t>Closed sessions are limited to those authorized by statute, including...</a:t>
            </a:r>
          </a:p>
          <a:p>
            <a:pPr marL="457200" lvl="1" indent="-338138" eaLnBrk="1" hangingPunct="1">
              <a:buClr>
                <a:schemeClr val="tx2"/>
              </a:buClr>
              <a:buSzPct val="150000"/>
              <a:buFontTx/>
              <a:buChar char="•"/>
            </a:pPr>
            <a:r>
              <a:rPr lang="en-US" altLang="zh-CN" dirty="0">
                <a:ea typeface="SimSun" panose="02010600030101010101" pitchFamily="2" charset="-122"/>
              </a:rPr>
              <a:t>Deliberations concerning a judicial or quasi–judicial “case”.</a:t>
            </a:r>
          </a:p>
          <a:p>
            <a:pPr marL="457200" lvl="1" indent="-338138" eaLnBrk="1" hangingPunct="1">
              <a:buClr>
                <a:schemeClr val="tx2"/>
              </a:buClr>
              <a:buSzPct val="150000"/>
              <a:buFontTx/>
              <a:buChar char="•"/>
            </a:pPr>
            <a:r>
              <a:rPr lang="en-US" altLang="zh-CN" dirty="0">
                <a:ea typeface="SimSun" panose="02010600030101010101" pitchFamily="2" charset="-122"/>
              </a:rPr>
              <a:t>Personnel matters including employee discipline and licensing.</a:t>
            </a:r>
          </a:p>
          <a:p>
            <a:pPr marL="457200" lvl="1" indent="-338138" eaLnBrk="1" hangingPunct="1">
              <a:buClr>
                <a:schemeClr val="tx2"/>
              </a:buClr>
              <a:buSzPct val="150000"/>
              <a:buFontTx/>
              <a:buChar char="•"/>
            </a:pPr>
            <a:r>
              <a:rPr lang="en-US" altLang="zh-CN" dirty="0">
                <a:ea typeface="SimSun" panose="02010600030101010101" pitchFamily="2" charset="-122"/>
              </a:rPr>
              <a:t>Deliberations on property acquisitions, investments.</a:t>
            </a:r>
          </a:p>
          <a:p>
            <a:pPr marL="457200" lvl="1" indent="-338138" eaLnBrk="1" hangingPunct="1">
              <a:buClr>
                <a:schemeClr val="tx2"/>
              </a:buClr>
              <a:buSzPct val="150000"/>
              <a:buFontTx/>
              <a:buChar char="•"/>
            </a:pPr>
            <a:r>
              <a:rPr lang="en-US" altLang="zh-CN" dirty="0">
                <a:ea typeface="SimSun" panose="02010600030101010101" pitchFamily="2" charset="-122"/>
              </a:rPr>
              <a:t>Competitive or bargaining issues.</a:t>
            </a:r>
          </a:p>
          <a:p>
            <a:pPr lvl="1" eaLnBrk="1" hangingPunct="1">
              <a:buSzPct val="150000"/>
              <a:buFontTx/>
              <a:buChar char="•"/>
            </a:pPr>
            <a:endParaRPr lang="en-US" altLang="zh-CN" dirty="0">
              <a:ea typeface="SimSun" panose="02010600030101010101" pitchFamily="2" charset="-122"/>
            </a:endParaRPr>
          </a:p>
          <a:p>
            <a:pPr eaLnBrk="1" hangingPunct="1">
              <a:buSzPct val="150000"/>
              <a:buFontTx/>
              <a:buNone/>
            </a:pPr>
            <a:endParaRPr lang="en-US" altLang="zh-CN" dirty="0">
              <a:ea typeface="SimSun" panose="02010600030101010101" pitchFamily="2" charset="-122"/>
            </a:endParaRPr>
          </a:p>
        </p:txBody>
      </p:sp>
      <p:pic>
        <p:nvPicPr>
          <p:cNvPr id="3" name="Picture 2" descr="A wooden door&#10;&#10;Description automatically generated">
            <a:extLst>
              <a:ext uri="{FF2B5EF4-FFF2-40B4-BE49-F238E27FC236}">
                <a16:creationId xmlns:a16="http://schemas.microsoft.com/office/drawing/2014/main" id="{46A1129C-3FEB-4392-B371-6CB94A21646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29567" y="2267922"/>
            <a:ext cx="3218628" cy="2383592"/>
          </a:xfrm>
          <a:prstGeom prst="rect">
            <a:avLst/>
          </a:prstGeom>
        </p:spPr>
      </p:pic>
      <p:sp>
        <p:nvSpPr>
          <p:cNvPr id="4" name="TextBox 3">
            <a:extLst>
              <a:ext uri="{FF2B5EF4-FFF2-40B4-BE49-F238E27FC236}">
                <a16:creationId xmlns:a16="http://schemas.microsoft.com/office/drawing/2014/main" id="{6B35A323-0F8C-4B03-B541-22AFCBF41FDE}"/>
              </a:ext>
            </a:extLst>
          </p:cNvPr>
          <p:cNvSpPr txBox="1"/>
          <p:nvPr/>
        </p:nvSpPr>
        <p:spPr>
          <a:xfrm>
            <a:off x="4972594" y="6976053"/>
            <a:ext cx="4171406" cy="230832"/>
          </a:xfrm>
          <a:prstGeom prst="rect">
            <a:avLst/>
          </a:prstGeom>
          <a:noFill/>
        </p:spPr>
        <p:txBody>
          <a:bodyPr wrap="square" rtlCol="0">
            <a:spAutoFit/>
          </a:bodyPr>
          <a:lstStyle/>
          <a:p>
            <a:r>
              <a:rPr lang="en-US" sz="900" dirty="0">
                <a:hlinkClick r:id="rId4" tooltip="https://amommasview.wordpress.com/2017/02/17/behind-closed-doors/"/>
              </a:rPr>
              <a:t>This Photo</a:t>
            </a:r>
            <a:r>
              <a:rPr lang="en-US" sz="900" dirty="0"/>
              <a:t> by Unknown Author is licensed under </a:t>
            </a:r>
            <a:r>
              <a:rPr lang="en-US" sz="900" dirty="0">
                <a:hlinkClick r:id="rId5" tooltip="https://creativecommons.org/licenses/by-nc/3.0/"/>
              </a:rPr>
              <a:t>CC BY-NC</a:t>
            </a:r>
            <a:endParaRPr lang="en-US" sz="9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3">
                                            <p:txEl>
                                              <p:pRg st="4" end="4"/>
                                            </p:txEl>
                                          </p:spTgt>
                                        </p:tgtEl>
                                        <p:attrNameLst>
                                          <p:attrName>style.visibility</p:attrName>
                                        </p:attrNameLst>
                                      </p:cBhvr>
                                      <p:to>
                                        <p:strVal val="visible"/>
                                      </p:to>
                                    </p:set>
                                    <p:anim calcmode="lin" valueType="num">
                                      <p:cBhvr additive="base">
                                        <p:cTn id="31" dur="500" fill="hold"/>
                                        <p:tgtEl>
                                          <p:spTgt spid="204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E1FBBDC-1590-4F02-8B90-02E3C6EF29AC}"/>
              </a:ext>
            </a:extLst>
          </p:cNvPr>
          <p:cNvSpPr>
            <a:spLocks noGrp="1" noChangeArrowheads="1"/>
          </p:cNvSpPr>
          <p:nvPr>
            <p:ph type="title"/>
          </p:nvPr>
        </p:nvSpPr>
        <p:spPr>
          <a:xfrm>
            <a:off x="571500" y="433251"/>
            <a:ext cx="7772400" cy="990600"/>
          </a:xfrm>
        </p:spPr>
        <p:txBody>
          <a:bodyPr/>
          <a:lstStyle/>
          <a:p>
            <a:pPr eaLnBrk="1" hangingPunct="1"/>
            <a:r>
              <a:rPr lang="en-US" altLang="en-US" b="0" dirty="0">
                <a:latin typeface="+mn-lt"/>
              </a:rPr>
              <a:t>Closed session procedures</a:t>
            </a:r>
          </a:p>
        </p:txBody>
      </p:sp>
      <p:sp>
        <p:nvSpPr>
          <p:cNvPr id="22531" name="Rectangle 3">
            <a:extLst>
              <a:ext uri="{FF2B5EF4-FFF2-40B4-BE49-F238E27FC236}">
                <a16:creationId xmlns:a16="http://schemas.microsoft.com/office/drawing/2014/main" id="{278C13E3-4619-4746-812D-5B96F2E15E09}"/>
              </a:ext>
            </a:extLst>
          </p:cNvPr>
          <p:cNvSpPr>
            <a:spLocks noGrp="1" noChangeArrowheads="1"/>
          </p:cNvSpPr>
          <p:nvPr>
            <p:ph type="body" sz="half" idx="1"/>
          </p:nvPr>
        </p:nvSpPr>
        <p:spPr>
          <a:xfrm>
            <a:off x="571499" y="1576250"/>
            <a:ext cx="4000501" cy="4526375"/>
          </a:xfrm>
        </p:spPr>
        <p:txBody>
          <a:bodyPr>
            <a:normAutofit/>
          </a:bodyPr>
          <a:lstStyle/>
          <a:p>
            <a:pPr>
              <a:buClr>
                <a:schemeClr val="tx2"/>
              </a:buClr>
            </a:pPr>
            <a:r>
              <a:rPr lang="en-US" altLang="en-US" dirty="0"/>
              <a:t>Convene in open session.</a:t>
            </a:r>
          </a:p>
          <a:p>
            <a:pPr>
              <a:buClr>
                <a:schemeClr val="tx2"/>
              </a:buClr>
            </a:pPr>
            <a:r>
              <a:rPr lang="en-US" altLang="en-US" dirty="0"/>
              <a:t>Announce authority and purpose of proposed closed session.</a:t>
            </a:r>
          </a:p>
          <a:p>
            <a:pPr>
              <a:buClr>
                <a:schemeClr val="tx2"/>
              </a:buClr>
            </a:pPr>
            <a:r>
              <a:rPr lang="en-US" altLang="en-US" dirty="0"/>
              <a:t>Close session by a majority vote, showing vote of each member. </a:t>
            </a:r>
          </a:p>
          <a:p>
            <a:pPr>
              <a:buClr>
                <a:schemeClr val="tx2"/>
              </a:buClr>
            </a:pPr>
            <a:r>
              <a:rPr lang="en-US" altLang="en-US" dirty="0"/>
              <a:t>If unanimous, note as such</a:t>
            </a:r>
          </a:p>
        </p:txBody>
      </p:sp>
      <p:pic>
        <p:nvPicPr>
          <p:cNvPr id="38916" name="Picture 6" descr="closed session">
            <a:extLst>
              <a:ext uri="{FF2B5EF4-FFF2-40B4-BE49-F238E27FC236}">
                <a16:creationId xmlns:a16="http://schemas.microsoft.com/office/drawing/2014/main" id="{D8816BF5-E498-4662-8792-C5710D141A94}"/>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86300" y="2101946"/>
            <a:ext cx="4017334" cy="26541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bldLvl="2"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a:extLst>
              <a:ext uri="{FF2B5EF4-FFF2-40B4-BE49-F238E27FC236}">
                <a16:creationId xmlns:a16="http://schemas.microsoft.com/office/drawing/2014/main" id="{A100EA98-054A-4FA4-87D6-A26F4E0E3A74}"/>
              </a:ext>
            </a:extLst>
          </p:cNvPr>
          <p:cNvSpPr>
            <a:spLocks noGrp="1" noChangeArrowheads="1"/>
          </p:cNvSpPr>
          <p:nvPr>
            <p:ph type="title"/>
          </p:nvPr>
        </p:nvSpPr>
        <p:spPr>
          <a:xfrm>
            <a:off x="377309" y="179331"/>
            <a:ext cx="7772400" cy="808814"/>
          </a:xfrm>
        </p:spPr>
        <p:txBody>
          <a:bodyPr>
            <a:normAutofit/>
          </a:bodyPr>
          <a:lstStyle/>
          <a:p>
            <a:pPr eaLnBrk="1" hangingPunct="1"/>
            <a:r>
              <a:rPr lang="en-US" altLang="en-US" sz="4800" b="0" dirty="0">
                <a:latin typeface="+mn-lt"/>
              </a:rPr>
              <a:t>Closed session procedures</a:t>
            </a:r>
          </a:p>
        </p:txBody>
      </p:sp>
      <p:sp>
        <p:nvSpPr>
          <p:cNvPr id="59395" name="Rectangle 3">
            <a:extLst>
              <a:ext uri="{FF2B5EF4-FFF2-40B4-BE49-F238E27FC236}">
                <a16:creationId xmlns:a16="http://schemas.microsoft.com/office/drawing/2014/main" id="{2C3055D4-1D4C-4210-8EC0-369365A2BA6B}"/>
              </a:ext>
            </a:extLst>
          </p:cNvPr>
          <p:cNvSpPr>
            <a:spLocks noGrp="1" noChangeArrowheads="1"/>
          </p:cNvSpPr>
          <p:nvPr>
            <p:ph type="body" sz="half" idx="1"/>
          </p:nvPr>
        </p:nvSpPr>
        <p:spPr>
          <a:xfrm>
            <a:off x="377308" y="1003453"/>
            <a:ext cx="4931809" cy="5013438"/>
          </a:xfrm>
        </p:spPr>
        <p:txBody>
          <a:bodyPr>
            <a:noAutofit/>
          </a:bodyPr>
          <a:lstStyle/>
          <a:p>
            <a:pPr>
              <a:buClr>
                <a:schemeClr val="tx2"/>
              </a:buClr>
            </a:pPr>
            <a:r>
              <a:rPr lang="en-US" altLang="en-US" dirty="0"/>
              <a:t>All governing body members (includes any who objected. Also, any Personnel essential to closed meeting discussion) </a:t>
            </a:r>
          </a:p>
          <a:p>
            <a:pPr>
              <a:buClr>
                <a:schemeClr val="tx2"/>
              </a:buClr>
            </a:pPr>
            <a:r>
              <a:rPr lang="en-US" altLang="en-US" dirty="0"/>
              <a:t>If a committee, then members of parent body may remain.</a:t>
            </a:r>
          </a:p>
          <a:p>
            <a:pPr>
              <a:buClr>
                <a:schemeClr val="tx2"/>
              </a:buClr>
            </a:pPr>
            <a:r>
              <a:rPr lang="en-US" altLang="en-US" dirty="0"/>
              <a:t>Limit discussion to announced items.</a:t>
            </a:r>
          </a:p>
          <a:p>
            <a:pPr>
              <a:buClr>
                <a:schemeClr val="tx2"/>
              </a:buClr>
            </a:pPr>
            <a:r>
              <a:rPr lang="en-US" altLang="en-US" dirty="0"/>
              <a:t>Do not reconvene in open session unless it was included in the public notice.</a:t>
            </a:r>
          </a:p>
        </p:txBody>
      </p:sp>
      <p:pic>
        <p:nvPicPr>
          <p:cNvPr id="3" name="Picture 2" descr="A close up of a red door&#10;&#10;Description automatically generated">
            <a:extLst>
              <a:ext uri="{FF2B5EF4-FFF2-40B4-BE49-F238E27FC236}">
                <a16:creationId xmlns:a16="http://schemas.microsoft.com/office/drawing/2014/main" id="{35D69AFE-9006-4FF7-87E2-F9FA7DCCC19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09118" y="2111683"/>
            <a:ext cx="3625470" cy="235355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C18A90C9-F331-4185-80AA-73FDD5DD5EAC}"/>
              </a:ext>
            </a:extLst>
          </p:cNvPr>
          <p:cNvSpPr>
            <a:spLocks noGrp="1" noChangeArrowheads="1"/>
          </p:cNvSpPr>
          <p:nvPr>
            <p:ph type="title"/>
          </p:nvPr>
        </p:nvSpPr>
        <p:spPr>
          <a:xfrm>
            <a:off x="233265" y="150522"/>
            <a:ext cx="8500187" cy="847854"/>
          </a:xfrm>
        </p:spPr>
        <p:txBody>
          <a:bodyPr>
            <a:normAutofit/>
          </a:bodyPr>
          <a:lstStyle/>
          <a:p>
            <a:pPr>
              <a:defRPr/>
            </a:pPr>
            <a:r>
              <a:rPr lang="en-US" sz="4000" cap="all" dirty="0"/>
              <a:t>Board Function - Visionary</a:t>
            </a:r>
          </a:p>
        </p:txBody>
      </p:sp>
      <p:sp>
        <p:nvSpPr>
          <p:cNvPr id="27651" name="Rectangle 3">
            <a:extLst>
              <a:ext uri="{FF2B5EF4-FFF2-40B4-BE49-F238E27FC236}">
                <a16:creationId xmlns:a16="http://schemas.microsoft.com/office/drawing/2014/main" id="{ED06F398-84D7-4944-843A-0E979770D7B0}"/>
              </a:ext>
            </a:extLst>
          </p:cNvPr>
          <p:cNvSpPr>
            <a:spLocks noGrp="1" noChangeArrowheads="1"/>
          </p:cNvSpPr>
          <p:nvPr>
            <p:ph idx="1"/>
          </p:nvPr>
        </p:nvSpPr>
        <p:spPr>
          <a:xfrm>
            <a:off x="628650" y="1212981"/>
            <a:ext cx="7886700" cy="4351338"/>
          </a:xfrm>
        </p:spPr>
        <p:txBody>
          <a:bodyPr>
            <a:normAutofit fontScale="85000" lnSpcReduction="10000"/>
          </a:bodyPr>
          <a:lstStyle/>
          <a:p>
            <a:pPr>
              <a:defRPr/>
            </a:pPr>
            <a:r>
              <a:rPr lang="en-US" sz="2400" dirty="0"/>
              <a:t>The Trustee role is that of “visionary.”</a:t>
            </a:r>
          </a:p>
          <a:p>
            <a:r>
              <a:rPr lang="en-US" altLang="en-US" sz="2400" dirty="0"/>
              <a:t>Trustee’s authority is collective versus individual</a:t>
            </a:r>
          </a:p>
          <a:p>
            <a:r>
              <a:rPr lang="en-US" sz="2400" dirty="0">
                <a:solidFill>
                  <a:schemeClr val="tx1"/>
                </a:solidFill>
              </a:rPr>
              <a:t>Legislate – to enact policy</a:t>
            </a:r>
          </a:p>
          <a:p>
            <a:pPr lvl="1"/>
            <a:r>
              <a:rPr lang="en-US" dirty="0">
                <a:solidFill>
                  <a:schemeClr val="tx1"/>
                </a:solidFill>
              </a:rPr>
              <a:t>Holds staff accountable for policy implementation</a:t>
            </a:r>
          </a:p>
          <a:p>
            <a:pPr lvl="1"/>
            <a:r>
              <a:rPr lang="en-US" altLang="en-US" sz="2400" dirty="0"/>
              <a:t>No operational control resides with individual Trustees</a:t>
            </a:r>
          </a:p>
          <a:p>
            <a:pPr lvl="1"/>
            <a:r>
              <a:rPr lang="en-US" dirty="0"/>
              <a:t>Communications with staff – gathering information encouraged</a:t>
            </a:r>
            <a:endParaRPr lang="en-US" sz="2800" dirty="0"/>
          </a:p>
          <a:p>
            <a:pPr lvl="1"/>
            <a:r>
              <a:rPr lang="en-US" altLang="en-US" sz="2400" dirty="0"/>
              <a:t>budgetary approval, monitoring, and </a:t>
            </a:r>
          </a:p>
          <a:p>
            <a:pPr lvl="1"/>
            <a:r>
              <a:rPr lang="en-US" altLang="en-US" sz="2400" dirty="0"/>
              <a:t>cooperative decision making</a:t>
            </a:r>
          </a:p>
          <a:p>
            <a:r>
              <a:rPr lang="en-US" sz="2400" dirty="0">
                <a:solidFill>
                  <a:schemeClr val="tx1"/>
                </a:solidFill>
              </a:rPr>
              <a:t>Individual Trustee leadership role is within the board, committees, or commissions </a:t>
            </a:r>
          </a:p>
          <a:p>
            <a:r>
              <a:rPr lang="en-US" sz="2400" dirty="0">
                <a:solidFill>
                  <a:schemeClr val="tx1"/>
                </a:solidFill>
              </a:rPr>
              <a:t>Involve, represent &amp; accountable to public</a:t>
            </a:r>
          </a:p>
          <a:p>
            <a:r>
              <a:rPr lang="en-US" sz="2400" dirty="0">
                <a:solidFill>
                  <a:schemeClr val="tx1"/>
                </a:solidFill>
              </a:rPr>
              <a:t>Focus on long-term rather than past or short-term</a:t>
            </a:r>
          </a:p>
          <a:p>
            <a:r>
              <a:rPr lang="en-US" sz="2400" dirty="0">
                <a:solidFill>
                  <a:schemeClr val="tx1"/>
                </a:solidFill>
              </a:rPr>
              <a:t>Cooperate with other governments</a:t>
            </a:r>
            <a:endParaRPr lang="en-US" altLang="en-US" sz="24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AD74-1277-4A0A-9D18-99F38D0088D1}"/>
              </a:ext>
            </a:extLst>
          </p:cNvPr>
          <p:cNvSpPr>
            <a:spLocks noGrp="1"/>
          </p:cNvSpPr>
          <p:nvPr>
            <p:ph type="title"/>
          </p:nvPr>
        </p:nvSpPr>
        <p:spPr>
          <a:xfrm>
            <a:off x="269127" y="280451"/>
            <a:ext cx="7601786" cy="535176"/>
          </a:xfrm>
        </p:spPr>
        <p:txBody>
          <a:bodyPr anchor="ctr">
            <a:normAutofit fontScale="90000"/>
          </a:bodyPr>
          <a:lstStyle/>
          <a:p>
            <a:r>
              <a:rPr lang="en-US" sz="3600" dirty="0"/>
              <a:t>The Audience &amp; Citizens – The Community</a:t>
            </a:r>
          </a:p>
        </p:txBody>
      </p:sp>
      <p:sp>
        <p:nvSpPr>
          <p:cNvPr id="3" name="Content Placeholder 2">
            <a:extLst>
              <a:ext uri="{FF2B5EF4-FFF2-40B4-BE49-F238E27FC236}">
                <a16:creationId xmlns:a16="http://schemas.microsoft.com/office/drawing/2014/main" id="{418C13E8-20E0-4EBF-B570-CA3567FD7890}"/>
              </a:ext>
            </a:extLst>
          </p:cNvPr>
          <p:cNvSpPr>
            <a:spLocks noGrp="1"/>
          </p:cNvSpPr>
          <p:nvPr>
            <p:ph idx="1"/>
          </p:nvPr>
        </p:nvSpPr>
        <p:spPr>
          <a:xfrm>
            <a:off x="3413760" y="924560"/>
            <a:ext cx="5506720" cy="5048647"/>
          </a:xfrm>
        </p:spPr>
        <p:txBody>
          <a:bodyPr anchor="ctr">
            <a:normAutofit fontScale="70000" lnSpcReduction="20000"/>
          </a:bodyPr>
          <a:lstStyle/>
          <a:p>
            <a:pPr marL="0" indent="0">
              <a:lnSpc>
                <a:spcPct val="120000"/>
              </a:lnSpc>
              <a:spcBef>
                <a:spcPts val="0"/>
              </a:spcBef>
              <a:buNone/>
            </a:pPr>
            <a:r>
              <a:rPr lang="en-US" sz="3400" b="1" dirty="0"/>
              <a:t>CITIZENS’ RIGHT TO ADDRESS</a:t>
            </a:r>
          </a:p>
          <a:p>
            <a:pPr marL="0" indent="0">
              <a:lnSpc>
                <a:spcPct val="120000"/>
              </a:lnSpc>
              <a:spcBef>
                <a:spcPts val="0"/>
              </a:spcBef>
              <a:buNone/>
            </a:pPr>
            <a:r>
              <a:rPr lang="en-US" sz="3400" b="1" dirty="0"/>
              <a:t>THE Board</a:t>
            </a:r>
          </a:p>
          <a:p>
            <a:pPr marL="233363" indent="-233363">
              <a:lnSpc>
                <a:spcPct val="120000"/>
              </a:lnSpc>
              <a:spcBef>
                <a:spcPts val="0"/>
              </a:spcBef>
            </a:pPr>
            <a:r>
              <a:rPr lang="en-US" dirty="0"/>
              <a:t>No right unless given by the President or Chair </a:t>
            </a:r>
          </a:p>
          <a:p>
            <a:pPr marL="233363" indent="-233363">
              <a:lnSpc>
                <a:spcPct val="120000"/>
              </a:lnSpc>
              <a:spcBef>
                <a:spcPts val="0"/>
              </a:spcBef>
            </a:pPr>
            <a:r>
              <a:rPr lang="en-US" sz="2600" i="1" dirty="0">
                <a:solidFill>
                  <a:srgbClr val="00B050"/>
                </a:solidFill>
              </a:rPr>
              <a:t>(</a:t>
            </a:r>
            <a:r>
              <a:rPr lang="en-US" sz="2800" dirty="0">
                <a:solidFill>
                  <a:srgbClr val="00B050"/>
                </a:solidFill>
                <a:effectLst/>
                <a:ea typeface="Calibri" panose="020F0502020204030204" pitchFamily="34" charset="0"/>
                <a:cs typeface="Calibri" panose="020F0502020204030204" pitchFamily="34" charset="0"/>
              </a:rPr>
              <a:t>§</a:t>
            </a:r>
            <a:r>
              <a:rPr lang="en-US" sz="2600" i="1" dirty="0">
                <a:solidFill>
                  <a:srgbClr val="00B050"/>
                </a:solidFill>
                <a:effectLst/>
                <a:ea typeface="Calibri" panose="020F0502020204030204" pitchFamily="34" charset="0"/>
                <a:cs typeface="Calibri" panose="020F0502020204030204" pitchFamily="34" charset="0"/>
              </a:rPr>
              <a:t> 89-19 C(3))</a:t>
            </a:r>
            <a:r>
              <a:rPr lang="en-US" sz="2600" i="1" dirty="0">
                <a:solidFill>
                  <a:srgbClr val="00B050"/>
                </a:solidFill>
              </a:rPr>
              <a:t>.</a:t>
            </a:r>
          </a:p>
          <a:p>
            <a:pPr marL="233363" indent="-233363">
              <a:lnSpc>
                <a:spcPct val="120000"/>
              </a:lnSpc>
              <a:spcBef>
                <a:spcPts val="0"/>
              </a:spcBef>
            </a:pPr>
            <a:r>
              <a:rPr lang="en-US" dirty="0"/>
              <a:t>The body hears comment(s)</a:t>
            </a:r>
          </a:p>
          <a:p>
            <a:pPr marL="517922" lvl="1" indent="-175022">
              <a:lnSpc>
                <a:spcPct val="120000"/>
              </a:lnSpc>
              <a:spcBef>
                <a:spcPts val="0"/>
              </a:spcBef>
            </a:pPr>
            <a:r>
              <a:rPr lang="en-US" dirty="0"/>
              <a:t>The chair may provide limited answers to public questions, but no debate, and no action may be taken.</a:t>
            </a:r>
          </a:p>
          <a:p>
            <a:pPr marL="517922" lvl="1" indent="-175022">
              <a:lnSpc>
                <a:spcPct val="120000"/>
              </a:lnSpc>
              <a:spcBef>
                <a:spcPts val="0"/>
              </a:spcBef>
            </a:pPr>
            <a:r>
              <a:rPr lang="en-US" dirty="0"/>
              <a:t>May ask for clarifying comments</a:t>
            </a:r>
          </a:p>
          <a:p>
            <a:pPr marL="517922" lvl="1" indent="-175022">
              <a:lnSpc>
                <a:spcPct val="120000"/>
              </a:lnSpc>
              <a:spcBef>
                <a:spcPts val="0"/>
              </a:spcBef>
            </a:pPr>
            <a:r>
              <a:rPr lang="en-US" dirty="0"/>
              <a:t>Take no action, except to place on a future Agenda if needed</a:t>
            </a:r>
          </a:p>
          <a:p>
            <a:pPr marL="517922" lvl="1" indent="-175022">
              <a:lnSpc>
                <a:spcPct val="120000"/>
              </a:lnSpc>
              <a:spcBef>
                <a:spcPts val="0"/>
              </a:spcBef>
            </a:pPr>
            <a:endParaRPr lang="en-US" dirty="0"/>
          </a:p>
          <a:p>
            <a:pPr marL="0" indent="0">
              <a:lnSpc>
                <a:spcPct val="120000"/>
              </a:lnSpc>
              <a:spcBef>
                <a:spcPts val="0"/>
              </a:spcBef>
              <a:buNone/>
            </a:pPr>
            <a:r>
              <a:rPr lang="en-US" dirty="0">
                <a:solidFill>
                  <a:srgbClr val="0070C0"/>
                </a:solidFill>
              </a:rPr>
              <a:t>Suggest a Public Comment Policy</a:t>
            </a:r>
          </a:p>
          <a:p>
            <a:pPr marL="233363" indent="-233363">
              <a:lnSpc>
                <a:spcPct val="120000"/>
              </a:lnSpc>
              <a:spcBef>
                <a:spcPts val="0"/>
              </a:spcBef>
            </a:pPr>
            <a:r>
              <a:rPr lang="en-US" sz="2900" dirty="0">
                <a:solidFill>
                  <a:srgbClr val="0070C0"/>
                </a:solidFill>
              </a:rPr>
              <a:t>Comments must pertain to agenda items</a:t>
            </a:r>
          </a:p>
          <a:p>
            <a:pPr marL="233363" indent="-233363">
              <a:lnSpc>
                <a:spcPct val="120000"/>
              </a:lnSpc>
              <a:spcBef>
                <a:spcPts val="0"/>
              </a:spcBef>
            </a:pPr>
            <a:r>
              <a:rPr lang="en-US" sz="2900" dirty="0">
                <a:solidFill>
                  <a:srgbClr val="0070C0"/>
                </a:solidFill>
              </a:rPr>
              <a:t>Three-minute time limit per person</a:t>
            </a:r>
          </a:p>
          <a:p>
            <a:pPr marL="233363" indent="-233363">
              <a:lnSpc>
                <a:spcPct val="120000"/>
              </a:lnSpc>
              <a:spcBef>
                <a:spcPts val="0"/>
              </a:spcBef>
            </a:pPr>
            <a:r>
              <a:rPr lang="en-US" sz="2900" dirty="0">
                <a:solidFill>
                  <a:srgbClr val="0070C0"/>
                </a:solidFill>
              </a:rPr>
              <a:t>Maintain decorum</a:t>
            </a:r>
          </a:p>
          <a:p>
            <a:pPr marL="690563" lvl="1" indent="-233363">
              <a:lnSpc>
                <a:spcPct val="120000"/>
              </a:lnSpc>
              <a:spcBef>
                <a:spcPts val="0"/>
              </a:spcBef>
            </a:pPr>
            <a:endParaRPr lang="en-US" dirty="0"/>
          </a:p>
          <a:p>
            <a:pPr marL="690563" lvl="1" indent="-233363">
              <a:lnSpc>
                <a:spcPct val="120000"/>
              </a:lnSpc>
              <a:spcBef>
                <a:spcPts val="0"/>
              </a:spcBef>
            </a:pPr>
            <a:endParaRPr lang="en-US" dirty="0"/>
          </a:p>
          <a:p>
            <a:pPr marL="342900" lvl="1" indent="0">
              <a:lnSpc>
                <a:spcPct val="120000"/>
              </a:lnSpc>
              <a:spcBef>
                <a:spcPts val="0"/>
              </a:spcBef>
              <a:buNone/>
            </a:pPr>
            <a:endParaRPr lang="en-US" dirty="0"/>
          </a:p>
        </p:txBody>
      </p:sp>
      <p:pic>
        <p:nvPicPr>
          <p:cNvPr id="5" name="Picture 4" descr="A group of people sitting at a table&#10;&#10;Description automatically generated">
            <a:extLst>
              <a:ext uri="{FF2B5EF4-FFF2-40B4-BE49-F238E27FC236}">
                <a16:creationId xmlns:a16="http://schemas.microsoft.com/office/drawing/2014/main" id="{2B872CDB-A594-4E4B-9832-0BC0367D808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9743" y="1262711"/>
            <a:ext cx="3057719" cy="2293289"/>
          </a:xfrm>
          <a:prstGeom prst="rect">
            <a:avLst/>
          </a:prstGeom>
        </p:spPr>
      </p:pic>
    </p:spTree>
    <p:extLst>
      <p:ext uri="{BB962C8B-B14F-4D97-AF65-F5344CB8AC3E}">
        <p14:creationId xmlns:p14="http://schemas.microsoft.com/office/powerpoint/2010/main" val="3550150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F8F2D-FD2F-81DC-FDFE-9388C69AB0BA}"/>
              </a:ext>
            </a:extLst>
          </p:cNvPr>
          <p:cNvSpPr>
            <a:spLocks noGrp="1"/>
          </p:cNvSpPr>
          <p:nvPr>
            <p:ph type="title"/>
          </p:nvPr>
        </p:nvSpPr>
        <p:spPr/>
        <p:txBody>
          <a:bodyPr/>
          <a:lstStyle/>
          <a:p>
            <a:r>
              <a:rPr lang="en-US" dirty="0"/>
              <a:t>Open Meetings Exercise</a:t>
            </a:r>
          </a:p>
        </p:txBody>
      </p:sp>
      <p:sp>
        <p:nvSpPr>
          <p:cNvPr id="3" name="Content Placeholder 2">
            <a:extLst>
              <a:ext uri="{FF2B5EF4-FFF2-40B4-BE49-F238E27FC236}">
                <a16:creationId xmlns:a16="http://schemas.microsoft.com/office/drawing/2014/main" id="{E5898075-AED0-8BE0-1590-D7EEEE44E48C}"/>
              </a:ext>
            </a:extLst>
          </p:cNvPr>
          <p:cNvSpPr>
            <a:spLocks noGrp="1"/>
          </p:cNvSpPr>
          <p:nvPr>
            <p:ph idx="1"/>
          </p:nvPr>
        </p:nvSpPr>
        <p:spPr>
          <a:xfrm>
            <a:off x="628650" y="1498600"/>
            <a:ext cx="7886700" cy="4678363"/>
          </a:xfrm>
        </p:spPr>
        <p:txBody>
          <a:bodyPr/>
          <a:lstStyle/>
          <a:p>
            <a:pPr marL="0" indent="0">
              <a:buNone/>
            </a:pPr>
            <a:r>
              <a:rPr lang="en-US" b="1" dirty="0"/>
              <a:t>Walking Quorum</a:t>
            </a:r>
          </a:p>
          <a:p>
            <a:r>
              <a:rPr lang="en-US" dirty="0"/>
              <a:t>You are a member of a committee of five people. You post a request on your Trustee Facebook site for community input on an upcoming committee meeting agenda item. Two other Trustees, also on the committee, respond. </a:t>
            </a:r>
          </a:p>
          <a:p>
            <a:r>
              <a:rPr lang="en-US" dirty="0"/>
              <a:t>Is this an open meeting violation?</a:t>
            </a:r>
          </a:p>
          <a:p>
            <a:r>
              <a:rPr lang="en-US" dirty="0"/>
              <a:t>What happens if you happen to see the other two Trustees on the street and stop to discuss?</a:t>
            </a:r>
          </a:p>
        </p:txBody>
      </p:sp>
    </p:spTree>
    <p:extLst>
      <p:ext uri="{BB962C8B-B14F-4D97-AF65-F5344CB8AC3E}">
        <p14:creationId xmlns:p14="http://schemas.microsoft.com/office/powerpoint/2010/main" val="496659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F8F2D-FD2F-81DC-FDFE-9388C69AB0BA}"/>
              </a:ext>
            </a:extLst>
          </p:cNvPr>
          <p:cNvSpPr>
            <a:spLocks noGrp="1"/>
          </p:cNvSpPr>
          <p:nvPr>
            <p:ph type="title"/>
          </p:nvPr>
        </p:nvSpPr>
        <p:spPr>
          <a:xfrm>
            <a:off x="628650" y="365127"/>
            <a:ext cx="7886700" cy="892174"/>
          </a:xfrm>
        </p:spPr>
        <p:txBody>
          <a:bodyPr/>
          <a:lstStyle/>
          <a:p>
            <a:r>
              <a:rPr lang="en-US" dirty="0"/>
              <a:t>Closed Meetings Exercise</a:t>
            </a:r>
          </a:p>
        </p:txBody>
      </p:sp>
      <p:sp>
        <p:nvSpPr>
          <p:cNvPr id="3" name="Content Placeholder 2">
            <a:extLst>
              <a:ext uri="{FF2B5EF4-FFF2-40B4-BE49-F238E27FC236}">
                <a16:creationId xmlns:a16="http://schemas.microsoft.com/office/drawing/2014/main" id="{E5898075-AED0-8BE0-1590-D7EEEE44E48C}"/>
              </a:ext>
            </a:extLst>
          </p:cNvPr>
          <p:cNvSpPr>
            <a:spLocks noGrp="1"/>
          </p:cNvSpPr>
          <p:nvPr>
            <p:ph idx="1"/>
          </p:nvPr>
        </p:nvSpPr>
        <p:spPr>
          <a:xfrm>
            <a:off x="628650" y="1435100"/>
            <a:ext cx="8153400" cy="4351338"/>
          </a:xfrm>
        </p:spPr>
        <p:txBody>
          <a:bodyPr/>
          <a:lstStyle/>
          <a:p>
            <a:pPr marL="0" indent="0">
              <a:buNone/>
            </a:pPr>
            <a:r>
              <a:rPr lang="en-US" b="1" dirty="0"/>
              <a:t>Closed Meetings</a:t>
            </a:r>
          </a:p>
          <a:p>
            <a:r>
              <a:rPr lang="en-US" dirty="0"/>
              <a:t>At a Committee meeting, you realize that an Agenda Item is better dealt with in a closed session, because it fits one of the statutory definitions to close a meeting. </a:t>
            </a:r>
          </a:p>
          <a:p>
            <a:pPr lvl="1"/>
            <a:r>
              <a:rPr lang="en-US" dirty="0"/>
              <a:t>Can you make a motion to close the meeting?</a:t>
            </a:r>
          </a:p>
          <a:p>
            <a:r>
              <a:rPr lang="en-US" dirty="0"/>
              <a:t>No – a closed meeting must already be on the Agenda. However, the committee member can move to postpone the discussion to the next meeting.</a:t>
            </a:r>
          </a:p>
          <a:p>
            <a:endParaRPr lang="en-US" dirty="0"/>
          </a:p>
        </p:txBody>
      </p:sp>
    </p:spTree>
    <p:extLst>
      <p:ext uri="{BB962C8B-B14F-4D97-AF65-F5344CB8AC3E}">
        <p14:creationId xmlns:p14="http://schemas.microsoft.com/office/powerpoint/2010/main" val="4253094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57350" y="1311672"/>
            <a:ext cx="2792222" cy="4234656"/>
          </a:xfrm>
        </p:spPr>
        <p:txBody>
          <a:bodyPr anchor="ctr">
            <a:normAutofit/>
          </a:bodyPr>
          <a:lstStyle/>
          <a:p>
            <a:r>
              <a:rPr lang="en-US" altLang="en-US" sz="4000" dirty="0"/>
              <a:t>Meeting Procedures &amp; Rules</a:t>
            </a:r>
          </a:p>
        </p:txBody>
      </p:sp>
      <p:sp>
        <p:nvSpPr>
          <p:cNvPr id="24579" name="Content Placeholder 2"/>
          <p:cNvSpPr>
            <a:spLocks noGrp="1"/>
          </p:cNvSpPr>
          <p:nvPr>
            <p:ph idx="1"/>
          </p:nvPr>
        </p:nvSpPr>
        <p:spPr>
          <a:xfrm>
            <a:off x="3240155" y="429923"/>
            <a:ext cx="5595731" cy="5025998"/>
          </a:xfrm>
        </p:spPr>
        <p:txBody>
          <a:bodyPr anchor="t">
            <a:noAutofit/>
          </a:bodyPr>
          <a:lstStyle/>
          <a:p>
            <a:pPr>
              <a:spcBef>
                <a:spcPts val="0"/>
              </a:spcBef>
              <a:spcAft>
                <a:spcPts val="450"/>
              </a:spcAft>
            </a:pPr>
            <a:r>
              <a:rPr lang="en-US" altLang="en-US" dirty="0"/>
              <a:t>Facilitate a decision made by the majority </a:t>
            </a:r>
          </a:p>
          <a:p>
            <a:pPr>
              <a:spcBef>
                <a:spcPts val="0"/>
              </a:spcBef>
              <a:spcAft>
                <a:spcPts val="450"/>
              </a:spcAft>
            </a:pPr>
            <a:r>
              <a:rPr lang="en-US" altLang="en-US" dirty="0"/>
              <a:t>Providing the ability to hear all views.</a:t>
            </a:r>
          </a:p>
          <a:p>
            <a:pPr>
              <a:spcBef>
                <a:spcPts val="0"/>
              </a:spcBef>
              <a:spcAft>
                <a:spcPts val="450"/>
              </a:spcAft>
            </a:pPr>
            <a:r>
              <a:rPr lang="en-US" altLang="en-US" dirty="0"/>
              <a:t>Provide an orderly way to disagree without being disagreeable </a:t>
            </a:r>
          </a:p>
          <a:p>
            <a:pPr>
              <a:spcBef>
                <a:spcPts val="0"/>
              </a:spcBef>
              <a:spcAft>
                <a:spcPts val="450"/>
              </a:spcAft>
            </a:pPr>
            <a:r>
              <a:rPr lang="en-US" dirty="0"/>
              <a:t>Sets expectations for the meeting process and conduct</a:t>
            </a:r>
          </a:p>
          <a:p>
            <a:pPr>
              <a:spcBef>
                <a:spcPts val="0"/>
              </a:spcBef>
              <a:spcAft>
                <a:spcPts val="450"/>
              </a:spcAft>
            </a:pPr>
            <a:r>
              <a:rPr lang="en-US" altLang="en-US" dirty="0"/>
              <a:t>Sources of Meeting Rules</a:t>
            </a:r>
          </a:p>
          <a:p>
            <a:pPr lvl="1">
              <a:spcAft>
                <a:spcPts val="450"/>
              </a:spcAft>
            </a:pPr>
            <a:r>
              <a:rPr lang="en-US" altLang="en-US" dirty="0"/>
              <a:t>State statutes and Constitution</a:t>
            </a:r>
          </a:p>
          <a:p>
            <a:pPr lvl="1">
              <a:spcAft>
                <a:spcPts val="450"/>
              </a:spcAft>
            </a:pPr>
            <a:r>
              <a:rPr lang="en-US" altLang="en-US" dirty="0"/>
              <a:t>Local Government Meeting Rules</a:t>
            </a:r>
          </a:p>
          <a:p>
            <a:pPr lvl="1">
              <a:spcAft>
                <a:spcPts val="450"/>
              </a:spcAft>
            </a:pPr>
            <a:r>
              <a:rPr lang="en-US" altLang="en-US" dirty="0"/>
              <a:t>Rules of Order</a:t>
            </a:r>
          </a:p>
        </p:txBody>
      </p:sp>
      <p:pic>
        <p:nvPicPr>
          <p:cNvPr id="6" name="Graphic 5" descr="Meeting">
            <a:extLst>
              <a:ext uri="{FF2B5EF4-FFF2-40B4-BE49-F238E27FC236}">
                <a16:creationId xmlns:a16="http://schemas.microsoft.com/office/drawing/2014/main" id="{36D6F709-8190-475B-AD6C-0EE3C2BBD2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103" y="429922"/>
            <a:ext cx="1763499" cy="1763499"/>
          </a:xfrm>
          <a:prstGeom prst="rect">
            <a:avLst/>
          </a:prstGeom>
        </p:spPr>
      </p:pic>
      <p:sp>
        <p:nvSpPr>
          <p:cNvPr id="3" name="TextBox 2">
            <a:extLst>
              <a:ext uri="{FF2B5EF4-FFF2-40B4-BE49-F238E27FC236}">
                <a16:creationId xmlns:a16="http://schemas.microsoft.com/office/drawing/2014/main" id="{B1301955-E870-0F2A-2C43-F3B26FBF4467}"/>
              </a:ext>
            </a:extLst>
          </p:cNvPr>
          <p:cNvSpPr txBox="1"/>
          <p:nvPr/>
        </p:nvSpPr>
        <p:spPr>
          <a:xfrm>
            <a:off x="2638975" y="5691339"/>
            <a:ext cx="4755599" cy="646331"/>
          </a:xfrm>
          <a:prstGeom prst="rect">
            <a:avLst/>
          </a:prstGeom>
          <a:noFill/>
        </p:spPr>
        <p:txBody>
          <a:bodyPr wrap="square" rtlCol="0">
            <a:spAutoFit/>
          </a:bodyPr>
          <a:lstStyle/>
          <a:p>
            <a:r>
              <a:rPr lang="en-US" i="1" dirty="0">
                <a:solidFill>
                  <a:srgbClr val="00B050"/>
                </a:solidFill>
              </a:rPr>
              <a:t>(Wi Statues, </a:t>
            </a:r>
            <a:r>
              <a:rPr lang="en-US" sz="1800" i="1" dirty="0">
                <a:solidFill>
                  <a:srgbClr val="00B050"/>
                </a:solidFill>
                <a:effectLst/>
                <a:ea typeface="Calibri" panose="020F0502020204030204" pitchFamily="34" charset="0"/>
                <a:cs typeface="Calibri" panose="020F0502020204030204" pitchFamily="34" charset="0"/>
              </a:rPr>
              <a:t>§ 89.15 C, </a:t>
            </a:r>
            <a:r>
              <a:rPr lang="en-US" i="1" dirty="0">
                <a:solidFill>
                  <a:srgbClr val="00B050"/>
                </a:solidFill>
              </a:rPr>
              <a:t>Roberts Rules of Order Newly Revised (RONR))</a:t>
            </a:r>
          </a:p>
        </p:txBody>
      </p:sp>
    </p:spTree>
    <p:extLst>
      <p:ext uri="{BB962C8B-B14F-4D97-AF65-F5344CB8AC3E}">
        <p14:creationId xmlns:p14="http://schemas.microsoft.com/office/powerpoint/2010/main" val="3180735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71227" y="225815"/>
            <a:ext cx="5829300" cy="857250"/>
          </a:xfrm>
        </p:spPr>
        <p:txBody>
          <a:bodyPr/>
          <a:lstStyle/>
          <a:p>
            <a:r>
              <a:rPr lang="en-US" altLang="en-US" dirty="0"/>
              <a:t>Roberts Rules of Order</a:t>
            </a:r>
          </a:p>
        </p:txBody>
      </p:sp>
      <p:sp>
        <p:nvSpPr>
          <p:cNvPr id="26627" name="Content Placeholder 2"/>
          <p:cNvSpPr>
            <a:spLocks noGrp="1"/>
          </p:cNvSpPr>
          <p:nvPr>
            <p:ph idx="1"/>
          </p:nvPr>
        </p:nvSpPr>
        <p:spPr>
          <a:xfrm>
            <a:off x="238539" y="1000822"/>
            <a:ext cx="6689035" cy="5292587"/>
          </a:xfrm>
        </p:spPr>
        <p:txBody>
          <a:bodyPr>
            <a:normAutofit/>
          </a:bodyPr>
          <a:lstStyle/>
          <a:p>
            <a:pPr>
              <a:lnSpc>
                <a:spcPct val="100000"/>
              </a:lnSpc>
              <a:spcBef>
                <a:spcPts val="0"/>
              </a:spcBef>
            </a:pPr>
            <a:r>
              <a:rPr lang="en-US" altLang="en-US" sz="3000" dirty="0"/>
              <a:t>Facilitate Discussion, Not Obstruct It</a:t>
            </a:r>
          </a:p>
          <a:p>
            <a:pPr marL="342900" lvl="1" indent="-167879">
              <a:lnSpc>
                <a:spcPct val="100000"/>
              </a:lnSpc>
              <a:spcBef>
                <a:spcPts val="0"/>
              </a:spcBef>
            </a:pPr>
            <a:r>
              <a:rPr lang="en-US" sz="2200" dirty="0">
                <a:ea typeface="Calibri" panose="020F0502020204030204" pitchFamily="34" charset="0"/>
                <a:cs typeface="Times New Roman" panose="02020603050405020304" pitchFamily="18" charset="0"/>
              </a:rPr>
              <a:t>Justice and courtesy to all</a:t>
            </a:r>
          </a:p>
          <a:p>
            <a:pPr marL="342900" lvl="1" indent="-167879">
              <a:lnSpc>
                <a:spcPct val="100000"/>
              </a:lnSpc>
              <a:spcBef>
                <a:spcPts val="0"/>
              </a:spcBef>
            </a:pPr>
            <a:r>
              <a:rPr lang="en-US" sz="2200" dirty="0">
                <a:ea typeface="Calibri" panose="020F0502020204030204" pitchFamily="34" charset="0"/>
                <a:cs typeface="Times New Roman" panose="02020603050405020304" pitchFamily="18" charset="0"/>
              </a:rPr>
              <a:t>Each proposition is entitled to full and free </a:t>
            </a:r>
            <a:r>
              <a:rPr lang="en-US" sz="2200" strike="sngStrike" dirty="0">
                <a:solidFill>
                  <a:srgbClr val="FF0000"/>
                </a:solidFill>
                <a:ea typeface="Calibri" panose="020F0502020204030204" pitchFamily="34" charset="0"/>
                <a:cs typeface="Times New Roman" panose="02020603050405020304" pitchFamily="18" charset="0"/>
              </a:rPr>
              <a:t>debate</a:t>
            </a:r>
            <a:r>
              <a:rPr lang="en-US" sz="2200" dirty="0">
                <a:ea typeface="Calibri" panose="020F0502020204030204" pitchFamily="34" charset="0"/>
                <a:cs typeface="Times New Roman" panose="02020603050405020304" pitchFamily="18" charset="0"/>
              </a:rPr>
              <a:t> discussion </a:t>
            </a:r>
          </a:p>
          <a:p>
            <a:pPr marL="342900" lvl="1" indent="-167879">
              <a:lnSpc>
                <a:spcPct val="100000"/>
              </a:lnSpc>
              <a:spcBef>
                <a:spcPts val="0"/>
              </a:spcBef>
            </a:pPr>
            <a:r>
              <a:rPr lang="en-US" sz="2200" dirty="0">
                <a:ea typeface="Calibri" panose="020F0502020204030204" pitchFamily="34" charset="0"/>
                <a:cs typeface="Times New Roman" panose="02020603050405020304" pitchFamily="18" charset="0"/>
              </a:rPr>
              <a:t>Address only one issue at a time</a:t>
            </a:r>
          </a:p>
          <a:p>
            <a:pPr marL="342900" lvl="1" indent="-167879">
              <a:lnSpc>
                <a:spcPct val="100000"/>
              </a:lnSpc>
              <a:spcBef>
                <a:spcPts val="0"/>
              </a:spcBef>
            </a:pPr>
            <a:r>
              <a:rPr lang="en-US" altLang="en-US" sz="2200" dirty="0"/>
              <a:t>Common understanding</a:t>
            </a:r>
          </a:p>
          <a:p>
            <a:pPr marL="342900" lvl="1" indent="-167879">
              <a:lnSpc>
                <a:spcPct val="100000"/>
              </a:lnSpc>
              <a:spcBef>
                <a:spcPts val="0"/>
              </a:spcBef>
            </a:pPr>
            <a:r>
              <a:rPr lang="en-US" altLang="en-US" sz="2200" dirty="0"/>
              <a:t>Substance over process</a:t>
            </a:r>
          </a:p>
          <a:p>
            <a:pPr>
              <a:lnSpc>
                <a:spcPct val="100000"/>
              </a:lnSpc>
              <a:spcBef>
                <a:spcPts val="0"/>
              </a:spcBef>
            </a:pPr>
            <a:r>
              <a:rPr lang="en-US" altLang="en-US" sz="3000" dirty="0"/>
              <a:t>Fairness to All</a:t>
            </a:r>
          </a:p>
          <a:p>
            <a:pPr marL="342900" lvl="1" indent="-167879">
              <a:lnSpc>
                <a:spcPct val="100000"/>
              </a:lnSpc>
              <a:spcBef>
                <a:spcPts val="0"/>
              </a:spcBef>
            </a:pPr>
            <a:r>
              <a:rPr lang="en-US" altLang="en-US" sz="2000" dirty="0"/>
              <a:t>Majority</a:t>
            </a:r>
          </a:p>
          <a:p>
            <a:pPr marL="342900" lvl="1" indent="-167879">
              <a:lnSpc>
                <a:spcPct val="100000"/>
              </a:lnSpc>
              <a:spcBef>
                <a:spcPts val="0"/>
              </a:spcBef>
            </a:pPr>
            <a:r>
              <a:rPr lang="en-US" sz="2000" dirty="0">
                <a:ea typeface="Calibri" panose="020F0502020204030204" pitchFamily="34" charset="0"/>
                <a:cs typeface="Times New Roman" panose="02020603050405020304" pitchFamily="18" charset="0"/>
              </a:rPr>
              <a:t>Respect the rights of the minority </a:t>
            </a:r>
            <a:r>
              <a:rPr lang="en-US" altLang="en-US" sz="2000" dirty="0"/>
              <a:t>&amp; individual Members</a:t>
            </a:r>
          </a:p>
          <a:p>
            <a:pPr>
              <a:lnSpc>
                <a:spcPct val="100000"/>
              </a:lnSpc>
              <a:spcBef>
                <a:spcPts val="0"/>
              </a:spcBef>
            </a:pPr>
            <a:r>
              <a:rPr lang="en-US" altLang="en-US" sz="3000" dirty="0"/>
              <a:t>Provide Order</a:t>
            </a:r>
          </a:p>
          <a:p>
            <a:pPr marL="342900" lvl="1" indent="-167879">
              <a:lnSpc>
                <a:spcPct val="100000"/>
              </a:lnSpc>
              <a:spcBef>
                <a:spcPts val="0"/>
              </a:spcBef>
            </a:pPr>
            <a:r>
              <a:rPr lang="en-US" sz="2000" dirty="0">
                <a:ea typeface="Calibri" panose="020F0502020204030204" pitchFamily="34" charset="0"/>
                <a:cs typeface="Times New Roman" panose="02020603050405020304" pitchFamily="18" charset="0"/>
              </a:rPr>
              <a:t>The majority rules</a:t>
            </a:r>
            <a:endParaRPr lang="en-US" altLang="en-US" sz="2000" dirty="0"/>
          </a:p>
          <a:p>
            <a:pPr marL="342900" lvl="1" indent="-167879">
              <a:lnSpc>
                <a:spcPct val="100000"/>
              </a:lnSpc>
              <a:spcBef>
                <a:spcPts val="0"/>
              </a:spcBef>
            </a:pPr>
            <a:r>
              <a:rPr lang="en-US" altLang="en-US" sz="2000" dirty="0"/>
              <a:t>Decorum</a:t>
            </a:r>
          </a:p>
        </p:txBody>
      </p:sp>
      <p:pic>
        <p:nvPicPr>
          <p:cNvPr id="1026" name="Picture 2" descr="Robert's Rules of Order - Wikipedia">
            <a:extLst>
              <a:ext uri="{FF2B5EF4-FFF2-40B4-BE49-F238E27FC236}">
                <a16:creationId xmlns:a16="http://schemas.microsoft.com/office/drawing/2014/main" id="{C6819209-269E-4FDD-B3A9-FE43B00C7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366" y="228603"/>
            <a:ext cx="1786407" cy="2778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bert's Rules Of Order Newly Revised In Brief, 3rd Edition - (Paperback) :  Target">
            <a:extLst>
              <a:ext uri="{FF2B5EF4-FFF2-40B4-BE49-F238E27FC236}">
                <a16:creationId xmlns:a16="http://schemas.microsoft.com/office/drawing/2014/main" id="{7AE874B2-696D-4AFA-8B31-A6BCA5D75C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35" r="14014"/>
          <a:stretch/>
        </p:blipFill>
        <p:spPr bwMode="auto">
          <a:xfrm>
            <a:off x="6927574" y="3320140"/>
            <a:ext cx="1909401" cy="26245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9C84E-F367-4520-B4EC-A32B720DDE79}"/>
              </a:ext>
            </a:extLst>
          </p:cNvPr>
          <p:cNvSpPr>
            <a:spLocks noGrp="1"/>
          </p:cNvSpPr>
          <p:nvPr>
            <p:ph type="title"/>
          </p:nvPr>
        </p:nvSpPr>
        <p:spPr>
          <a:xfrm>
            <a:off x="382581" y="71786"/>
            <a:ext cx="8378838" cy="1088068"/>
          </a:xfrm>
        </p:spPr>
        <p:txBody>
          <a:bodyPr>
            <a:normAutofit/>
          </a:bodyPr>
          <a:lstStyle/>
          <a:p>
            <a:r>
              <a:rPr lang="en-US" dirty="0"/>
              <a:t>Why Meeting Rules &amp; Procedures?</a:t>
            </a:r>
          </a:p>
        </p:txBody>
      </p:sp>
      <p:sp>
        <p:nvSpPr>
          <p:cNvPr id="3" name="Content Placeholder 2">
            <a:extLst>
              <a:ext uri="{FF2B5EF4-FFF2-40B4-BE49-F238E27FC236}">
                <a16:creationId xmlns:a16="http://schemas.microsoft.com/office/drawing/2014/main" id="{692215F7-BCBC-43EB-ABD2-15FE1166C34C}"/>
              </a:ext>
            </a:extLst>
          </p:cNvPr>
          <p:cNvSpPr>
            <a:spLocks noGrp="1"/>
          </p:cNvSpPr>
          <p:nvPr>
            <p:ph idx="1"/>
          </p:nvPr>
        </p:nvSpPr>
        <p:spPr>
          <a:xfrm>
            <a:off x="387474" y="1035699"/>
            <a:ext cx="4800345" cy="5206482"/>
          </a:xfrm>
        </p:spPr>
        <p:txBody>
          <a:bodyPr>
            <a:noAutofit/>
          </a:bodyPr>
          <a:lstStyle/>
          <a:p>
            <a:pPr>
              <a:lnSpc>
                <a:spcPct val="100000"/>
              </a:lnSpc>
              <a:spcBef>
                <a:spcPts val="0"/>
              </a:spcBef>
            </a:pPr>
            <a:r>
              <a:rPr lang="en-US" sz="2400" dirty="0"/>
              <a:t>Clear communication through clear motions</a:t>
            </a:r>
          </a:p>
          <a:p>
            <a:pPr>
              <a:lnSpc>
                <a:spcPct val="100000"/>
              </a:lnSpc>
              <a:spcBef>
                <a:spcPts val="0"/>
              </a:spcBef>
            </a:pPr>
            <a:r>
              <a:rPr lang="en-US" sz="2400" dirty="0"/>
              <a:t>Meeting Decorum – Board meeting discussion conduct </a:t>
            </a:r>
          </a:p>
          <a:p>
            <a:pPr>
              <a:lnSpc>
                <a:spcPct val="100000"/>
              </a:lnSpc>
              <a:spcBef>
                <a:spcPts val="0"/>
              </a:spcBef>
            </a:pPr>
            <a:r>
              <a:rPr lang="en-US" sz="2400" dirty="0"/>
              <a:t>Meeting agenda approach</a:t>
            </a:r>
          </a:p>
          <a:p>
            <a:pPr>
              <a:lnSpc>
                <a:spcPct val="100000"/>
              </a:lnSpc>
              <a:spcBef>
                <a:spcPts val="0"/>
              </a:spcBef>
            </a:pPr>
            <a:r>
              <a:rPr lang="en-US" sz="2400" dirty="0"/>
              <a:t>Separate decision and discussion items. </a:t>
            </a:r>
          </a:p>
          <a:p>
            <a:pPr>
              <a:lnSpc>
                <a:spcPct val="100000"/>
              </a:lnSpc>
              <a:spcBef>
                <a:spcPts val="0"/>
              </a:spcBef>
            </a:pPr>
            <a:r>
              <a:rPr lang="en-US" sz="2400" dirty="0"/>
              <a:t>Actions violating local meeting rules</a:t>
            </a:r>
          </a:p>
          <a:p>
            <a:pPr>
              <a:spcAft>
                <a:spcPts val="450"/>
              </a:spcAft>
            </a:pPr>
            <a:endParaRPr lang="en-US" sz="2400" dirty="0"/>
          </a:p>
          <a:p>
            <a:pPr marL="0" indent="0">
              <a:spcAft>
                <a:spcPts val="450"/>
              </a:spcAft>
              <a:buNone/>
            </a:pPr>
            <a:endParaRPr lang="en-US" sz="2400" dirty="0"/>
          </a:p>
        </p:txBody>
      </p:sp>
      <p:pic>
        <p:nvPicPr>
          <p:cNvPr id="5" name="Picture 4" descr="A close up of text on a white background&#10;&#10;Description automatically generated">
            <a:extLst>
              <a:ext uri="{FF2B5EF4-FFF2-40B4-BE49-F238E27FC236}">
                <a16:creationId xmlns:a16="http://schemas.microsoft.com/office/drawing/2014/main" id="{3A6E5442-1AD4-45E5-A4DA-B253870E948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87820" y="1914056"/>
            <a:ext cx="3723592" cy="2327245"/>
          </a:xfrm>
          <a:prstGeom prst="rect">
            <a:avLst/>
          </a:prstGeom>
        </p:spPr>
      </p:pic>
    </p:spTree>
    <p:extLst>
      <p:ext uri="{BB962C8B-B14F-4D97-AF65-F5344CB8AC3E}">
        <p14:creationId xmlns:p14="http://schemas.microsoft.com/office/powerpoint/2010/main" val="1740602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D8BE-6889-E84E-A002-EFF3CDE13E5E}"/>
              </a:ext>
            </a:extLst>
          </p:cNvPr>
          <p:cNvSpPr>
            <a:spLocks noGrp="1"/>
          </p:cNvSpPr>
          <p:nvPr>
            <p:ph type="title"/>
          </p:nvPr>
        </p:nvSpPr>
        <p:spPr>
          <a:xfrm>
            <a:off x="628650" y="365127"/>
            <a:ext cx="7886700" cy="568324"/>
          </a:xfrm>
        </p:spPr>
        <p:txBody>
          <a:bodyPr>
            <a:normAutofit fontScale="90000"/>
          </a:bodyPr>
          <a:lstStyle/>
          <a:p>
            <a:r>
              <a:rPr lang="en-US" dirty="0"/>
              <a:t>Village Meeting Rules </a:t>
            </a:r>
          </a:p>
        </p:txBody>
      </p:sp>
      <p:sp>
        <p:nvSpPr>
          <p:cNvPr id="5" name="Content Placeholder 4">
            <a:extLst>
              <a:ext uri="{FF2B5EF4-FFF2-40B4-BE49-F238E27FC236}">
                <a16:creationId xmlns:a16="http://schemas.microsoft.com/office/drawing/2014/main" id="{CBBDEC90-8280-6455-52AC-459FA05E811A}"/>
              </a:ext>
            </a:extLst>
          </p:cNvPr>
          <p:cNvSpPr txBox="1">
            <a:spLocks noGrp="1"/>
          </p:cNvSpPr>
          <p:nvPr>
            <p:ph idx="1"/>
          </p:nvPr>
        </p:nvSpPr>
        <p:spPr>
          <a:xfrm>
            <a:off x="628650" y="1257301"/>
            <a:ext cx="8191500" cy="5124480"/>
          </a:xfrm>
          <a:prstGeom prst="rect">
            <a:avLst/>
          </a:prstGeom>
          <a:noFill/>
        </p:spPr>
        <p:txBody>
          <a:bodyPr wrap="square" rtlCol="0">
            <a:spAutoFit/>
          </a:bodyPr>
          <a:lstStyle/>
          <a:p>
            <a:r>
              <a:rPr lang="en-US" dirty="0">
                <a:solidFill>
                  <a:srgbClr val="00B050"/>
                </a:solidFill>
                <a:effectLst/>
                <a:ea typeface="Calibri" panose="020F0502020204030204" pitchFamily="34" charset="0"/>
                <a:cs typeface="Calibri" panose="020F0502020204030204" pitchFamily="34" charset="0"/>
              </a:rPr>
              <a:t>§ 89.15 C RONR applies &amp; Point of Order &amp; Objection </a:t>
            </a:r>
          </a:p>
          <a:p>
            <a:r>
              <a:rPr lang="en-US" dirty="0">
                <a:solidFill>
                  <a:srgbClr val="00B050"/>
                </a:solidFill>
                <a:effectLst/>
                <a:ea typeface="Calibri" panose="020F0502020204030204" pitchFamily="34" charset="0"/>
                <a:cs typeface="Calibri" panose="020F0502020204030204" pitchFamily="34" charset="0"/>
              </a:rPr>
              <a:t>§ 89-16 – Order of Business</a:t>
            </a:r>
          </a:p>
          <a:p>
            <a:r>
              <a:rPr lang="en-US" dirty="0">
                <a:solidFill>
                  <a:srgbClr val="00B050"/>
                </a:solidFill>
                <a:effectLst/>
                <a:ea typeface="Calibri" panose="020F0502020204030204" pitchFamily="34" charset="0"/>
                <a:cs typeface="Calibri" panose="020F0502020204030204" pitchFamily="34" charset="0"/>
              </a:rPr>
              <a:t>§ </a:t>
            </a:r>
            <a:r>
              <a:rPr lang="en-US" altLang="en-US" dirty="0">
                <a:solidFill>
                  <a:srgbClr val="00B050"/>
                </a:solidFill>
                <a:cs typeface="Calibri" panose="020F0502020204030204" pitchFamily="34" charset="0"/>
              </a:rPr>
              <a:t>89-17 </a:t>
            </a:r>
            <a:r>
              <a:rPr lang="en-US" dirty="0">
                <a:solidFill>
                  <a:srgbClr val="00B050"/>
                </a:solidFill>
                <a:effectLst/>
                <a:ea typeface="Calibri" panose="020F0502020204030204" pitchFamily="34" charset="0"/>
                <a:cs typeface="Calibri" panose="020F0502020204030204" pitchFamily="34" charset="0"/>
              </a:rPr>
              <a:t>– </a:t>
            </a:r>
            <a:r>
              <a:rPr lang="en-US" altLang="en-US" dirty="0">
                <a:solidFill>
                  <a:srgbClr val="00B050"/>
                </a:solidFill>
                <a:cs typeface="Calibri" panose="020F0502020204030204" pitchFamily="34" charset="0"/>
              </a:rPr>
              <a:t>Introduction of business</a:t>
            </a:r>
          </a:p>
          <a:p>
            <a:r>
              <a:rPr lang="en-US" dirty="0">
                <a:solidFill>
                  <a:srgbClr val="00B050"/>
                </a:solidFill>
                <a:effectLst/>
                <a:ea typeface="Calibri" panose="020F0502020204030204" pitchFamily="34" charset="0"/>
                <a:cs typeface="Calibri" panose="020F0502020204030204" pitchFamily="34" charset="0"/>
              </a:rPr>
              <a:t>§ 89-19 – Deliberations</a:t>
            </a:r>
          </a:p>
          <a:p>
            <a:r>
              <a:rPr lang="en-US" dirty="0">
                <a:solidFill>
                  <a:srgbClr val="00B050"/>
                </a:solidFill>
                <a:effectLst/>
                <a:ea typeface="Calibri" panose="020F0502020204030204" pitchFamily="34" charset="0"/>
                <a:cs typeface="Calibri" panose="020F0502020204030204" pitchFamily="34" charset="0"/>
              </a:rPr>
              <a:t>§ </a:t>
            </a:r>
            <a:r>
              <a:rPr lang="en-US" dirty="0">
                <a:solidFill>
                  <a:srgbClr val="00B050"/>
                </a:solidFill>
                <a:ea typeface="Calibri" panose="020F0502020204030204" pitchFamily="34" charset="0"/>
                <a:cs typeface="Calibri" panose="020F0502020204030204" pitchFamily="34" charset="0"/>
              </a:rPr>
              <a:t> 89-20 – Reconsideration of Questions</a:t>
            </a:r>
          </a:p>
          <a:p>
            <a:r>
              <a:rPr lang="en-US" dirty="0">
                <a:solidFill>
                  <a:srgbClr val="00B050"/>
                </a:solidFill>
                <a:effectLst/>
                <a:ea typeface="Calibri" panose="020F0502020204030204" pitchFamily="34" charset="0"/>
                <a:cs typeface="Calibri" panose="020F0502020204030204" pitchFamily="34" charset="0"/>
              </a:rPr>
              <a:t>§ </a:t>
            </a:r>
            <a:r>
              <a:rPr lang="en-US" altLang="en-US" dirty="0">
                <a:solidFill>
                  <a:srgbClr val="00B050"/>
                </a:solidFill>
                <a:cs typeface="Calibri" panose="020F0502020204030204" pitchFamily="34" charset="0"/>
              </a:rPr>
              <a:t>89-21 – Disturbances</a:t>
            </a:r>
          </a:p>
          <a:p>
            <a:r>
              <a:rPr lang="en-US" dirty="0">
                <a:solidFill>
                  <a:srgbClr val="00B050"/>
                </a:solidFill>
                <a:effectLst/>
                <a:ea typeface="Calibri" panose="020F0502020204030204" pitchFamily="34" charset="0"/>
                <a:cs typeface="Calibri" panose="020F0502020204030204" pitchFamily="34" charset="0"/>
              </a:rPr>
              <a:t>§ </a:t>
            </a:r>
            <a:r>
              <a:rPr lang="en-US" altLang="en-US" dirty="0">
                <a:solidFill>
                  <a:srgbClr val="00B050"/>
                </a:solidFill>
                <a:cs typeface="Calibri" panose="020F0502020204030204" pitchFamily="34" charset="0"/>
              </a:rPr>
              <a:t>89-22 </a:t>
            </a:r>
            <a:r>
              <a:rPr lang="en-US" dirty="0">
                <a:solidFill>
                  <a:srgbClr val="00B050"/>
                </a:solidFill>
                <a:effectLst/>
                <a:ea typeface="Calibri" panose="020F0502020204030204" pitchFamily="34" charset="0"/>
                <a:cs typeface="Calibri" panose="020F0502020204030204" pitchFamily="34" charset="0"/>
              </a:rPr>
              <a:t>– </a:t>
            </a:r>
            <a:r>
              <a:rPr lang="en-US" altLang="en-US" dirty="0">
                <a:solidFill>
                  <a:srgbClr val="00B050"/>
                </a:solidFill>
                <a:cs typeface="Calibri" panose="020F0502020204030204" pitchFamily="34" charset="0"/>
              </a:rPr>
              <a:t>Amendment of Rules</a:t>
            </a:r>
          </a:p>
          <a:p>
            <a:r>
              <a:rPr lang="en-US" dirty="0">
                <a:solidFill>
                  <a:srgbClr val="00B050"/>
                </a:solidFill>
                <a:effectLst/>
                <a:ea typeface="Calibri" panose="020F0502020204030204" pitchFamily="34" charset="0"/>
                <a:cs typeface="Calibri" panose="020F0502020204030204" pitchFamily="34" charset="0"/>
              </a:rPr>
              <a:t>§ </a:t>
            </a:r>
            <a:r>
              <a:rPr lang="en-US" altLang="en-US" dirty="0">
                <a:solidFill>
                  <a:srgbClr val="00B050"/>
                </a:solidFill>
                <a:cs typeface="Calibri" panose="020F0502020204030204" pitchFamily="34" charset="0"/>
              </a:rPr>
              <a:t>89-23 </a:t>
            </a:r>
            <a:r>
              <a:rPr lang="en-US" dirty="0">
                <a:solidFill>
                  <a:srgbClr val="00B050"/>
                </a:solidFill>
                <a:effectLst/>
                <a:ea typeface="Calibri" panose="020F0502020204030204" pitchFamily="34" charset="0"/>
                <a:cs typeface="Calibri" panose="020F0502020204030204" pitchFamily="34" charset="0"/>
              </a:rPr>
              <a:t>– </a:t>
            </a:r>
            <a:r>
              <a:rPr lang="en-US" altLang="en-US" dirty="0">
                <a:solidFill>
                  <a:srgbClr val="00B050"/>
                </a:solidFill>
                <a:cs typeface="Calibri" panose="020F0502020204030204" pitchFamily="34" charset="0"/>
              </a:rPr>
              <a:t>Suspension of rules</a:t>
            </a:r>
          </a:p>
          <a:p>
            <a:r>
              <a:rPr lang="en-US" altLang="en-US" i="1" dirty="0">
                <a:solidFill>
                  <a:srgbClr val="00B050"/>
                </a:solidFill>
                <a:cs typeface="Calibri" panose="020F0502020204030204" pitchFamily="34" charset="0"/>
              </a:rPr>
              <a:t> </a:t>
            </a:r>
            <a:endParaRPr lang="en-US" altLang="en-US" dirty="0"/>
          </a:p>
          <a:p>
            <a:endParaRPr lang="en-US" dirty="0"/>
          </a:p>
        </p:txBody>
      </p:sp>
    </p:spTree>
    <p:extLst>
      <p:ext uri="{BB962C8B-B14F-4D97-AF65-F5344CB8AC3E}">
        <p14:creationId xmlns:p14="http://schemas.microsoft.com/office/powerpoint/2010/main" val="3036211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75558" y="258417"/>
            <a:ext cx="5829300" cy="857250"/>
          </a:xfrm>
        </p:spPr>
        <p:txBody>
          <a:bodyPr/>
          <a:lstStyle/>
          <a:p>
            <a:r>
              <a:rPr lang="en-US" altLang="en-US" dirty="0"/>
              <a:t>Meeting Dynamics</a:t>
            </a:r>
          </a:p>
        </p:txBody>
      </p:sp>
      <p:sp>
        <p:nvSpPr>
          <p:cNvPr id="12291" name="Content Placeholder 2"/>
          <p:cNvSpPr>
            <a:spLocks noGrp="1"/>
          </p:cNvSpPr>
          <p:nvPr>
            <p:ph idx="1"/>
          </p:nvPr>
        </p:nvSpPr>
        <p:spPr>
          <a:xfrm>
            <a:off x="4043681" y="1115667"/>
            <a:ext cx="5100320" cy="5118652"/>
          </a:xfrm>
        </p:spPr>
        <p:txBody>
          <a:bodyPr>
            <a:noAutofit/>
          </a:bodyPr>
          <a:lstStyle/>
          <a:p>
            <a:r>
              <a:rPr lang="en-US" altLang="en-US" dirty="0"/>
              <a:t>What is the meeting purpose?</a:t>
            </a:r>
          </a:p>
          <a:p>
            <a:r>
              <a:rPr lang="en-US" altLang="en-US" dirty="0"/>
              <a:t>Does everyone understand that purpose?</a:t>
            </a:r>
          </a:p>
          <a:p>
            <a:r>
              <a:rPr lang="en-US" altLang="en-US" dirty="0"/>
              <a:t>Not all approach meetings the same way</a:t>
            </a:r>
          </a:p>
          <a:p>
            <a:r>
              <a:rPr lang="en-US" altLang="en-US" dirty="0"/>
              <a:t>Our personalities can influence our interactions</a:t>
            </a:r>
          </a:p>
          <a:p>
            <a:r>
              <a:rPr lang="en-US" altLang="en-US" dirty="0"/>
              <a:t>Knowledge helps accommodate people to be fully engaged</a:t>
            </a:r>
          </a:p>
        </p:txBody>
      </p:sp>
      <p:sp>
        <p:nvSpPr>
          <p:cNvPr id="12292" name="AutoShape 5" descr="Image result for constructive dialogue"/>
          <p:cNvSpPr>
            <a:spLocks noChangeAspect="1" noChangeArrowheads="1"/>
          </p:cNvSpPr>
          <p:nvPr/>
        </p:nvSpPr>
        <p:spPr bwMode="auto">
          <a:xfrm>
            <a:off x="1316831" y="-251222"/>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spcBef>
                <a:spcPct val="0"/>
              </a:spcBef>
              <a:buFontTx/>
              <a:buNone/>
            </a:pPr>
            <a:endParaRPr lang="en-US" altLang="en-US" sz="3300" dirty="0">
              <a:solidFill>
                <a:schemeClr val="tx2"/>
              </a:solidFill>
              <a:latin typeface="Times New Roman" panose="02020603050405020304" pitchFamily="18" charset="0"/>
            </a:endParaRPr>
          </a:p>
        </p:txBody>
      </p:sp>
      <p:sp>
        <p:nvSpPr>
          <p:cNvPr id="15" name="TextBox 14">
            <a:extLst>
              <a:ext uri="{FF2B5EF4-FFF2-40B4-BE49-F238E27FC236}">
                <a16:creationId xmlns:a16="http://schemas.microsoft.com/office/drawing/2014/main" id="{6FC37E00-A14E-460C-BDF9-A9C32D62D3DE}"/>
              </a:ext>
            </a:extLst>
          </p:cNvPr>
          <p:cNvSpPr txBox="1"/>
          <p:nvPr/>
        </p:nvSpPr>
        <p:spPr>
          <a:xfrm>
            <a:off x="531845" y="1624692"/>
            <a:ext cx="3368351" cy="3046988"/>
          </a:xfrm>
          <a:prstGeom prst="rect">
            <a:avLst/>
          </a:prstGeom>
          <a:blipFill>
            <a:blip r:embed="rId3"/>
            <a:tile tx="0" ty="0" sx="100000" sy="100000" flip="none" algn="tl"/>
          </a:blipFill>
          <a:ln w="79375" cmpd="thickThin">
            <a:solidFill>
              <a:schemeClr val="accent1"/>
            </a:solidFill>
          </a:ln>
        </p:spPr>
        <p:txBody>
          <a:bodyPr wrap="square" rtlCol="0">
            <a:spAutoFit/>
          </a:bodyPr>
          <a:lstStyle/>
          <a:p>
            <a:r>
              <a:rPr lang="en-US" sz="2800" b="1" dirty="0">
                <a:solidFill>
                  <a:srgbClr val="C00000"/>
                </a:solidFill>
              </a:rPr>
              <a:t>Meeting Definition</a:t>
            </a:r>
          </a:p>
          <a:p>
            <a:endParaRPr lang="en-US" sz="2400" i="1" dirty="0">
              <a:solidFill>
                <a:srgbClr val="C00000"/>
              </a:solidFill>
            </a:endParaRPr>
          </a:p>
          <a:p>
            <a:pPr algn="ctr"/>
            <a:r>
              <a:rPr lang="en-US" sz="2800" i="1" dirty="0">
                <a:solidFill>
                  <a:srgbClr val="C00000"/>
                </a:solidFill>
              </a:rPr>
              <a:t>A meeting is a deliberation where hours are </a:t>
            </a:r>
            <a:r>
              <a:rPr lang="en-US" sz="2800" i="1" dirty="0">
                <a:ln>
                  <a:solidFill>
                    <a:srgbClr val="FF0000"/>
                  </a:solidFill>
                </a:ln>
                <a:solidFill>
                  <a:srgbClr val="C00000"/>
                </a:solidFill>
              </a:rPr>
              <a:t>wasted</a:t>
            </a:r>
            <a:r>
              <a:rPr lang="en-US" sz="2800" i="1" dirty="0">
                <a:solidFill>
                  <a:srgbClr val="C00000"/>
                </a:solidFill>
              </a:rPr>
              <a:t>, and minutes are recorded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66C9B-3CE7-4E50-8839-AEF6B74E9FA5}"/>
              </a:ext>
            </a:extLst>
          </p:cNvPr>
          <p:cNvSpPr>
            <a:spLocks noGrp="1"/>
          </p:cNvSpPr>
          <p:nvPr>
            <p:ph type="title"/>
          </p:nvPr>
        </p:nvSpPr>
        <p:spPr>
          <a:xfrm>
            <a:off x="3724073" y="1329201"/>
            <a:ext cx="4939868" cy="964620"/>
          </a:xfrm>
        </p:spPr>
        <p:txBody>
          <a:bodyPr vert="horz" lIns="68580" tIns="34290" rIns="68580" bIns="34290" rtlCol="0" anchor="b">
            <a:normAutofit/>
          </a:bodyPr>
          <a:lstStyle/>
          <a:p>
            <a:r>
              <a:rPr lang="en-US" dirty="0"/>
              <a:t>Before the meeting</a:t>
            </a:r>
          </a:p>
        </p:txBody>
      </p:sp>
      <p:sp>
        <p:nvSpPr>
          <p:cNvPr id="4" name="Rectangle 3">
            <a:extLst>
              <a:ext uri="{FF2B5EF4-FFF2-40B4-BE49-F238E27FC236}">
                <a16:creationId xmlns:a16="http://schemas.microsoft.com/office/drawing/2014/main" id="{C3C53EEB-2C71-42F8-BB75-5C2BA3AAB5BC}"/>
              </a:ext>
            </a:extLst>
          </p:cNvPr>
          <p:cNvSpPr/>
          <p:nvPr/>
        </p:nvSpPr>
        <p:spPr>
          <a:xfrm>
            <a:off x="3392002" y="2689735"/>
            <a:ext cx="4939867" cy="2839064"/>
          </a:xfrm>
          <a:prstGeom prst="rect">
            <a:avLst/>
          </a:prstGeom>
        </p:spPr>
        <p:txBody>
          <a:bodyPr vert="horz" lIns="68580" tIns="34290" rIns="68580" bIns="34290" rtlCol="0">
            <a:normAutofit/>
          </a:bodyPr>
          <a:lstStyle/>
          <a:p>
            <a:pPr algn="ctr">
              <a:lnSpc>
                <a:spcPct val="90000"/>
              </a:lnSpc>
              <a:spcAft>
                <a:spcPts val="450"/>
              </a:spcAft>
            </a:pPr>
            <a:r>
              <a:rPr lang="en-US" sz="3600" dirty="0">
                <a:ln w="0"/>
              </a:rPr>
              <a:t>“By failing to prepare, you are preparing to fail.”</a:t>
            </a:r>
          </a:p>
          <a:p>
            <a:pPr algn="ctr">
              <a:lnSpc>
                <a:spcPct val="90000"/>
              </a:lnSpc>
              <a:spcAft>
                <a:spcPts val="450"/>
              </a:spcAft>
            </a:pPr>
            <a:r>
              <a:rPr lang="en-US" sz="3600" dirty="0">
                <a:ln w="0"/>
              </a:rPr>
              <a:t>- Benjamin Franklin</a:t>
            </a:r>
          </a:p>
        </p:txBody>
      </p:sp>
      <p:pic>
        <p:nvPicPr>
          <p:cNvPr id="6" name="Picture 5" descr="A painting of a person&#10;&#10;Description automatically generated with medium confidence">
            <a:extLst>
              <a:ext uri="{FF2B5EF4-FFF2-40B4-BE49-F238E27FC236}">
                <a16:creationId xmlns:a16="http://schemas.microsoft.com/office/drawing/2014/main" id="{2E90EC71-CA4A-4584-BF3E-5D605B3948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10" r="5861"/>
          <a:stretch/>
        </p:blipFill>
        <p:spPr>
          <a:xfrm>
            <a:off x="601279" y="1539990"/>
            <a:ext cx="2435747" cy="3603510"/>
          </a:xfrm>
          <a:prstGeom prst="rect">
            <a:avLst/>
          </a:prstGeom>
          <a:effectLst/>
        </p:spPr>
      </p:pic>
    </p:spTree>
    <p:extLst>
      <p:ext uri="{BB962C8B-B14F-4D97-AF65-F5344CB8AC3E}">
        <p14:creationId xmlns:p14="http://schemas.microsoft.com/office/powerpoint/2010/main" val="4056753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4EFF-B167-4A8B-93A7-76D180BF307C}"/>
              </a:ext>
            </a:extLst>
          </p:cNvPr>
          <p:cNvSpPr>
            <a:spLocks noGrp="1"/>
          </p:cNvSpPr>
          <p:nvPr>
            <p:ph type="title"/>
          </p:nvPr>
        </p:nvSpPr>
        <p:spPr>
          <a:xfrm>
            <a:off x="463731" y="112578"/>
            <a:ext cx="4434839" cy="2630622"/>
          </a:xfrm>
        </p:spPr>
        <p:txBody>
          <a:bodyPr/>
          <a:lstStyle/>
          <a:p>
            <a:r>
              <a:rPr lang="en-US" dirty="0">
                <a:latin typeface="Calibri" panose="020F0502020204030204" pitchFamily="34" charset="0"/>
                <a:ea typeface="Calibri" panose="020F0502020204030204" pitchFamily="34" charset="0"/>
                <a:cs typeface="Courier New" panose="02070309020205020404" pitchFamily="49" charset="0"/>
              </a:rPr>
              <a:t>Meeting Preparation</a:t>
            </a:r>
            <a:endParaRPr lang="en-US" dirty="0"/>
          </a:p>
        </p:txBody>
      </p:sp>
      <p:sp>
        <p:nvSpPr>
          <p:cNvPr id="3" name="Content Placeholder 2">
            <a:extLst>
              <a:ext uri="{FF2B5EF4-FFF2-40B4-BE49-F238E27FC236}">
                <a16:creationId xmlns:a16="http://schemas.microsoft.com/office/drawing/2014/main" id="{B5040889-74F4-4E10-BC2D-B9E193FAA0AF}"/>
              </a:ext>
            </a:extLst>
          </p:cNvPr>
          <p:cNvSpPr>
            <a:spLocks noGrp="1"/>
          </p:cNvSpPr>
          <p:nvPr>
            <p:ph idx="1"/>
          </p:nvPr>
        </p:nvSpPr>
        <p:spPr>
          <a:xfrm>
            <a:off x="296948" y="3265715"/>
            <a:ext cx="7807468" cy="2537928"/>
          </a:xfrm>
        </p:spPr>
        <p:txBody>
          <a:bodyPr>
            <a:normAutofit/>
          </a:bodyPr>
          <a:lstStyle/>
          <a:p>
            <a:pPr marL="457200" lvl="1" indent="-338138">
              <a:spcBef>
                <a:spcPts val="0"/>
              </a:spcBef>
            </a:pPr>
            <a:r>
              <a:rPr lang="en-US" sz="3200" dirty="0">
                <a:ea typeface="Calibri" panose="020F0502020204030204" pitchFamily="34" charset="0"/>
              </a:rPr>
              <a:t>Review agenda &amp; materials before the meeting – do your homework!</a:t>
            </a:r>
          </a:p>
          <a:p>
            <a:pPr marL="457200" lvl="1" indent="-338138">
              <a:spcBef>
                <a:spcPts val="0"/>
              </a:spcBef>
            </a:pPr>
            <a:r>
              <a:rPr lang="en-US" sz="3200" dirty="0">
                <a:ea typeface="Calibri" panose="020F0502020204030204" pitchFamily="34" charset="0"/>
              </a:rPr>
              <a:t>Do you have the information you need to make a decision?  If not, ask the President, clerk or staff before the meeting.</a:t>
            </a:r>
          </a:p>
        </p:txBody>
      </p:sp>
      <p:pic>
        <p:nvPicPr>
          <p:cNvPr id="6" name="Picture 5" descr="A screen shot of a video game&#10;&#10;Description automatically generated with low confidence">
            <a:extLst>
              <a:ext uri="{FF2B5EF4-FFF2-40B4-BE49-F238E27FC236}">
                <a16:creationId xmlns:a16="http://schemas.microsoft.com/office/drawing/2014/main" id="{EDA3CC15-E446-4CD1-9863-A833C172D48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78102" y="318467"/>
            <a:ext cx="4310636" cy="2424733"/>
          </a:xfrm>
          <a:prstGeom prst="rect">
            <a:avLst/>
          </a:prstGeom>
        </p:spPr>
      </p:pic>
      <p:sp>
        <p:nvSpPr>
          <p:cNvPr id="7" name="TextBox 6">
            <a:extLst>
              <a:ext uri="{FF2B5EF4-FFF2-40B4-BE49-F238E27FC236}">
                <a16:creationId xmlns:a16="http://schemas.microsoft.com/office/drawing/2014/main" id="{B435E0F2-60BE-4B38-AF90-966A46A3FC3F}"/>
              </a:ext>
            </a:extLst>
          </p:cNvPr>
          <p:cNvSpPr txBox="1"/>
          <p:nvPr/>
        </p:nvSpPr>
        <p:spPr>
          <a:xfrm>
            <a:off x="933372" y="8910735"/>
            <a:ext cx="7974252" cy="230832"/>
          </a:xfrm>
          <a:prstGeom prst="rect">
            <a:avLst/>
          </a:prstGeom>
          <a:noFill/>
        </p:spPr>
        <p:txBody>
          <a:bodyPr wrap="square" rtlCol="0">
            <a:spAutoFit/>
          </a:bodyPr>
          <a:lstStyle/>
          <a:p>
            <a:r>
              <a:rPr lang="en-US" sz="900" dirty="0">
                <a:hlinkClick r:id="rId4" tooltip="http://gigih.net/2019/11/21/albert-einstein-motivational-quotes/"/>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94619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043B-5A4F-3107-89E4-4E294B8201B0}"/>
              </a:ext>
            </a:extLst>
          </p:cNvPr>
          <p:cNvSpPr>
            <a:spLocks noGrp="1"/>
          </p:cNvSpPr>
          <p:nvPr>
            <p:ph type="title"/>
          </p:nvPr>
        </p:nvSpPr>
        <p:spPr>
          <a:xfrm>
            <a:off x="628650" y="365126"/>
            <a:ext cx="7886700" cy="683089"/>
          </a:xfrm>
        </p:spPr>
        <p:txBody>
          <a:bodyPr>
            <a:normAutofit fontScale="90000"/>
          </a:bodyPr>
          <a:lstStyle/>
          <a:p>
            <a:r>
              <a:rPr lang="en-US" dirty="0"/>
              <a:t>Leadership and Management</a:t>
            </a:r>
          </a:p>
        </p:txBody>
      </p:sp>
      <p:sp>
        <p:nvSpPr>
          <p:cNvPr id="3" name="Content Placeholder 2">
            <a:extLst>
              <a:ext uri="{FF2B5EF4-FFF2-40B4-BE49-F238E27FC236}">
                <a16:creationId xmlns:a16="http://schemas.microsoft.com/office/drawing/2014/main" id="{A80F9A70-3663-D4B8-ED60-E0951151E260}"/>
              </a:ext>
            </a:extLst>
          </p:cNvPr>
          <p:cNvSpPr>
            <a:spLocks noGrp="1"/>
          </p:cNvSpPr>
          <p:nvPr>
            <p:ph idx="1"/>
          </p:nvPr>
        </p:nvSpPr>
        <p:spPr>
          <a:xfrm>
            <a:off x="352374" y="1344932"/>
            <a:ext cx="5334051" cy="4351338"/>
          </a:xfrm>
        </p:spPr>
        <p:txBody>
          <a:bodyPr/>
          <a:lstStyle/>
          <a:p>
            <a:r>
              <a:rPr lang="en-US" dirty="0">
                <a:solidFill>
                  <a:schemeClr val="tx1"/>
                </a:solidFill>
              </a:rPr>
              <a:t>Collective Leadership – Village Board</a:t>
            </a:r>
          </a:p>
          <a:p>
            <a:pPr lvl="1"/>
            <a:r>
              <a:rPr lang="en-US" dirty="0">
                <a:solidFill>
                  <a:schemeClr val="tx1"/>
                </a:solidFill>
              </a:rPr>
              <a:t>Inspire a Shared Vision</a:t>
            </a:r>
          </a:p>
          <a:p>
            <a:pPr lvl="1"/>
            <a:r>
              <a:rPr lang="en-US" dirty="0">
                <a:solidFill>
                  <a:schemeClr val="tx1"/>
                </a:solidFill>
              </a:rPr>
              <a:t>Challenge the Process</a:t>
            </a:r>
          </a:p>
          <a:p>
            <a:pPr lvl="1"/>
            <a:r>
              <a:rPr lang="en-US" dirty="0">
                <a:solidFill>
                  <a:schemeClr val="tx1"/>
                </a:solidFill>
              </a:rPr>
              <a:t>Enable Others to Act</a:t>
            </a:r>
          </a:p>
          <a:p>
            <a:pPr lvl="1"/>
            <a:r>
              <a:rPr lang="en-US" dirty="0">
                <a:solidFill>
                  <a:schemeClr val="tx1"/>
                </a:solidFill>
              </a:rPr>
              <a:t>Encourage the Heart</a:t>
            </a:r>
          </a:p>
          <a:p>
            <a:r>
              <a:rPr lang="en-US" dirty="0">
                <a:solidFill>
                  <a:schemeClr val="tx1"/>
                </a:solidFill>
              </a:rPr>
              <a:t>Management – Staff/Committee Chairs</a:t>
            </a:r>
          </a:p>
          <a:p>
            <a:pPr lvl="1"/>
            <a:r>
              <a:rPr lang="en-US" dirty="0">
                <a:solidFill>
                  <a:schemeClr val="tx1"/>
                </a:solidFill>
              </a:rPr>
              <a:t> Day-to-Day Operations</a:t>
            </a:r>
          </a:p>
        </p:txBody>
      </p:sp>
      <p:pic>
        <p:nvPicPr>
          <p:cNvPr id="5" name="Content Placeholder 5" descr="Text&#10;&#10;Description automatically generated">
            <a:extLst>
              <a:ext uri="{FF2B5EF4-FFF2-40B4-BE49-F238E27FC236}">
                <a16:creationId xmlns:a16="http://schemas.microsoft.com/office/drawing/2014/main" id="{5B1F8B28-E683-4657-697E-F31949E970B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14369" y="1937231"/>
            <a:ext cx="2983537" cy="2983537"/>
          </a:xfrm>
          <a:prstGeom prst="rect">
            <a:avLst/>
          </a:prstGeom>
        </p:spPr>
      </p:pic>
    </p:spTree>
    <p:extLst>
      <p:ext uri="{BB962C8B-B14F-4D97-AF65-F5344CB8AC3E}">
        <p14:creationId xmlns:p14="http://schemas.microsoft.com/office/powerpoint/2010/main" val="764816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857185" y="698692"/>
            <a:ext cx="4730224" cy="1088068"/>
          </a:xfrm>
        </p:spPr>
        <p:txBody>
          <a:bodyPr>
            <a:noAutofit/>
          </a:bodyPr>
          <a:lstStyle/>
          <a:p>
            <a:r>
              <a:rPr lang="en-US" altLang="en-US" sz="4000" dirty="0"/>
              <a:t>Decorum Rules For Elected Officials &amp; Meeting Participants</a:t>
            </a:r>
          </a:p>
        </p:txBody>
      </p:sp>
      <p:sp>
        <p:nvSpPr>
          <p:cNvPr id="20483" name="Content Placeholder 2"/>
          <p:cNvSpPr>
            <a:spLocks noGrp="1"/>
          </p:cNvSpPr>
          <p:nvPr>
            <p:ph idx="1"/>
          </p:nvPr>
        </p:nvSpPr>
        <p:spPr>
          <a:xfrm>
            <a:off x="3517642" y="2193861"/>
            <a:ext cx="5489646" cy="4037771"/>
          </a:xfrm>
        </p:spPr>
        <p:txBody>
          <a:bodyPr>
            <a:noAutofit/>
          </a:bodyPr>
          <a:lstStyle/>
          <a:p>
            <a:pPr>
              <a:spcAft>
                <a:spcPts val="450"/>
              </a:spcAft>
            </a:pPr>
            <a:r>
              <a:rPr lang="en-US" altLang="en-US" sz="2000" dirty="0"/>
              <a:t>Stay on the Agenda</a:t>
            </a:r>
          </a:p>
          <a:p>
            <a:pPr>
              <a:spcAft>
                <a:spcPts val="450"/>
              </a:spcAft>
            </a:pPr>
            <a:r>
              <a:rPr lang="en-US" altLang="en-US" sz="2000" dirty="0"/>
              <a:t>Confine remarks to the pending issue</a:t>
            </a:r>
          </a:p>
          <a:p>
            <a:pPr>
              <a:spcAft>
                <a:spcPts val="450"/>
              </a:spcAft>
            </a:pPr>
            <a:r>
              <a:rPr lang="en-US" altLang="en-US" sz="2000" dirty="0"/>
              <a:t>Stay on Topic – Do not speak to an action not pending</a:t>
            </a:r>
          </a:p>
          <a:p>
            <a:pPr>
              <a:spcAft>
                <a:spcPts val="450"/>
              </a:spcAft>
            </a:pPr>
            <a:r>
              <a:rPr lang="en-US" altLang="en-US" sz="2000" dirty="0"/>
              <a:t>Refrain from speaking against your own motion</a:t>
            </a:r>
          </a:p>
          <a:p>
            <a:pPr>
              <a:spcAft>
                <a:spcPts val="450"/>
              </a:spcAft>
            </a:pPr>
            <a:r>
              <a:rPr lang="en-US" altLang="en-US" sz="2000" dirty="0"/>
              <a:t>Avoid  (no) “negative” motions</a:t>
            </a:r>
          </a:p>
          <a:p>
            <a:pPr>
              <a:spcAft>
                <a:spcPts val="450"/>
              </a:spcAft>
            </a:pPr>
            <a:r>
              <a:rPr lang="en-US" altLang="en-US" sz="2000" dirty="0"/>
              <a:t>Refrain from actions that “disturb the assembly.”</a:t>
            </a:r>
          </a:p>
          <a:p>
            <a:pPr>
              <a:spcAft>
                <a:spcPts val="450"/>
              </a:spcAft>
            </a:pPr>
            <a:r>
              <a:rPr lang="en-US" altLang="en-US" sz="2000" dirty="0"/>
              <a:t>Respect – Golden Rule as a guiding principle</a:t>
            </a:r>
          </a:p>
        </p:txBody>
      </p:sp>
      <p:pic>
        <p:nvPicPr>
          <p:cNvPr id="6146" name="Picture 2" descr="Meeting Etiquette">
            <a:extLst>
              <a:ext uri="{FF2B5EF4-FFF2-40B4-BE49-F238E27FC236}">
                <a16:creationId xmlns:a16="http://schemas.microsoft.com/office/drawing/2014/main" id="{B914F274-46EA-45B0-9C94-BA774E4C8A0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2537" y="556640"/>
            <a:ext cx="3066540" cy="26039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Related image">
            <a:extLst>
              <a:ext uri="{FF2B5EF4-FFF2-40B4-BE49-F238E27FC236}">
                <a16:creationId xmlns:a16="http://schemas.microsoft.com/office/drawing/2014/main" id="{63DB58D3-B88B-416C-B85B-970DA6226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26" y="3429000"/>
            <a:ext cx="2725761" cy="204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8E5BF3-EECA-F237-0BD8-CB5969D25F52}"/>
              </a:ext>
            </a:extLst>
          </p:cNvPr>
          <p:cNvSpPr txBox="1"/>
          <p:nvPr/>
        </p:nvSpPr>
        <p:spPr>
          <a:xfrm>
            <a:off x="2494500" y="5769967"/>
            <a:ext cx="5120420" cy="369332"/>
          </a:xfrm>
          <a:prstGeom prst="rect">
            <a:avLst/>
          </a:prstGeom>
          <a:noFill/>
        </p:spPr>
        <p:txBody>
          <a:bodyPr wrap="square">
            <a:spAutoFit/>
          </a:bodyPr>
          <a:lstStyle/>
          <a:p>
            <a:pPr algn="ctr"/>
            <a:r>
              <a:rPr lang="en-US" b="1" dirty="0">
                <a:solidFill>
                  <a:srgbClr val="00B050"/>
                </a:solidFill>
              </a:rPr>
              <a:t>(</a:t>
            </a:r>
            <a:r>
              <a:rPr lang="en-US" b="1" i="1" dirty="0">
                <a:solidFill>
                  <a:srgbClr val="00B050"/>
                </a:solidFill>
              </a:rPr>
              <a:t>RONR)</a:t>
            </a:r>
          </a:p>
        </p:txBody>
      </p:sp>
    </p:spTree>
    <p:extLst>
      <p:ext uri="{BB962C8B-B14F-4D97-AF65-F5344CB8AC3E}">
        <p14:creationId xmlns:p14="http://schemas.microsoft.com/office/powerpoint/2010/main" val="23735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4EFF-B167-4A8B-93A7-76D180BF307C}"/>
              </a:ext>
            </a:extLst>
          </p:cNvPr>
          <p:cNvSpPr>
            <a:spLocks noGrp="1"/>
          </p:cNvSpPr>
          <p:nvPr>
            <p:ph type="title"/>
          </p:nvPr>
        </p:nvSpPr>
        <p:spPr>
          <a:xfrm>
            <a:off x="628650" y="365126"/>
            <a:ext cx="7886700" cy="638951"/>
          </a:xfrm>
        </p:spPr>
        <p:txBody>
          <a:bodyPr>
            <a:normAutofit fontScale="90000"/>
          </a:bodyPr>
          <a:lstStyle/>
          <a:p>
            <a:r>
              <a:rPr lang="en-US" dirty="0">
                <a:latin typeface="Calibri" panose="020F0502020204030204" pitchFamily="34" charset="0"/>
                <a:ea typeface="Calibri" panose="020F0502020204030204" pitchFamily="34" charset="0"/>
                <a:cs typeface="Courier New" panose="02070309020205020404" pitchFamily="49" charset="0"/>
              </a:rPr>
              <a:t>Interpersonal Dynamics</a:t>
            </a:r>
            <a:endParaRPr lang="en-US" dirty="0"/>
          </a:p>
        </p:txBody>
      </p:sp>
      <p:pic>
        <p:nvPicPr>
          <p:cNvPr id="5" name="Content Placeholder 4" descr="A picture containing indoor, toy, looking, table&#10;&#10;Description automatically generated">
            <a:extLst>
              <a:ext uri="{FF2B5EF4-FFF2-40B4-BE49-F238E27FC236}">
                <a16:creationId xmlns:a16="http://schemas.microsoft.com/office/drawing/2014/main" id="{67EC7186-C4C3-4C3E-BB05-2433E350AE6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16183" y="1401044"/>
            <a:ext cx="4911634" cy="4266982"/>
          </a:xfrm>
        </p:spPr>
      </p:pic>
    </p:spTree>
    <p:extLst>
      <p:ext uri="{BB962C8B-B14F-4D97-AF65-F5344CB8AC3E}">
        <p14:creationId xmlns:p14="http://schemas.microsoft.com/office/powerpoint/2010/main" val="1511528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516834" y="1550855"/>
            <a:ext cx="540963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57175" indent="-257175">
              <a:defRPr sz="4400">
                <a:solidFill>
                  <a:schemeClr val="tx2"/>
                </a:solidFill>
                <a:latin typeface="Times New Roman" panose="02020603050405020304" pitchFamily="18" charset="0"/>
              </a:defRPr>
            </a:lvl1pPr>
            <a:lvl2pPr marL="742950" indent="-285750">
              <a:defRPr sz="4400">
                <a:solidFill>
                  <a:schemeClr val="tx2"/>
                </a:solidFill>
                <a:latin typeface="Times New Roman" panose="02020603050405020304" pitchFamily="18" charset="0"/>
              </a:defRPr>
            </a:lvl2pPr>
            <a:lvl3pPr marL="1143000" indent="-228600">
              <a:defRPr sz="4400">
                <a:solidFill>
                  <a:schemeClr val="tx2"/>
                </a:solidFill>
                <a:latin typeface="Times New Roman" panose="02020603050405020304" pitchFamily="18" charset="0"/>
              </a:defRPr>
            </a:lvl3pPr>
            <a:lvl4pPr marL="1600200" indent="-228600">
              <a:defRPr sz="4400">
                <a:solidFill>
                  <a:schemeClr val="tx2"/>
                </a:solidFill>
                <a:latin typeface="Times New Roman" panose="02020603050405020304" pitchFamily="18" charset="0"/>
              </a:defRPr>
            </a:lvl4pPr>
            <a:lvl5pPr marL="2057400" indent="-228600">
              <a:defRPr sz="4400">
                <a:solidFill>
                  <a:schemeClr val="tx2"/>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2"/>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2"/>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2"/>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2"/>
                </a:solidFill>
                <a:latin typeface="Times New Roman" panose="02020603050405020304" pitchFamily="18" charset="0"/>
              </a:defRPr>
            </a:lvl9pPr>
          </a:lstStyle>
          <a:p>
            <a:pPr>
              <a:buFontTx/>
              <a:buAutoNum type="arabicPeriod"/>
            </a:pPr>
            <a:r>
              <a:rPr lang="en-US" altLang="en-US" sz="2800" dirty="0">
                <a:solidFill>
                  <a:srgbClr val="323232"/>
                </a:solidFill>
                <a:latin typeface="+mj-lt"/>
                <a:cs typeface="Times New Roman" panose="02020603050405020304" pitchFamily="18" charset="0"/>
              </a:rPr>
              <a:t>Survivorship Bias</a:t>
            </a:r>
          </a:p>
          <a:p>
            <a:pPr>
              <a:buFontTx/>
              <a:buAutoNum type="arabicPeriod"/>
            </a:pPr>
            <a:endParaRPr lang="en-US" altLang="en-US" sz="2800" dirty="0">
              <a:solidFill>
                <a:srgbClr val="323232"/>
              </a:solidFill>
              <a:latin typeface="+mj-lt"/>
              <a:cs typeface="Times New Roman" panose="02020603050405020304" pitchFamily="18" charset="0"/>
            </a:endParaRPr>
          </a:p>
          <a:p>
            <a:pPr>
              <a:buFontTx/>
              <a:buAutoNum type="arabicPeriod"/>
            </a:pPr>
            <a:endParaRPr lang="en-US" altLang="en-US" sz="2800" dirty="0">
              <a:solidFill>
                <a:srgbClr val="323232"/>
              </a:solidFill>
              <a:latin typeface="+mj-lt"/>
              <a:cs typeface="Times New Roman" panose="02020603050405020304" pitchFamily="18" charset="0"/>
            </a:endParaRPr>
          </a:p>
          <a:p>
            <a:pPr>
              <a:buFontTx/>
              <a:buAutoNum type="arabicPeriod"/>
            </a:pPr>
            <a:r>
              <a:rPr lang="en-US" altLang="en-US" sz="2800" dirty="0">
                <a:latin typeface="+mj-lt"/>
              </a:rPr>
              <a:t>Loss Aversion</a:t>
            </a:r>
          </a:p>
          <a:p>
            <a:pPr>
              <a:buFontTx/>
              <a:buAutoNum type="arabicPeriod"/>
            </a:pPr>
            <a:endParaRPr lang="en-US" altLang="en-US" sz="2800" dirty="0">
              <a:latin typeface="+mj-lt"/>
            </a:endParaRPr>
          </a:p>
          <a:p>
            <a:pPr>
              <a:buFontTx/>
              <a:buAutoNum type="arabicPeriod"/>
            </a:pPr>
            <a:endParaRPr lang="en-US" altLang="en-US" sz="2800" dirty="0">
              <a:latin typeface="+mj-lt"/>
            </a:endParaRPr>
          </a:p>
          <a:p>
            <a:pPr>
              <a:buFontTx/>
              <a:buAutoNum type="arabicPeriod"/>
            </a:pPr>
            <a:r>
              <a:rPr lang="en-US" altLang="en-US" sz="2800" dirty="0">
                <a:latin typeface="+mj-lt"/>
              </a:rPr>
              <a:t>The Availability Heuristic</a:t>
            </a:r>
          </a:p>
          <a:p>
            <a:pPr>
              <a:buFontTx/>
              <a:buAutoNum type="arabicPeriod"/>
            </a:pPr>
            <a:endParaRPr lang="en-US" altLang="en-US" sz="2800" dirty="0">
              <a:latin typeface="+mj-lt"/>
            </a:endParaRPr>
          </a:p>
          <a:p>
            <a:pPr>
              <a:buFontTx/>
              <a:buAutoNum type="arabicPeriod"/>
            </a:pPr>
            <a:endParaRPr lang="en-US" altLang="en-US" sz="2800" dirty="0">
              <a:latin typeface="+mj-lt"/>
            </a:endParaRPr>
          </a:p>
          <a:p>
            <a:pPr>
              <a:buFontTx/>
              <a:buAutoNum type="arabicPeriod"/>
            </a:pPr>
            <a:r>
              <a:rPr lang="en-US" altLang="en-US" sz="2800" dirty="0">
                <a:latin typeface="+mj-lt"/>
              </a:rPr>
              <a:t>Confirmation Bias</a:t>
            </a:r>
          </a:p>
        </p:txBody>
      </p:sp>
      <p:pic>
        <p:nvPicPr>
          <p:cNvPr id="14340" name="Picture 4" descr="survivorship bias (Common Mental Err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4535" y="1582599"/>
            <a:ext cx="1411930" cy="107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availability heuristic (Common Mental Erro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535" y="3751457"/>
            <a:ext cx="1547571" cy="1008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confirmation bias (Common Mental Erro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2829" y="4959373"/>
            <a:ext cx="1547570" cy="101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8373" y="212815"/>
            <a:ext cx="8487284" cy="1323439"/>
          </a:xfrm>
          <a:prstGeom prst="rect">
            <a:avLst/>
          </a:prstGeom>
          <a:noFill/>
        </p:spPr>
        <p:txBody>
          <a:bodyPr wrap="square">
            <a:spAutoFit/>
          </a:bodyPr>
          <a:lstStyle/>
          <a:p>
            <a:pPr>
              <a:defRPr/>
            </a:pPr>
            <a:r>
              <a:rPr lang="en-US" sz="4000" dirty="0">
                <a:solidFill>
                  <a:srgbClr val="0070C0"/>
                </a:solidFill>
                <a:cs typeface="Calibri Light" panose="020F0302020204030204" pitchFamily="34" charset="0"/>
              </a:rPr>
              <a:t>Bias - </a:t>
            </a:r>
            <a:r>
              <a:rPr lang="en-US" sz="4000" dirty="0">
                <a:solidFill>
                  <a:srgbClr val="0070C0"/>
                </a:solidFill>
              </a:rPr>
              <a:t>Common Mental Errors That Prevent Making Good Decisions</a:t>
            </a:r>
          </a:p>
        </p:txBody>
      </p:sp>
      <p:sp>
        <p:nvSpPr>
          <p:cNvPr id="4" name="Rectangle 3">
            <a:extLst>
              <a:ext uri="{FF2B5EF4-FFF2-40B4-BE49-F238E27FC236}">
                <a16:creationId xmlns:a16="http://schemas.microsoft.com/office/drawing/2014/main" id="{A640723B-033B-4763-9EA8-4CE9C8C4C351}"/>
              </a:ext>
            </a:extLst>
          </p:cNvPr>
          <p:cNvSpPr/>
          <p:nvPr/>
        </p:nvSpPr>
        <p:spPr>
          <a:xfrm>
            <a:off x="3614057" y="5831689"/>
            <a:ext cx="2950029" cy="553998"/>
          </a:xfrm>
          <a:prstGeom prst="rect">
            <a:avLst/>
          </a:prstGeom>
        </p:spPr>
        <p:txBody>
          <a:bodyPr wrap="square">
            <a:spAutoFit/>
          </a:bodyPr>
          <a:lstStyle/>
          <a:p>
            <a:pPr>
              <a:defRPr/>
            </a:pPr>
            <a:r>
              <a:rPr lang="en-US" sz="1200" dirty="0"/>
              <a:t>Adapted from James Clear, </a:t>
            </a:r>
            <a:r>
              <a:rPr lang="en-US" sz="1200" dirty="0">
                <a:hlinkClick r:id="rId6"/>
              </a:rPr>
              <a:t>https://jamesclear.com</a:t>
            </a:r>
            <a:r>
              <a:rPr lang="en-US" sz="1200" dirty="0"/>
              <a:t> Copyright © 2018</a:t>
            </a:r>
            <a:r>
              <a:rPr lang="en-US" dirty="0"/>
              <a:t> </a:t>
            </a:r>
            <a:endParaRPr lang="en-US" dirty="0">
              <a:cs typeface="Calibri Light" panose="020F0302020204030204" pitchFamily="34" charset="0"/>
            </a:endParaRPr>
          </a:p>
        </p:txBody>
      </p:sp>
      <p:pic>
        <p:nvPicPr>
          <p:cNvPr id="8" name="Picture 7">
            <a:extLst>
              <a:ext uri="{FF2B5EF4-FFF2-40B4-BE49-F238E27FC236}">
                <a16:creationId xmlns:a16="http://schemas.microsoft.com/office/drawing/2014/main" id="{36DCADB7-1489-4AFF-9036-529D90F15FA2}"/>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1513" t="5637" r="7948" b="12025"/>
          <a:stretch/>
        </p:blipFill>
        <p:spPr>
          <a:xfrm>
            <a:off x="6081168" y="2566115"/>
            <a:ext cx="1174438" cy="1120026"/>
          </a:xfrm>
          <a:prstGeom prst="rect">
            <a:avLst/>
          </a:prstGeom>
        </p:spPr>
      </p:pic>
      <p:sp>
        <p:nvSpPr>
          <p:cNvPr id="6" name="TextBox 5">
            <a:extLst>
              <a:ext uri="{FF2B5EF4-FFF2-40B4-BE49-F238E27FC236}">
                <a16:creationId xmlns:a16="http://schemas.microsoft.com/office/drawing/2014/main" id="{FDD36792-A8BD-4AA8-9B32-C33599845BCD}"/>
              </a:ext>
            </a:extLst>
          </p:cNvPr>
          <p:cNvSpPr txBox="1"/>
          <p:nvPr/>
        </p:nvSpPr>
        <p:spPr>
          <a:xfrm>
            <a:off x="2289941" y="6858000"/>
            <a:ext cx="4564118" cy="230832"/>
          </a:xfrm>
          <a:prstGeom prst="rect">
            <a:avLst/>
          </a:prstGeom>
          <a:noFill/>
        </p:spPr>
        <p:txBody>
          <a:bodyPr wrap="square" rtlCol="0">
            <a:spAutoFit/>
          </a:bodyPr>
          <a:lstStyle/>
          <a:p>
            <a:r>
              <a:rPr lang="en-US" sz="900" dirty="0">
                <a:hlinkClick r:id="rId9" tooltip="http://opinion-forum.com/index/2011/07/cognitive-biases-make-common-sense-neither/"/>
              </a:rPr>
              <a:t>This Photo</a:t>
            </a:r>
            <a:r>
              <a:rPr lang="en-US" sz="900" dirty="0"/>
              <a:t> by Unknown Author is licensed under </a:t>
            </a:r>
            <a:r>
              <a:rPr lang="en-US" sz="900" dirty="0">
                <a:hlinkClick r:id="rId10" tooltip="https://creativecommons.org/licenses/by/3.0/"/>
              </a:rPr>
              <a:t>CC BY</a:t>
            </a:r>
            <a:endParaRPr lang="en-US" sz="9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29770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621" y="1457299"/>
            <a:ext cx="4498548" cy="30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0481" y="204210"/>
            <a:ext cx="8138793" cy="916781"/>
          </a:xfrm>
        </p:spPr>
        <p:txBody>
          <a:bodyPr>
            <a:normAutofit fontScale="90000"/>
          </a:bodyPr>
          <a:lstStyle/>
          <a:p>
            <a:pPr>
              <a:defRPr/>
            </a:pPr>
            <a:r>
              <a:rPr lang="en-US" b="1" dirty="0">
                <a:solidFill>
                  <a:srgbClr val="0070C0"/>
                </a:solidFill>
                <a:latin typeface="+mn-lt"/>
              </a:rPr>
              <a:t>Communication Starts with Listening</a:t>
            </a:r>
          </a:p>
        </p:txBody>
      </p:sp>
      <p:sp>
        <p:nvSpPr>
          <p:cNvPr id="3" name="TextBox 2">
            <a:extLst>
              <a:ext uri="{FF2B5EF4-FFF2-40B4-BE49-F238E27FC236}">
                <a16:creationId xmlns:a16="http://schemas.microsoft.com/office/drawing/2014/main" id="{EDC134F1-B09C-BB59-C0CB-B21D3FF37D24}"/>
              </a:ext>
            </a:extLst>
          </p:cNvPr>
          <p:cNvSpPr txBox="1"/>
          <p:nvPr/>
        </p:nvSpPr>
        <p:spPr>
          <a:xfrm>
            <a:off x="359811" y="1331487"/>
            <a:ext cx="3680344" cy="3693319"/>
          </a:xfrm>
          <a:prstGeom prst="rect">
            <a:avLst/>
          </a:prstGeom>
          <a:noFill/>
        </p:spPr>
        <p:txBody>
          <a:bodyPr wrap="square" rtlCol="0">
            <a:spAutoFit/>
          </a:bodyPr>
          <a:lstStyle/>
          <a:p>
            <a:r>
              <a:rPr lang="en-US" sz="3600" b="1" dirty="0"/>
              <a:t>The single biggest problem with communication is the illusion that it has taken place. </a:t>
            </a:r>
          </a:p>
          <a:p>
            <a:endParaRPr lang="en-US" sz="3600" i="1" dirty="0"/>
          </a:p>
          <a:p>
            <a:r>
              <a:rPr lang="en-US" i="1" dirty="0"/>
              <a:t>Attributed to George Bernard Shaw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99F2B-56F8-17C4-EE22-00929F1BB660}"/>
              </a:ext>
            </a:extLst>
          </p:cNvPr>
          <p:cNvSpPr>
            <a:spLocks noGrp="1"/>
          </p:cNvSpPr>
          <p:nvPr>
            <p:ph type="title"/>
          </p:nvPr>
        </p:nvSpPr>
        <p:spPr>
          <a:xfrm>
            <a:off x="404715" y="271820"/>
            <a:ext cx="7886700" cy="931829"/>
          </a:xfrm>
        </p:spPr>
        <p:txBody>
          <a:bodyPr/>
          <a:lstStyle/>
          <a:p>
            <a:r>
              <a:rPr lang="en-US" dirty="0"/>
              <a:t>Thinking versus Speaking</a:t>
            </a:r>
          </a:p>
        </p:txBody>
      </p:sp>
      <p:sp>
        <p:nvSpPr>
          <p:cNvPr id="3" name="Content Placeholder 2">
            <a:extLst>
              <a:ext uri="{FF2B5EF4-FFF2-40B4-BE49-F238E27FC236}">
                <a16:creationId xmlns:a16="http://schemas.microsoft.com/office/drawing/2014/main" id="{A26AC223-6929-DB56-C4AA-093AD2305C3D}"/>
              </a:ext>
            </a:extLst>
          </p:cNvPr>
          <p:cNvSpPr>
            <a:spLocks noGrp="1"/>
          </p:cNvSpPr>
          <p:nvPr>
            <p:ph idx="1"/>
          </p:nvPr>
        </p:nvSpPr>
        <p:spPr>
          <a:xfrm>
            <a:off x="200071" y="1147664"/>
            <a:ext cx="4838460" cy="4655978"/>
          </a:xfrm>
        </p:spPr>
        <p:txBody>
          <a:bodyPr>
            <a:normAutofit fontScale="85000" lnSpcReduction="20000"/>
          </a:bodyPr>
          <a:lstStyle/>
          <a:p>
            <a:pPr marR="0">
              <a:lnSpc>
                <a:spcPct val="120000"/>
              </a:lnSpc>
              <a:spcBef>
                <a:spcPts val="600"/>
              </a:spcBef>
              <a:spcAft>
                <a:spcPts val="600"/>
              </a:spcAft>
            </a:pPr>
            <a:r>
              <a:rPr lang="en-US" sz="2300" b="1" dirty="0">
                <a:effectLst/>
                <a:latin typeface="Calibri" panose="020F0502020204030204" pitchFamily="34" charset="0"/>
                <a:ea typeface="Times New Roman" panose="02020603050405020304" pitchFamily="18" charset="0"/>
                <a:cs typeface="Calibri" panose="020F0502020204030204" pitchFamily="34" charset="0"/>
              </a:rPr>
              <a:t>What I meant to say</a:t>
            </a:r>
          </a:p>
          <a:p>
            <a:pPr marR="0">
              <a:lnSpc>
                <a:spcPct val="120000"/>
              </a:lnSpc>
              <a:spcBef>
                <a:spcPts val="600"/>
              </a:spcBef>
              <a:spcAft>
                <a:spcPts val="600"/>
              </a:spcAft>
            </a:pPr>
            <a:r>
              <a:rPr lang="en-US" sz="2300" b="1" dirty="0">
                <a:effectLst/>
                <a:latin typeface="Calibri" panose="020F0502020204030204" pitchFamily="34" charset="0"/>
                <a:ea typeface="Times New Roman" panose="02020603050405020304" pitchFamily="18" charset="0"/>
                <a:cs typeface="Calibri" panose="020F0502020204030204" pitchFamily="34" charset="0"/>
              </a:rPr>
              <a:t>What I said</a:t>
            </a:r>
            <a:endParaRPr lang="en-US" sz="2300" dirty="0">
              <a:effectLst/>
              <a:latin typeface="Calibri" panose="020F0502020204030204" pitchFamily="34" charset="0"/>
              <a:ea typeface="Times New Roman" panose="02020603050405020304" pitchFamily="18" charset="0"/>
              <a:cs typeface="Calibri" panose="020F0502020204030204" pitchFamily="34" charset="0"/>
            </a:endParaRPr>
          </a:p>
          <a:p>
            <a:pPr marR="0">
              <a:lnSpc>
                <a:spcPct val="120000"/>
              </a:lnSpc>
              <a:spcBef>
                <a:spcPts val="600"/>
              </a:spcBef>
              <a:spcAft>
                <a:spcPts val="600"/>
              </a:spcAft>
            </a:pPr>
            <a:r>
              <a:rPr lang="en-US" sz="2300" b="1" dirty="0">
                <a:effectLst/>
                <a:latin typeface="Calibri" panose="020F0502020204030204" pitchFamily="34" charset="0"/>
                <a:ea typeface="Times New Roman" panose="02020603050405020304" pitchFamily="18" charset="0"/>
                <a:cs typeface="Calibri" panose="020F0502020204030204" pitchFamily="34" charset="0"/>
              </a:rPr>
              <a:t>Everything I am thinking about this topic - </a:t>
            </a:r>
            <a:r>
              <a:rPr lang="en-US" sz="2300" dirty="0">
                <a:effectLst/>
                <a:latin typeface="Calibri" panose="020F0502020204030204" pitchFamily="34" charset="0"/>
                <a:ea typeface="Times New Roman" panose="02020603050405020304" pitchFamily="18" charset="0"/>
                <a:cs typeface="Calibri" panose="020F0502020204030204" pitchFamily="34" charset="0"/>
              </a:rPr>
              <a:t>The basic constraint is: </a:t>
            </a:r>
          </a:p>
          <a:p>
            <a:pPr lvl="1">
              <a:lnSpc>
                <a:spcPct val="120000"/>
              </a:lnSpc>
              <a:spcBef>
                <a:spcPts val="600"/>
              </a:spcBef>
              <a:spcAft>
                <a:spcPts val="600"/>
              </a:spcAft>
            </a:pPr>
            <a:r>
              <a:rPr lang="en-US" sz="2200" b="1" dirty="0">
                <a:effectLst/>
                <a:latin typeface="Calibri" panose="020F0502020204030204" pitchFamily="34" charset="0"/>
                <a:ea typeface="Times New Roman" panose="02020603050405020304" pitchFamily="18" charset="0"/>
                <a:cs typeface="Calibri" panose="020F0502020204030204" pitchFamily="34" charset="0"/>
              </a:rPr>
              <a:t>People can think at up to 4,000 words a minute</a:t>
            </a:r>
          </a:p>
          <a:p>
            <a:pPr lvl="1">
              <a:lnSpc>
                <a:spcPct val="120000"/>
              </a:lnSpc>
              <a:spcBef>
                <a:spcPts val="600"/>
              </a:spcBef>
              <a:spcAft>
                <a:spcPts val="600"/>
              </a:spcAft>
            </a:pPr>
            <a:r>
              <a:rPr lang="en-US" sz="2200" b="1" dirty="0">
                <a:effectLst/>
                <a:latin typeface="Calibri" panose="020F0502020204030204" pitchFamily="34" charset="0"/>
                <a:ea typeface="Times New Roman" panose="02020603050405020304" pitchFamily="18" charset="0"/>
                <a:cs typeface="Calibri" panose="020F0502020204030204" pitchFamily="34" charset="0"/>
              </a:rPr>
              <a:t>We can only speak at 125 words per minute, in most cases</a:t>
            </a:r>
            <a:r>
              <a:rPr lang="en-US" sz="1600" b="1" dirty="0">
                <a:effectLst/>
                <a:latin typeface="Calibri" panose="020F0502020204030204" pitchFamily="34" charset="0"/>
                <a:ea typeface="Times New Roman" panose="02020603050405020304" pitchFamily="18" charset="0"/>
                <a:cs typeface="Calibri" panose="020F0502020204030204" pitchFamily="34" charset="0"/>
              </a:rPr>
              <a:t>.</a:t>
            </a: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lvl="2">
              <a:lnSpc>
                <a:spcPct val="120000"/>
              </a:lnSpc>
              <a:spcBef>
                <a:spcPts val="0"/>
              </a:spcBef>
            </a:pPr>
            <a:r>
              <a:rPr lang="en-US" sz="1800" i="1" dirty="0">
                <a:effectLst/>
                <a:latin typeface="Calibri" panose="020F0502020204030204" pitchFamily="34" charset="0"/>
                <a:ea typeface="Times New Roman" panose="02020603050405020304" pitchFamily="18" charset="0"/>
                <a:cs typeface="Calibri" panose="020F0502020204030204" pitchFamily="34" charset="0"/>
              </a:rPr>
              <a:t>There will always be more to say than we can ever express. </a:t>
            </a:r>
          </a:p>
          <a:p>
            <a:pPr lvl="2">
              <a:lnSpc>
                <a:spcPct val="120000"/>
              </a:lnSpc>
              <a:spcBef>
                <a:spcPts val="0"/>
              </a:spcBef>
            </a:pPr>
            <a:r>
              <a:rPr lang="en-US" sz="1800" i="1" dirty="0">
                <a:effectLst/>
                <a:latin typeface="Calibri" panose="020F0502020204030204" pitchFamily="34" charset="0"/>
                <a:ea typeface="Times New Roman" panose="02020603050405020304" pitchFamily="18" charset="0"/>
                <a:cs typeface="Calibri" panose="020F0502020204030204" pitchFamily="34" charset="0"/>
              </a:rPr>
              <a:t>There is more that we are thinking about a topic than we might even hope to say</a:t>
            </a:r>
          </a:p>
          <a:p>
            <a:pPr>
              <a:lnSpc>
                <a:spcPct val="120000"/>
              </a:lnSpc>
              <a:spcBef>
                <a:spcPts val="600"/>
              </a:spcBef>
              <a:spcAft>
                <a:spcPts val="600"/>
              </a:spcAft>
            </a:pPr>
            <a:r>
              <a:rPr lang="en-US" sz="2600" b="1" i="1" dirty="0">
                <a:latin typeface="Calibri" panose="020F0502020204030204" pitchFamily="34" charset="0"/>
                <a:ea typeface="Calibri" panose="020F0502020204030204" pitchFamily="34" charset="0"/>
                <a:cs typeface="Calibri" panose="020F0502020204030204" pitchFamily="34" charset="0"/>
              </a:rPr>
              <a:t>So, choose your words carefully</a:t>
            </a:r>
            <a:endParaRPr lang="en-US" sz="2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F444A89-4B42-8A82-ABDE-15B5F7A55F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9464" y="1594730"/>
            <a:ext cx="3759222" cy="3165383"/>
          </a:xfrm>
          <a:prstGeom prst="rect">
            <a:avLst/>
          </a:prstGeom>
          <a:noFill/>
          <a:ln>
            <a:noFill/>
          </a:ln>
        </p:spPr>
      </p:pic>
      <p:sp>
        <p:nvSpPr>
          <p:cNvPr id="5" name="TextBox 4">
            <a:extLst>
              <a:ext uri="{FF2B5EF4-FFF2-40B4-BE49-F238E27FC236}">
                <a16:creationId xmlns:a16="http://schemas.microsoft.com/office/drawing/2014/main" id="{EFBB0674-630B-0F71-DB8D-F103F89AFB50}"/>
              </a:ext>
            </a:extLst>
          </p:cNvPr>
          <p:cNvSpPr txBox="1"/>
          <p:nvPr/>
        </p:nvSpPr>
        <p:spPr>
          <a:xfrm>
            <a:off x="5319464" y="5390002"/>
            <a:ext cx="3377682" cy="769441"/>
          </a:xfrm>
          <a:prstGeom prst="rect">
            <a:avLst/>
          </a:prstGeom>
          <a:noFill/>
        </p:spPr>
        <p:txBody>
          <a:bodyPr wrap="square" rtlCol="0">
            <a:spAutoFit/>
          </a:bodyPr>
          <a:lstStyle/>
          <a:p>
            <a:pPr marL="0" marR="0">
              <a:spcBef>
                <a:spcPts val="0"/>
              </a:spcBef>
              <a:spcAft>
                <a:spcPts val="0"/>
              </a:spcAft>
              <a:tabLst>
                <a:tab pos="2971800" algn="ctr"/>
                <a:tab pos="5943600" algn="r"/>
              </a:tabLst>
            </a:pPr>
            <a:r>
              <a:rPr lang="en-US" sz="1100" u="sng" kern="1800" dirty="0">
                <a:solidFill>
                  <a:srgbClr val="0000FF"/>
                </a:solidFill>
                <a:effectLst/>
                <a:ea typeface="Times New Roman" panose="02020603050405020304" pitchFamily="18" charset="0"/>
                <a:cs typeface="Times New Roman" panose="02020603050405020304" pitchFamily="18" charset="0"/>
                <a:hlinkClick r:id="rId4"/>
              </a:rPr>
              <a:t>The Talking and Thinking Gap</a:t>
            </a:r>
            <a:endParaRPr lang="en-US" sz="1100" dirty="0">
              <a:effectLst/>
              <a:ea typeface="Calibri" panose="020F0502020204030204" pitchFamily="34" charset="0"/>
              <a:cs typeface="Times New Roman" panose="02020603050405020304" pitchFamily="18" charset="0"/>
            </a:endParaRPr>
          </a:p>
          <a:p>
            <a:pPr marL="0" marR="0">
              <a:spcBef>
                <a:spcPts val="0"/>
              </a:spcBef>
              <a:spcAft>
                <a:spcPts val="0"/>
              </a:spcAft>
              <a:tabLst>
                <a:tab pos="2971800" algn="ctr"/>
                <a:tab pos="5943600" algn="r"/>
              </a:tabLst>
            </a:pPr>
            <a:r>
              <a:rPr lang="en-US" sz="1100" u="sng" dirty="0">
                <a:solidFill>
                  <a:srgbClr val="0000FF"/>
                </a:solidFill>
                <a:effectLst/>
                <a:ea typeface="Calibri" panose="020F0502020204030204" pitchFamily="34" charset="0"/>
                <a:cs typeface="Times New Roman" panose="02020603050405020304" pitchFamily="18" charset="0"/>
                <a:hlinkClick r:id="rId4"/>
              </a:rPr>
              <a:t>https://www.danielstillman.com/blog/the-thought-intention-expression-gap</a:t>
            </a:r>
            <a:r>
              <a:rPr lang="en-US" sz="1100" dirty="0">
                <a:effectLst/>
                <a:ea typeface="Calibri" panose="020F0502020204030204" pitchFamily="34" charset="0"/>
                <a:cs typeface="Times New Roman" panose="02020603050405020304" pitchFamily="18" charset="0"/>
              </a:rPr>
              <a:t> </a:t>
            </a:r>
          </a:p>
          <a:p>
            <a:endParaRPr lang="en-US" sz="1100" dirty="0"/>
          </a:p>
        </p:txBody>
      </p:sp>
    </p:spTree>
    <p:extLst>
      <p:ext uri="{BB962C8B-B14F-4D97-AF65-F5344CB8AC3E}">
        <p14:creationId xmlns:p14="http://schemas.microsoft.com/office/powerpoint/2010/main" val="3171940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1F54D-0CF0-A238-7BE3-58C49C703384}"/>
              </a:ext>
            </a:extLst>
          </p:cNvPr>
          <p:cNvSpPr>
            <a:spLocks noGrp="1"/>
          </p:cNvSpPr>
          <p:nvPr>
            <p:ph type="title"/>
          </p:nvPr>
        </p:nvSpPr>
        <p:spPr>
          <a:xfrm>
            <a:off x="264756" y="215934"/>
            <a:ext cx="8095472" cy="698564"/>
          </a:xfrm>
        </p:spPr>
        <p:txBody>
          <a:bodyPr/>
          <a:lstStyle/>
          <a:p>
            <a:r>
              <a:rPr lang="en-US" dirty="0"/>
              <a:t>Listening - </a:t>
            </a:r>
            <a:r>
              <a:rPr lang="en-US" sz="3200" dirty="0"/>
              <a:t>with your Eyes, Ears, and Feelings</a:t>
            </a:r>
          </a:p>
        </p:txBody>
      </p:sp>
      <p:sp>
        <p:nvSpPr>
          <p:cNvPr id="3" name="Content Placeholder 2">
            <a:extLst>
              <a:ext uri="{FF2B5EF4-FFF2-40B4-BE49-F238E27FC236}">
                <a16:creationId xmlns:a16="http://schemas.microsoft.com/office/drawing/2014/main" id="{49207602-2404-87CD-E13A-93EE84F7233C}"/>
              </a:ext>
            </a:extLst>
          </p:cNvPr>
          <p:cNvSpPr>
            <a:spLocks noGrp="1"/>
          </p:cNvSpPr>
          <p:nvPr>
            <p:ph idx="1"/>
          </p:nvPr>
        </p:nvSpPr>
        <p:spPr>
          <a:xfrm>
            <a:off x="264756" y="1138285"/>
            <a:ext cx="6070730" cy="4851967"/>
          </a:xfrm>
        </p:spPr>
        <p:txBody>
          <a:bodyPr>
            <a:normAutofit fontScale="92500" lnSpcReduction="10000"/>
          </a:bodyPr>
          <a:lstStyle/>
          <a:p>
            <a:r>
              <a:rPr lang="en-US" sz="3500" dirty="0"/>
              <a:t>Active listening</a:t>
            </a:r>
          </a:p>
          <a:p>
            <a:pPr lvl="1"/>
            <a:r>
              <a:rPr lang="en-US" b="0" i="0" dirty="0">
                <a:solidFill>
                  <a:srgbClr val="202124"/>
                </a:solidFill>
                <a:effectLst/>
                <a:latin typeface="Roboto" panose="02000000000000000000" pitchFamily="2" charset="0"/>
              </a:rPr>
              <a:t>Pay attention. Give the speaker your undivided attention and acknowledge the message.</a:t>
            </a:r>
          </a:p>
          <a:p>
            <a:pPr lvl="1"/>
            <a:r>
              <a:rPr lang="en-US" b="0" i="0" dirty="0">
                <a:solidFill>
                  <a:srgbClr val="202124"/>
                </a:solidFill>
                <a:effectLst/>
                <a:latin typeface="Roboto" panose="02000000000000000000" pitchFamily="2" charset="0"/>
              </a:rPr>
              <a:t>Show that you are listening.</a:t>
            </a:r>
          </a:p>
          <a:p>
            <a:pPr lvl="1"/>
            <a:r>
              <a:rPr lang="en-US" b="0" i="0" dirty="0">
                <a:solidFill>
                  <a:srgbClr val="202124"/>
                </a:solidFill>
                <a:effectLst/>
                <a:latin typeface="Roboto" panose="02000000000000000000" pitchFamily="2" charset="0"/>
              </a:rPr>
              <a:t>Provide feedback.</a:t>
            </a:r>
          </a:p>
          <a:p>
            <a:pPr lvl="1"/>
            <a:r>
              <a:rPr lang="en-US" b="0" i="0" dirty="0">
                <a:solidFill>
                  <a:srgbClr val="202124"/>
                </a:solidFill>
                <a:effectLst/>
                <a:latin typeface="Roboto" panose="02000000000000000000" pitchFamily="2" charset="0"/>
              </a:rPr>
              <a:t>Defer judgment.</a:t>
            </a:r>
          </a:p>
          <a:p>
            <a:pPr lvl="1"/>
            <a:r>
              <a:rPr lang="en-US" b="0" i="0" dirty="0">
                <a:solidFill>
                  <a:srgbClr val="202124"/>
                </a:solidFill>
                <a:effectLst/>
                <a:latin typeface="Roboto" panose="02000000000000000000" pitchFamily="2" charset="0"/>
              </a:rPr>
              <a:t>Respond Appropriately.</a:t>
            </a:r>
            <a:endParaRPr lang="en-US" dirty="0"/>
          </a:p>
          <a:p>
            <a:r>
              <a:rPr lang="en-US" sz="3500" dirty="0"/>
              <a:t>Listen to what the other person is saying – not your assumptions</a:t>
            </a:r>
          </a:p>
          <a:p>
            <a:r>
              <a:rPr lang="en-US" sz="3500" dirty="0"/>
              <a:t>Body language</a:t>
            </a:r>
          </a:p>
          <a:p>
            <a:r>
              <a:rPr lang="en-US" sz="3500" dirty="0"/>
              <a:t>Pay attention to your feelings</a:t>
            </a:r>
          </a:p>
        </p:txBody>
      </p:sp>
      <p:pic>
        <p:nvPicPr>
          <p:cNvPr id="4" name="Picture 3" descr="A close up of a sign&#10;&#10;Description automatically generated">
            <a:extLst>
              <a:ext uri="{FF2B5EF4-FFF2-40B4-BE49-F238E27FC236}">
                <a16:creationId xmlns:a16="http://schemas.microsoft.com/office/drawing/2014/main" id="{9F284A9A-1349-079C-C7DB-AA9ECFABC0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52589" y="1554334"/>
            <a:ext cx="2626655" cy="2641281"/>
          </a:xfrm>
          <a:prstGeom prst="rect">
            <a:avLst/>
          </a:prstGeom>
        </p:spPr>
      </p:pic>
      <p:sp>
        <p:nvSpPr>
          <p:cNvPr id="5" name="TextBox 4">
            <a:extLst>
              <a:ext uri="{FF2B5EF4-FFF2-40B4-BE49-F238E27FC236}">
                <a16:creationId xmlns:a16="http://schemas.microsoft.com/office/drawing/2014/main" id="{7BE717C9-5A6C-BD67-E227-886DA3BCB33E}"/>
              </a:ext>
            </a:extLst>
          </p:cNvPr>
          <p:cNvSpPr txBox="1"/>
          <p:nvPr/>
        </p:nvSpPr>
        <p:spPr>
          <a:xfrm>
            <a:off x="1161986" y="6858000"/>
            <a:ext cx="6820027" cy="230832"/>
          </a:xfrm>
          <a:prstGeom prst="rect">
            <a:avLst/>
          </a:prstGeom>
          <a:noFill/>
        </p:spPr>
        <p:txBody>
          <a:bodyPr wrap="square" rtlCol="0">
            <a:spAutoFit/>
          </a:bodyPr>
          <a:lstStyle/>
          <a:p>
            <a:r>
              <a:rPr lang="en-US" sz="900" dirty="0">
                <a:hlinkClick r:id="rId4" tooltip="http://thingsweforget.blogspot.com/2013/11/1099-listen-more-than-you-talk.html"/>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4127658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73B7BFEB-2102-400D-844A-00CEB7AD3742" descr="73B7BFEB-2102-400D-844A-00CEB7AD3742">
            <a:extLst>
              <a:ext uri="{FF2B5EF4-FFF2-40B4-BE49-F238E27FC236}">
                <a16:creationId xmlns:a16="http://schemas.microsoft.com/office/drawing/2014/main" id="{A492AFBE-F36F-4899-AD21-A04DC6CE2285}"/>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7247" t="7326" r="13594" b="21175"/>
          <a:stretch/>
        </p:blipFill>
        <p:spPr bwMode="auto">
          <a:xfrm rot="10800000">
            <a:off x="1012174" y="1308990"/>
            <a:ext cx="6694790" cy="45352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9DDFA861-EA4D-49D0-ADA7-267F629FEAA8}"/>
              </a:ext>
            </a:extLst>
          </p:cNvPr>
          <p:cNvSpPr>
            <a:spLocks noGrp="1"/>
          </p:cNvSpPr>
          <p:nvPr>
            <p:ph type="title"/>
          </p:nvPr>
        </p:nvSpPr>
        <p:spPr>
          <a:xfrm>
            <a:off x="714375" y="325508"/>
            <a:ext cx="5915025" cy="916781"/>
          </a:xfrm>
        </p:spPr>
        <p:txBody>
          <a:bodyPr/>
          <a:lstStyle/>
          <a:p>
            <a:pPr>
              <a:defRPr/>
            </a:pPr>
            <a:r>
              <a:rPr lang="en-US" dirty="0">
                <a:latin typeface="+mn-lt"/>
              </a:rPr>
              <a:t>And “hears” why!</a:t>
            </a:r>
            <a:endParaRPr lang="en-US" b="1" dirty="0">
              <a:solidFill>
                <a:srgbClr val="0070C0"/>
              </a:solidFill>
              <a:latin typeface="+mn-lt"/>
            </a:endParaRPr>
          </a:p>
        </p:txBody>
      </p:sp>
      <p:sp>
        <p:nvSpPr>
          <p:cNvPr id="5" name="Rectangle 4">
            <a:extLst>
              <a:ext uri="{FF2B5EF4-FFF2-40B4-BE49-F238E27FC236}">
                <a16:creationId xmlns:a16="http://schemas.microsoft.com/office/drawing/2014/main" id="{B7289910-E886-4669-82B1-3609BA982DD5}"/>
              </a:ext>
            </a:extLst>
          </p:cNvPr>
          <p:cNvSpPr/>
          <p:nvPr/>
        </p:nvSpPr>
        <p:spPr>
          <a:xfrm>
            <a:off x="5253876" y="2461632"/>
            <a:ext cx="1819729" cy="400110"/>
          </a:xfrm>
          <a:prstGeom prst="rect">
            <a:avLst/>
          </a:prstGeom>
        </p:spPr>
        <p:txBody>
          <a:bodyPr wrap="none">
            <a:spAutoFit/>
          </a:bodyPr>
          <a:lstStyle/>
          <a:p>
            <a:r>
              <a:rPr lang="en-US" sz="2000" b="1" i="1" dirty="0">
                <a:latin typeface="Arial Narrow" panose="020B0606020202030204" pitchFamily="34" charset="0"/>
              </a:rPr>
              <a:t>Cerebral Cortex </a:t>
            </a:r>
          </a:p>
        </p:txBody>
      </p:sp>
      <p:cxnSp>
        <p:nvCxnSpPr>
          <p:cNvPr id="6" name="Straight Arrow Connector 5">
            <a:extLst>
              <a:ext uri="{FF2B5EF4-FFF2-40B4-BE49-F238E27FC236}">
                <a16:creationId xmlns:a16="http://schemas.microsoft.com/office/drawing/2014/main" id="{A595B944-1632-4096-9117-B8B218DB3D14}"/>
              </a:ext>
            </a:extLst>
          </p:cNvPr>
          <p:cNvCxnSpPr>
            <a:cxnSpLocks/>
          </p:cNvCxnSpPr>
          <p:nvPr/>
        </p:nvCxnSpPr>
        <p:spPr>
          <a:xfrm flipH="1">
            <a:off x="5037781" y="2760733"/>
            <a:ext cx="216095" cy="202019"/>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972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FC85-4C59-417C-BE0A-217DC9A2949B}"/>
              </a:ext>
            </a:extLst>
          </p:cNvPr>
          <p:cNvSpPr>
            <a:spLocks noGrp="1"/>
          </p:cNvSpPr>
          <p:nvPr>
            <p:ph type="title"/>
          </p:nvPr>
        </p:nvSpPr>
        <p:spPr>
          <a:xfrm>
            <a:off x="393556" y="1322544"/>
            <a:ext cx="2856201" cy="4128516"/>
          </a:xfrm>
        </p:spPr>
        <p:txBody>
          <a:bodyPr>
            <a:normAutofit/>
          </a:bodyPr>
          <a:lstStyle/>
          <a:p>
            <a:r>
              <a:rPr lang="en-US" sz="4500" dirty="0">
                <a:solidFill>
                  <a:schemeClr val="bg1"/>
                </a:solidFill>
              </a:rPr>
              <a:t>Positions vs. Interests</a:t>
            </a:r>
          </a:p>
        </p:txBody>
      </p:sp>
      <p:graphicFrame>
        <p:nvGraphicFramePr>
          <p:cNvPr id="5" name="Content Placeholder 2">
            <a:extLst>
              <a:ext uri="{FF2B5EF4-FFF2-40B4-BE49-F238E27FC236}">
                <a16:creationId xmlns:a16="http://schemas.microsoft.com/office/drawing/2014/main" id="{0C14CACF-6308-40C5-9FE6-1808894EBB76}"/>
              </a:ext>
            </a:extLst>
          </p:cNvPr>
          <p:cNvGraphicFramePr>
            <a:graphicFrameLocks noGrp="1"/>
          </p:cNvGraphicFramePr>
          <p:nvPr>
            <p:ph idx="1"/>
          </p:nvPr>
        </p:nvGraphicFramePr>
        <p:xfrm>
          <a:off x="900891" y="1452043"/>
          <a:ext cx="4993353" cy="4234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0370FAFC-F361-4F48-B53E-064BDB515638}"/>
              </a:ext>
            </a:extLst>
          </p:cNvPr>
          <p:cNvSpPr txBox="1">
            <a:spLocks/>
          </p:cNvSpPr>
          <p:nvPr/>
        </p:nvSpPr>
        <p:spPr>
          <a:xfrm>
            <a:off x="393556" y="465294"/>
            <a:ext cx="7620000" cy="857250"/>
          </a:xfrm>
          <a:prstGeom prst="rect">
            <a:avLst/>
          </a:prstGeom>
        </p:spPr>
        <p:txBody>
          <a:bodyPr vert="horz" lIns="68580" tIns="34290" rIns="68580" bIns="3429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600" dirty="0">
                <a:solidFill>
                  <a:srgbClr val="0070C0"/>
                </a:solidFill>
              </a:rPr>
              <a:t>Positions vs. Interests – Fisher, Ury &amp; Patton</a:t>
            </a:r>
          </a:p>
        </p:txBody>
      </p:sp>
      <p:pic>
        <p:nvPicPr>
          <p:cNvPr id="1026" name="Picture 2" descr="Getting to Yes 2nd edition 9780743526937 0743526937">
            <a:extLst>
              <a:ext uri="{FF2B5EF4-FFF2-40B4-BE49-F238E27FC236}">
                <a16:creationId xmlns:a16="http://schemas.microsoft.com/office/drawing/2014/main" id="{99920045-D49B-4F8E-9772-02A2D15949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493" y="2075361"/>
            <a:ext cx="2402429" cy="2844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797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7A7D9-836E-44DF-9FC6-FD05C1D382FF}"/>
              </a:ext>
            </a:extLst>
          </p:cNvPr>
          <p:cNvSpPr>
            <a:spLocks noGrp="1"/>
          </p:cNvSpPr>
          <p:nvPr>
            <p:ph type="title"/>
          </p:nvPr>
        </p:nvSpPr>
        <p:spPr>
          <a:xfrm>
            <a:off x="628650" y="365127"/>
            <a:ext cx="7886700" cy="511952"/>
          </a:xfrm>
        </p:spPr>
        <p:txBody>
          <a:bodyPr>
            <a:normAutofit fontScale="90000"/>
          </a:bodyPr>
          <a:lstStyle/>
          <a:p>
            <a:r>
              <a:rPr lang="en-US" dirty="0"/>
              <a:t>Getting to Yes</a:t>
            </a:r>
          </a:p>
        </p:txBody>
      </p:sp>
      <p:sp>
        <p:nvSpPr>
          <p:cNvPr id="6" name="Rectangle 3">
            <a:extLst>
              <a:ext uri="{FF2B5EF4-FFF2-40B4-BE49-F238E27FC236}">
                <a16:creationId xmlns:a16="http://schemas.microsoft.com/office/drawing/2014/main" id="{7DAD4D17-C0FC-4B2F-9D11-D1E673C25F1C}"/>
              </a:ext>
            </a:extLst>
          </p:cNvPr>
          <p:cNvSpPr txBox="1">
            <a:spLocks noChangeArrowheads="1"/>
          </p:cNvSpPr>
          <p:nvPr/>
        </p:nvSpPr>
        <p:spPr>
          <a:xfrm>
            <a:off x="581655" y="3705127"/>
            <a:ext cx="4788665" cy="2000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500" b="1" dirty="0"/>
          </a:p>
          <a:p>
            <a:endParaRPr lang="en-US" sz="1800" dirty="0"/>
          </a:p>
        </p:txBody>
      </p:sp>
      <p:sp>
        <p:nvSpPr>
          <p:cNvPr id="9" name="TextBox 8">
            <a:extLst>
              <a:ext uri="{FF2B5EF4-FFF2-40B4-BE49-F238E27FC236}">
                <a16:creationId xmlns:a16="http://schemas.microsoft.com/office/drawing/2014/main" id="{FF9FEA25-1017-42F4-8526-D6B1EA0FDAB7}"/>
              </a:ext>
            </a:extLst>
          </p:cNvPr>
          <p:cNvSpPr txBox="1"/>
          <p:nvPr/>
        </p:nvSpPr>
        <p:spPr>
          <a:xfrm>
            <a:off x="3100920" y="6214641"/>
            <a:ext cx="4900832" cy="276999"/>
          </a:xfrm>
          <a:prstGeom prst="rect">
            <a:avLst/>
          </a:prstGeom>
          <a:noFill/>
        </p:spPr>
        <p:txBody>
          <a:bodyPr wrap="square">
            <a:spAutoFit/>
          </a:bodyPr>
          <a:lstStyle/>
          <a:p>
            <a:pPr algn="l"/>
            <a:r>
              <a:rPr lang="en-US" sz="1200" b="0" i="1" dirty="0">
                <a:solidFill>
                  <a:srgbClr val="141C31"/>
                </a:solidFill>
                <a:effectLst/>
              </a:rPr>
              <a:t>Getting to Yes, by Roger Fisher, William Ury &amp; Bruce Patton</a:t>
            </a:r>
          </a:p>
        </p:txBody>
      </p:sp>
      <p:pic>
        <p:nvPicPr>
          <p:cNvPr id="1028" name="Picture 4" descr="Visual book review: Getting to Yes: Negotiating Agreement Without Giving In  :: Sacha Chua">
            <a:extLst>
              <a:ext uri="{FF2B5EF4-FFF2-40B4-BE49-F238E27FC236}">
                <a16:creationId xmlns:a16="http://schemas.microsoft.com/office/drawing/2014/main" id="{5CD5709C-BC9C-48B0-966D-22315A49E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161" y="881124"/>
            <a:ext cx="6378982" cy="493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130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alternative text description for this image">
            <a:extLst>
              <a:ext uri="{FF2B5EF4-FFF2-40B4-BE49-F238E27FC236}">
                <a16:creationId xmlns:a16="http://schemas.microsoft.com/office/drawing/2014/main" id="{DC2495BE-54CA-0A5F-CD33-14A3C94801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2765" y="185057"/>
            <a:ext cx="5597676" cy="559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024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2C72-C532-BD0A-9974-CF0589C6C24E}"/>
              </a:ext>
            </a:extLst>
          </p:cNvPr>
          <p:cNvSpPr>
            <a:spLocks noGrp="1"/>
          </p:cNvSpPr>
          <p:nvPr>
            <p:ph type="title"/>
          </p:nvPr>
        </p:nvSpPr>
        <p:spPr>
          <a:xfrm>
            <a:off x="228600" y="365127"/>
            <a:ext cx="8599714" cy="788760"/>
          </a:xfrm>
        </p:spPr>
        <p:txBody>
          <a:bodyPr/>
          <a:lstStyle/>
          <a:p>
            <a:r>
              <a:rPr lang="en-US" dirty="0"/>
              <a:t>What Does It Mean to be a Visionary</a:t>
            </a:r>
          </a:p>
        </p:txBody>
      </p:sp>
      <p:sp>
        <p:nvSpPr>
          <p:cNvPr id="3" name="Content Placeholder 2">
            <a:extLst>
              <a:ext uri="{FF2B5EF4-FFF2-40B4-BE49-F238E27FC236}">
                <a16:creationId xmlns:a16="http://schemas.microsoft.com/office/drawing/2014/main" id="{41702D81-A8E4-ADAC-B9E6-8D894928DB09}"/>
              </a:ext>
            </a:extLst>
          </p:cNvPr>
          <p:cNvSpPr>
            <a:spLocks noGrp="1"/>
          </p:cNvSpPr>
          <p:nvPr>
            <p:ph idx="1"/>
          </p:nvPr>
        </p:nvSpPr>
        <p:spPr>
          <a:xfrm>
            <a:off x="315686" y="1280800"/>
            <a:ext cx="5431971" cy="4767943"/>
          </a:xfrm>
        </p:spPr>
        <p:txBody>
          <a:bodyPr>
            <a:normAutofit fontScale="92500"/>
          </a:bodyPr>
          <a:lstStyle/>
          <a:p>
            <a:pPr algn="l"/>
            <a:r>
              <a:rPr lang="en-US" b="0" i="0" dirty="0">
                <a:solidFill>
                  <a:srgbClr val="202124"/>
                </a:solidFill>
                <a:effectLst/>
                <a:highlight>
                  <a:srgbClr val="FFFFFF"/>
                </a:highlight>
              </a:rPr>
              <a:t>A person thinking about or planning the future with imagination or wisdom.</a:t>
            </a:r>
          </a:p>
          <a:p>
            <a:pPr algn="l"/>
            <a:r>
              <a:rPr lang="en-US" dirty="0">
                <a:solidFill>
                  <a:srgbClr val="202124"/>
                </a:solidFill>
                <a:highlight>
                  <a:srgbClr val="FFFFFF"/>
                </a:highlight>
              </a:rPr>
              <a:t>A</a:t>
            </a:r>
            <a:r>
              <a:rPr lang="en-US" b="0" i="0" dirty="0">
                <a:solidFill>
                  <a:srgbClr val="202124"/>
                </a:solidFill>
                <a:effectLst/>
                <a:highlight>
                  <a:srgbClr val="FFFFFF"/>
                </a:highlight>
              </a:rPr>
              <a:t> person with original ideas about what the future will or could be like.</a:t>
            </a:r>
          </a:p>
          <a:p>
            <a:r>
              <a:rPr lang="en-US" b="0" i="0" dirty="0">
                <a:solidFill>
                  <a:srgbClr val="4D5156"/>
                </a:solidFill>
                <a:effectLst/>
              </a:rPr>
              <a:t>T</a:t>
            </a:r>
            <a:r>
              <a:rPr lang="en-US" b="0" i="0" dirty="0">
                <a:solidFill>
                  <a:srgbClr val="040C28"/>
                </a:solidFill>
                <a:effectLst/>
              </a:rPr>
              <a:t>hinking beyond the present and asking yourself what the future could look like</a:t>
            </a:r>
            <a:r>
              <a:rPr lang="en-US" b="0" i="0" dirty="0">
                <a:solidFill>
                  <a:srgbClr val="4D5156"/>
                </a:solidFill>
                <a:effectLst/>
              </a:rPr>
              <a:t>. </a:t>
            </a:r>
          </a:p>
          <a:p>
            <a:r>
              <a:rPr lang="en-US" b="0" i="0" dirty="0">
                <a:solidFill>
                  <a:srgbClr val="4D5156"/>
                </a:solidFill>
                <a:effectLst/>
                <a:highlight>
                  <a:srgbClr val="FFFFFF"/>
                </a:highlight>
              </a:rPr>
              <a:t>It is the foundation on which a leader builds a strategy for achieving the organization's desired future state.</a:t>
            </a:r>
            <a:endParaRPr lang="en-US" dirty="0"/>
          </a:p>
        </p:txBody>
      </p:sp>
      <p:pic>
        <p:nvPicPr>
          <p:cNvPr id="4" name="Picture 2" descr="Are you a visionary? - Naples Florida Weekly">
            <a:extLst>
              <a:ext uri="{FF2B5EF4-FFF2-40B4-BE49-F238E27FC236}">
                <a16:creationId xmlns:a16="http://schemas.microsoft.com/office/drawing/2014/main" id="{FB85B086-9BA0-95EA-9256-E516F4E04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697" y="1597079"/>
            <a:ext cx="2848617" cy="268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136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B9E6-03B1-4DC3-4186-8230148E344E}"/>
              </a:ext>
            </a:extLst>
          </p:cNvPr>
          <p:cNvSpPr>
            <a:spLocks noGrp="1"/>
          </p:cNvSpPr>
          <p:nvPr>
            <p:ph type="title"/>
          </p:nvPr>
        </p:nvSpPr>
        <p:spPr>
          <a:xfrm>
            <a:off x="628650" y="365126"/>
            <a:ext cx="7886700" cy="658131"/>
          </a:xfrm>
        </p:spPr>
        <p:txBody>
          <a:bodyPr>
            <a:normAutofit fontScale="90000"/>
          </a:bodyPr>
          <a:lstStyle/>
          <a:p>
            <a:r>
              <a:rPr lang="en-US" dirty="0"/>
              <a:t>Scout Mindset</a:t>
            </a:r>
          </a:p>
        </p:txBody>
      </p:sp>
      <p:graphicFrame>
        <p:nvGraphicFramePr>
          <p:cNvPr id="4" name="Content Placeholder 3">
            <a:extLst>
              <a:ext uri="{FF2B5EF4-FFF2-40B4-BE49-F238E27FC236}">
                <a16:creationId xmlns:a16="http://schemas.microsoft.com/office/drawing/2014/main" id="{D0DBA8F3-B15C-9B56-8ED3-EBF645553784}"/>
              </a:ext>
            </a:extLst>
          </p:cNvPr>
          <p:cNvGraphicFramePr>
            <a:graphicFrameLocks noGrp="1"/>
          </p:cNvGraphicFramePr>
          <p:nvPr>
            <p:ph idx="1"/>
            <p:extLst>
              <p:ext uri="{D42A27DB-BD31-4B8C-83A1-F6EECF244321}">
                <p14:modId xmlns:p14="http://schemas.microsoft.com/office/powerpoint/2010/main" val="2375168822"/>
              </p:ext>
            </p:extLst>
          </p:nvPr>
        </p:nvGraphicFramePr>
        <p:xfrm>
          <a:off x="628650" y="1366520"/>
          <a:ext cx="7886700" cy="412496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1518045444"/>
                    </a:ext>
                  </a:extLst>
                </a:gridCol>
                <a:gridCol w="3943350">
                  <a:extLst>
                    <a:ext uri="{9D8B030D-6E8A-4147-A177-3AD203B41FA5}">
                      <a16:colId xmlns:a16="http://schemas.microsoft.com/office/drawing/2014/main" val="2151437103"/>
                    </a:ext>
                  </a:extLst>
                </a:gridCol>
              </a:tblGrid>
              <a:tr h="370840">
                <a:tc>
                  <a:txBody>
                    <a:bodyPr/>
                    <a:lstStyle/>
                    <a:p>
                      <a:r>
                        <a:rPr lang="en-US" dirty="0"/>
                        <a:t>Soldier Mindset</a:t>
                      </a:r>
                    </a:p>
                  </a:txBody>
                  <a:tcPr/>
                </a:tc>
                <a:tc>
                  <a:txBody>
                    <a:bodyPr/>
                    <a:lstStyle/>
                    <a:p>
                      <a:r>
                        <a:rPr lang="en-US" dirty="0"/>
                        <a:t>Scout Mindset</a:t>
                      </a:r>
                    </a:p>
                  </a:txBody>
                  <a:tcPr/>
                </a:tc>
                <a:extLst>
                  <a:ext uri="{0D108BD9-81ED-4DB2-BD59-A6C34878D82A}">
                    <a16:rowId xmlns:a16="http://schemas.microsoft.com/office/drawing/2014/main" val="2134766116"/>
                  </a:ext>
                </a:extLst>
              </a:tr>
              <a:tr h="370840">
                <a:tc>
                  <a:txBody>
                    <a:bodyPr/>
                    <a:lstStyle/>
                    <a:p>
                      <a:r>
                        <a:rPr lang="en-US" dirty="0"/>
                        <a:t>Reasoning is like defensive Combat</a:t>
                      </a:r>
                    </a:p>
                  </a:txBody>
                  <a:tcPr/>
                </a:tc>
                <a:tc>
                  <a:txBody>
                    <a:bodyPr/>
                    <a:lstStyle/>
                    <a:p>
                      <a:r>
                        <a:rPr lang="en-US" dirty="0"/>
                        <a:t>Reasoning is like map making</a:t>
                      </a:r>
                    </a:p>
                  </a:txBody>
                  <a:tcPr/>
                </a:tc>
                <a:extLst>
                  <a:ext uri="{0D108BD9-81ED-4DB2-BD59-A6C34878D82A}">
                    <a16:rowId xmlns:a16="http://schemas.microsoft.com/office/drawing/2014/main" val="913078232"/>
                  </a:ext>
                </a:extLst>
              </a:tr>
              <a:tr h="370840">
                <a:tc>
                  <a:txBody>
                    <a:bodyPr/>
                    <a:lstStyle/>
                    <a:p>
                      <a:r>
                        <a:rPr lang="en-US" dirty="0"/>
                        <a:t>Decide what to believe by asking either ”Can I believe this”  or “Must I believe this” depending on your motives</a:t>
                      </a:r>
                    </a:p>
                  </a:txBody>
                  <a:tcPr/>
                </a:tc>
                <a:tc>
                  <a:txBody>
                    <a:bodyPr/>
                    <a:lstStyle/>
                    <a:p>
                      <a:r>
                        <a:rPr lang="en-US" dirty="0"/>
                        <a:t>Decide what to believe by asking “Is this true”</a:t>
                      </a:r>
                    </a:p>
                  </a:txBody>
                  <a:tcPr/>
                </a:tc>
                <a:extLst>
                  <a:ext uri="{0D108BD9-81ED-4DB2-BD59-A6C34878D82A}">
                    <a16:rowId xmlns:a16="http://schemas.microsoft.com/office/drawing/2014/main" val="3804154603"/>
                  </a:ext>
                </a:extLst>
              </a:tr>
              <a:tr h="370840">
                <a:tc>
                  <a:txBody>
                    <a:bodyPr/>
                    <a:lstStyle/>
                    <a:p>
                      <a:r>
                        <a:rPr lang="en-US" dirty="0"/>
                        <a:t>Finding out your wrong means suffering a defeat</a:t>
                      </a:r>
                    </a:p>
                  </a:txBody>
                  <a:tcPr/>
                </a:tc>
                <a:tc>
                  <a:txBody>
                    <a:bodyPr/>
                    <a:lstStyle/>
                    <a:p>
                      <a:r>
                        <a:rPr lang="en-US" dirty="0"/>
                        <a:t>Finding our you’re wrong means revision your map</a:t>
                      </a:r>
                    </a:p>
                  </a:txBody>
                  <a:tcPr/>
                </a:tc>
                <a:extLst>
                  <a:ext uri="{0D108BD9-81ED-4DB2-BD59-A6C34878D82A}">
                    <a16:rowId xmlns:a16="http://schemas.microsoft.com/office/drawing/2014/main" val="1084360015"/>
                  </a:ext>
                </a:extLst>
              </a:tr>
              <a:tr h="370840">
                <a:tc>
                  <a:txBody>
                    <a:bodyPr/>
                    <a:lstStyle/>
                    <a:p>
                      <a:r>
                        <a:rPr lang="en-US" dirty="0"/>
                        <a:t>Seek our evidence to fortify and defend your beliefs</a:t>
                      </a:r>
                    </a:p>
                  </a:txBody>
                  <a:tcPr/>
                </a:tc>
                <a:tc>
                  <a:txBody>
                    <a:bodyPr/>
                    <a:lstStyle/>
                    <a:p>
                      <a:r>
                        <a:rPr lang="en-US" dirty="0"/>
                        <a:t>Seek out evidence that will make your map more accurate</a:t>
                      </a:r>
                    </a:p>
                  </a:txBody>
                  <a:tcPr/>
                </a:tc>
                <a:extLst>
                  <a:ext uri="{0D108BD9-81ED-4DB2-BD59-A6C34878D82A}">
                    <a16:rowId xmlns:a16="http://schemas.microsoft.com/office/drawing/2014/main" val="1064089654"/>
                  </a:ext>
                </a:extLst>
              </a:tr>
              <a:tr h="370840">
                <a:tc>
                  <a:txBody>
                    <a:bodyPr/>
                    <a:lstStyle/>
                    <a:p>
                      <a:r>
                        <a:rPr lang="en-US" dirty="0"/>
                        <a:t>Related concepts: Directional motivated reasoning, rationalizing, denial, self-deception, and wishful thinking</a:t>
                      </a:r>
                    </a:p>
                  </a:txBody>
                  <a:tcPr/>
                </a:tc>
                <a:tc>
                  <a:txBody>
                    <a:bodyPr/>
                    <a:lstStyle/>
                    <a:p>
                      <a:r>
                        <a:rPr lang="en-US" dirty="0"/>
                        <a:t>Related concepts: Curiosity, Accuracy, motivated reasoning, truth-seeking, discovery, objectivity, and intellectual honesty</a:t>
                      </a:r>
                    </a:p>
                  </a:txBody>
                  <a:tcPr/>
                </a:tc>
                <a:extLst>
                  <a:ext uri="{0D108BD9-81ED-4DB2-BD59-A6C34878D82A}">
                    <a16:rowId xmlns:a16="http://schemas.microsoft.com/office/drawing/2014/main" val="3251011538"/>
                  </a:ext>
                </a:extLst>
              </a:tr>
            </a:tbl>
          </a:graphicData>
        </a:graphic>
      </p:graphicFrame>
      <p:sp>
        <p:nvSpPr>
          <p:cNvPr id="6" name="TextBox 5">
            <a:extLst>
              <a:ext uri="{FF2B5EF4-FFF2-40B4-BE49-F238E27FC236}">
                <a16:creationId xmlns:a16="http://schemas.microsoft.com/office/drawing/2014/main" id="{0E761F79-133D-A426-F73F-EADB06E5608A}"/>
              </a:ext>
            </a:extLst>
          </p:cNvPr>
          <p:cNvSpPr txBox="1"/>
          <p:nvPr/>
        </p:nvSpPr>
        <p:spPr>
          <a:xfrm>
            <a:off x="2525486" y="6139543"/>
            <a:ext cx="3913957" cy="369332"/>
          </a:xfrm>
          <a:prstGeom prst="rect">
            <a:avLst/>
          </a:prstGeom>
          <a:noFill/>
        </p:spPr>
        <p:txBody>
          <a:bodyPr wrap="none" rtlCol="0">
            <a:spAutoFit/>
          </a:bodyPr>
          <a:lstStyle/>
          <a:p>
            <a:r>
              <a:rPr lang="en-US" b="1" dirty="0"/>
              <a:t>The Scout Mindset, by Julia Galef, 2021</a:t>
            </a:r>
          </a:p>
        </p:txBody>
      </p:sp>
    </p:spTree>
    <p:extLst>
      <p:ext uri="{BB962C8B-B14F-4D97-AF65-F5344CB8AC3E}">
        <p14:creationId xmlns:p14="http://schemas.microsoft.com/office/powerpoint/2010/main" val="2054816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47E8B-55E1-4BF2-9DBA-2174337E48A1}"/>
              </a:ext>
            </a:extLst>
          </p:cNvPr>
          <p:cNvSpPr>
            <a:spLocks noGrp="1"/>
          </p:cNvSpPr>
          <p:nvPr>
            <p:ph type="title"/>
          </p:nvPr>
        </p:nvSpPr>
        <p:spPr>
          <a:xfrm>
            <a:off x="723356" y="417066"/>
            <a:ext cx="4972050" cy="1088068"/>
          </a:xfrm>
        </p:spPr>
        <p:txBody>
          <a:bodyPr>
            <a:normAutofit/>
          </a:bodyPr>
          <a:lstStyle/>
          <a:p>
            <a:r>
              <a:rPr lang="en-US" dirty="0"/>
              <a:t>What is a Motion?</a:t>
            </a:r>
          </a:p>
        </p:txBody>
      </p:sp>
      <p:sp>
        <p:nvSpPr>
          <p:cNvPr id="3" name="Content Placeholder 2">
            <a:extLst>
              <a:ext uri="{FF2B5EF4-FFF2-40B4-BE49-F238E27FC236}">
                <a16:creationId xmlns:a16="http://schemas.microsoft.com/office/drawing/2014/main" id="{FA086799-3FF8-4E1C-8145-4B03A0CC7E10}"/>
              </a:ext>
            </a:extLst>
          </p:cNvPr>
          <p:cNvSpPr>
            <a:spLocks noGrp="1"/>
          </p:cNvSpPr>
          <p:nvPr>
            <p:ph idx="1"/>
          </p:nvPr>
        </p:nvSpPr>
        <p:spPr>
          <a:xfrm>
            <a:off x="4343401" y="1654221"/>
            <a:ext cx="4562060" cy="2033859"/>
          </a:xfrm>
        </p:spPr>
        <p:txBody>
          <a:bodyPr>
            <a:noAutofit/>
          </a:bodyPr>
          <a:lstStyle/>
          <a:p>
            <a:pPr marL="175022" indent="-175022">
              <a:spcAft>
                <a:spcPts val="450"/>
              </a:spcAft>
            </a:pPr>
            <a:r>
              <a:rPr lang="en-US" dirty="0"/>
              <a:t>A Motion is a formal proposal by a member of the body, in a meeting, that the body take certain action. </a:t>
            </a:r>
            <a:endParaRPr lang="en-US" i="1" dirty="0"/>
          </a:p>
        </p:txBody>
      </p:sp>
      <p:pic>
        <p:nvPicPr>
          <p:cNvPr id="1026" name="Picture 2" descr="Quick Guide: The Lifecycle of a Motion">
            <a:extLst>
              <a:ext uri="{FF2B5EF4-FFF2-40B4-BE49-F238E27FC236}">
                <a16:creationId xmlns:a16="http://schemas.microsoft.com/office/drawing/2014/main" id="{7268C6DE-13EA-4BF9-A6AD-ECE2AA9D74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2505" y="1737840"/>
            <a:ext cx="3580881" cy="23812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7EE794-A619-95F8-433E-E69F77CFE80B}"/>
              </a:ext>
            </a:extLst>
          </p:cNvPr>
          <p:cNvSpPr txBox="1"/>
          <p:nvPr/>
        </p:nvSpPr>
        <p:spPr>
          <a:xfrm>
            <a:off x="1971040" y="5298886"/>
            <a:ext cx="5455920" cy="369332"/>
          </a:xfrm>
          <a:prstGeom prst="rect">
            <a:avLst/>
          </a:prstGeom>
          <a:noFill/>
        </p:spPr>
        <p:txBody>
          <a:bodyPr wrap="square">
            <a:spAutoFit/>
          </a:bodyPr>
          <a:lstStyle/>
          <a:p>
            <a:pPr algn="ctr"/>
            <a:r>
              <a:rPr lang="en-US" b="1" dirty="0">
                <a:solidFill>
                  <a:srgbClr val="00B050"/>
                </a:solidFill>
              </a:rPr>
              <a:t>(</a:t>
            </a:r>
            <a:r>
              <a:rPr lang="en-US" b="1" i="1" dirty="0">
                <a:solidFill>
                  <a:srgbClr val="00B050"/>
                </a:solidFill>
              </a:rPr>
              <a:t>RONR)</a:t>
            </a:r>
          </a:p>
        </p:txBody>
      </p:sp>
    </p:spTree>
    <p:extLst>
      <p:ext uri="{BB962C8B-B14F-4D97-AF65-F5344CB8AC3E}">
        <p14:creationId xmlns:p14="http://schemas.microsoft.com/office/powerpoint/2010/main" val="1496877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EC187AE-B2BF-47A2-811F-74C497956C2A}"/>
              </a:ext>
            </a:extLst>
          </p:cNvPr>
          <p:cNvSpPr>
            <a:spLocks noGrp="1" noChangeArrowheads="1"/>
          </p:cNvSpPr>
          <p:nvPr>
            <p:ph type="title"/>
          </p:nvPr>
        </p:nvSpPr>
        <p:spPr>
          <a:xfrm>
            <a:off x="734923" y="248479"/>
            <a:ext cx="2884034" cy="1088068"/>
          </a:xfrm>
        </p:spPr>
        <p:txBody>
          <a:bodyPr>
            <a:normAutofit/>
          </a:bodyPr>
          <a:lstStyle/>
          <a:p>
            <a:r>
              <a:rPr lang="en-US" altLang="en-US" sz="4800" dirty="0"/>
              <a:t>Motions</a:t>
            </a:r>
          </a:p>
        </p:txBody>
      </p:sp>
      <p:sp>
        <p:nvSpPr>
          <p:cNvPr id="50179" name="Rectangle 3">
            <a:extLst>
              <a:ext uri="{FF2B5EF4-FFF2-40B4-BE49-F238E27FC236}">
                <a16:creationId xmlns:a16="http://schemas.microsoft.com/office/drawing/2014/main" id="{3D39B403-8A57-4B63-A7F1-38F875B51F04}"/>
              </a:ext>
            </a:extLst>
          </p:cNvPr>
          <p:cNvSpPr>
            <a:spLocks noGrp="1" noChangeArrowheads="1"/>
          </p:cNvSpPr>
          <p:nvPr>
            <p:ph idx="1"/>
          </p:nvPr>
        </p:nvSpPr>
        <p:spPr>
          <a:xfrm>
            <a:off x="509760" y="1530094"/>
            <a:ext cx="8405640" cy="3359958"/>
          </a:xfrm>
        </p:spPr>
        <p:txBody>
          <a:bodyPr>
            <a:noAutofit/>
          </a:bodyPr>
          <a:lstStyle/>
          <a:p>
            <a:pPr>
              <a:spcAft>
                <a:spcPts val="450"/>
              </a:spcAft>
            </a:pPr>
            <a:r>
              <a:rPr lang="en-US" altLang="en-US" dirty="0"/>
              <a:t>Required on substantive issues</a:t>
            </a:r>
          </a:p>
          <a:p>
            <a:pPr>
              <a:spcAft>
                <a:spcPts val="450"/>
              </a:spcAft>
            </a:pPr>
            <a:r>
              <a:rPr lang="en-US" altLang="en-US" dirty="0"/>
              <a:t>Avoid negative motions, accepting informational reports, reaffirming existing policy</a:t>
            </a:r>
          </a:p>
          <a:p>
            <a:pPr>
              <a:spcAft>
                <a:spcPts val="450"/>
              </a:spcAft>
            </a:pPr>
            <a:r>
              <a:rPr lang="en-US" altLang="en-US" dirty="0"/>
              <a:t>Should be stated fully and repeated by chairperson, once seconded</a:t>
            </a:r>
          </a:p>
          <a:p>
            <a:pPr>
              <a:spcAft>
                <a:spcPts val="450"/>
              </a:spcAft>
            </a:pPr>
            <a:r>
              <a:rPr lang="en-US" altLang="en-US" dirty="0"/>
              <a:t>Must be seconded, unless incidental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69540" y="263313"/>
            <a:ext cx="5523790" cy="646191"/>
          </a:xfrm>
        </p:spPr>
        <p:txBody>
          <a:bodyPr anchor="ctr">
            <a:noAutofit/>
          </a:bodyPr>
          <a:lstStyle/>
          <a:p>
            <a:pPr eaLnBrk="1" hangingPunct="1"/>
            <a:r>
              <a:rPr lang="en-US" altLang="en-US" sz="4800" dirty="0"/>
              <a:t>Motions</a:t>
            </a:r>
          </a:p>
        </p:txBody>
      </p:sp>
      <p:sp>
        <p:nvSpPr>
          <p:cNvPr id="30723" name="Rectangle 3"/>
          <p:cNvSpPr>
            <a:spLocks noGrp="1" noChangeArrowheads="1"/>
          </p:cNvSpPr>
          <p:nvPr>
            <p:ph idx="1"/>
          </p:nvPr>
        </p:nvSpPr>
        <p:spPr>
          <a:xfrm>
            <a:off x="3606722" y="482121"/>
            <a:ext cx="5367130" cy="5426765"/>
          </a:xfrm>
        </p:spPr>
        <p:txBody>
          <a:bodyPr anchor="ctr">
            <a:normAutofit/>
          </a:bodyPr>
          <a:lstStyle/>
          <a:p>
            <a:pPr marL="342900" indent="-342900">
              <a:spcAft>
                <a:spcPts val="450"/>
              </a:spcAft>
            </a:pPr>
            <a:r>
              <a:rPr lang="en-US" altLang="en-US" dirty="0"/>
              <a:t>Main Motion - Starts the discussion</a:t>
            </a:r>
          </a:p>
          <a:p>
            <a:pPr marL="800100" lvl="1" indent="-342900">
              <a:spcAft>
                <a:spcPts val="450"/>
              </a:spcAft>
            </a:pPr>
            <a:r>
              <a:rPr lang="en-US" altLang="en-US" dirty="0"/>
              <a:t>Only one MAIN motion can be pending at any given time</a:t>
            </a:r>
          </a:p>
          <a:p>
            <a:pPr marL="342900" indent="-342900">
              <a:spcAft>
                <a:spcPts val="450"/>
              </a:spcAft>
            </a:pPr>
            <a:r>
              <a:rPr lang="en-US" altLang="en-US" dirty="0"/>
              <a:t>Other classes of motions take precedence over main motions</a:t>
            </a:r>
          </a:p>
          <a:p>
            <a:pPr marL="800100" lvl="1" indent="-342900">
              <a:spcAft>
                <a:spcPts val="450"/>
              </a:spcAft>
            </a:pPr>
            <a:r>
              <a:rPr lang="en-US" altLang="en-US" dirty="0"/>
              <a:t>Privileged Motion - Relates to the meeting itself</a:t>
            </a:r>
          </a:p>
          <a:p>
            <a:pPr marL="800100" lvl="1" indent="-342900">
              <a:spcAft>
                <a:spcPts val="450"/>
              </a:spcAft>
            </a:pPr>
            <a:r>
              <a:rPr lang="en-US" altLang="en-US" dirty="0"/>
              <a:t>Subsidiary Motions - Relates to the treatment of main motion</a:t>
            </a:r>
          </a:p>
          <a:p>
            <a:pPr marL="800100" lvl="1" indent="-342900">
              <a:spcAft>
                <a:spcPts val="450"/>
              </a:spcAft>
            </a:pPr>
            <a:r>
              <a:rPr lang="en-US" altLang="en-US" dirty="0"/>
              <a:t>Incidental Motions - Relates to the conduct of the meeting</a:t>
            </a:r>
          </a:p>
        </p:txBody>
      </p:sp>
      <p:pic>
        <p:nvPicPr>
          <p:cNvPr id="3" name="Picture 2" descr="A picture containing drawing&#10;&#10;Description automatically generated">
            <a:extLst>
              <a:ext uri="{FF2B5EF4-FFF2-40B4-BE49-F238E27FC236}">
                <a16:creationId xmlns:a16="http://schemas.microsoft.com/office/drawing/2014/main" id="{71072C6C-E273-4735-A61F-6A2DAF67E7F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8889" y="1565486"/>
            <a:ext cx="3059301" cy="3543227"/>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43989" y="268063"/>
            <a:ext cx="5013202" cy="775545"/>
          </a:xfrm>
        </p:spPr>
        <p:txBody>
          <a:bodyPr anchor="ctr">
            <a:normAutofit/>
          </a:bodyPr>
          <a:lstStyle/>
          <a:p>
            <a:pPr eaLnBrk="1" hangingPunct="1"/>
            <a:r>
              <a:rPr lang="en-US" altLang="en-US" sz="4000" dirty="0"/>
              <a:t>Main Motion</a:t>
            </a:r>
          </a:p>
        </p:txBody>
      </p:sp>
      <p:sp>
        <p:nvSpPr>
          <p:cNvPr id="172035" name="Rectangle 3"/>
          <p:cNvSpPr>
            <a:spLocks noGrp="1" noChangeArrowheads="1"/>
          </p:cNvSpPr>
          <p:nvPr>
            <p:ph idx="1"/>
          </p:nvPr>
        </p:nvSpPr>
        <p:spPr>
          <a:xfrm>
            <a:off x="5652998" y="1231867"/>
            <a:ext cx="3308547" cy="4234656"/>
          </a:xfrm>
        </p:spPr>
        <p:txBody>
          <a:bodyPr anchor="ctr">
            <a:normAutofit/>
          </a:bodyPr>
          <a:lstStyle/>
          <a:p>
            <a:pPr marL="342900" indent="-342900">
              <a:spcAft>
                <a:spcPts val="450"/>
              </a:spcAft>
              <a:buClr>
                <a:srgbClr val="C00000"/>
              </a:buClr>
            </a:pPr>
            <a:r>
              <a:rPr lang="en-US" altLang="en-US" dirty="0"/>
              <a:t>Main Motion - Starts the discussion process</a:t>
            </a:r>
          </a:p>
          <a:p>
            <a:pPr marL="562356" lvl="1" indent="-342900">
              <a:spcAft>
                <a:spcPts val="450"/>
              </a:spcAft>
              <a:buClr>
                <a:srgbClr val="C00000"/>
              </a:buClr>
            </a:pPr>
            <a:r>
              <a:rPr lang="en-US" altLang="en-US" sz="2800" dirty="0"/>
              <a:t>I move that “____________”</a:t>
            </a:r>
          </a:p>
          <a:p>
            <a:pPr marL="0" indent="0">
              <a:spcAft>
                <a:spcPts val="450"/>
              </a:spcAft>
              <a:buClr>
                <a:schemeClr val="accent2"/>
              </a:buClr>
              <a:buNone/>
            </a:pPr>
            <a:endParaRPr lang="en-US" altLang="en-US" dirty="0"/>
          </a:p>
        </p:txBody>
      </p:sp>
      <p:pic>
        <p:nvPicPr>
          <p:cNvPr id="5" name="Picture 4" descr="A picture containing drawing&#10;&#10;Description automatically generated">
            <a:extLst>
              <a:ext uri="{FF2B5EF4-FFF2-40B4-BE49-F238E27FC236}">
                <a16:creationId xmlns:a16="http://schemas.microsoft.com/office/drawing/2014/main" id="{2B2568A1-ADE7-45E7-8060-CA1E29A733A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9541" y="1311672"/>
            <a:ext cx="5494325" cy="4154851"/>
          </a:xfrm>
          <a:prstGeom prst="rect">
            <a:avLst/>
          </a:prstGeom>
        </p:spPr>
      </p:pic>
      <p:sp>
        <p:nvSpPr>
          <p:cNvPr id="3" name="TextBox 2">
            <a:extLst>
              <a:ext uri="{FF2B5EF4-FFF2-40B4-BE49-F238E27FC236}">
                <a16:creationId xmlns:a16="http://schemas.microsoft.com/office/drawing/2014/main" id="{7198F657-CE4F-9586-F8D9-DCD4AB0DB69D}"/>
              </a:ext>
            </a:extLst>
          </p:cNvPr>
          <p:cNvSpPr txBox="1"/>
          <p:nvPr/>
        </p:nvSpPr>
        <p:spPr>
          <a:xfrm>
            <a:off x="2286000" y="5690043"/>
            <a:ext cx="4572000" cy="369332"/>
          </a:xfrm>
          <a:prstGeom prst="rect">
            <a:avLst/>
          </a:prstGeom>
          <a:noFill/>
        </p:spPr>
        <p:txBody>
          <a:bodyPr wrap="square">
            <a:spAutoFit/>
          </a:bodyPr>
          <a:lstStyle/>
          <a:p>
            <a:pPr algn="ctr"/>
            <a:r>
              <a:rPr lang="en-US" altLang="en-US" sz="1800" b="1" i="1" dirty="0">
                <a:solidFill>
                  <a:srgbClr val="00B050"/>
                </a:solidFill>
              </a:rPr>
              <a:t>(RONR)</a:t>
            </a:r>
          </a:p>
        </p:txBody>
      </p:sp>
    </p:spTree>
    <p:extLst>
      <p:ext uri="{BB962C8B-B14F-4D97-AF65-F5344CB8AC3E}">
        <p14:creationId xmlns:p14="http://schemas.microsoft.com/office/powerpoint/2010/main" val="2804284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0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27383" y="884436"/>
            <a:ext cx="2686050" cy="4234656"/>
          </a:xfrm>
        </p:spPr>
        <p:txBody>
          <a:bodyPr anchor="ctr">
            <a:normAutofit/>
          </a:bodyPr>
          <a:lstStyle/>
          <a:p>
            <a:pPr eaLnBrk="1" hangingPunct="1"/>
            <a:r>
              <a:rPr lang="en-US" altLang="en-US" sz="4800" dirty="0"/>
              <a:t>Incidental Motions</a:t>
            </a:r>
          </a:p>
        </p:txBody>
      </p:sp>
      <p:sp>
        <p:nvSpPr>
          <p:cNvPr id="172035" name="Rectangle 3"/>
          <p:cNvSpPr>
            <a:spLocks noGrp="1" noChangeArrowheads="1"/>
          </p:cNvSpPr>
          <p:nvPr>
            <p:ph idx="1"/>
          </p:nvPr>
        </p:nvSpPr>
        <p:spPr>
          <a:xfrm>
            <a:off x="3600451" y="457200"/>
            <a:ext cx="5116166" cy="5780314"/>
          </a:xfrm>
        </p:spPr>
        <p:txBody>
          <a:bodyPr anchor="ctr">
            <a:normAutofit/>
          </a:bodyPr>
          <a:lstStyle/>
          <a:p>
            <a:pPr marL="342900" indent="-342900">
              <a:spcAft>
                <a:spcPts val="450"/>
              </a:spcAft>
              <a:buClr>
                <a:schemeClr val="accent2"/>
              </a:buClr>
            </a:pPr>
            <a:r>
              <a:rPr lang="en-US" altLang="en-US" sz="2400" dirty="0"/>
              <a:t>Incidental Motions - </a:t>
            </a:r>
            <a:r>
              <a:rPr lang="en-US" altLang="en-US" sz="2400" i="1" dirty="0">
                <a:solidFill>
                  <a:srgbClr val="FF0000"/>
                </a:solidFill>
              </a:rPr>
              <a:t>Relates to the conduct of the meeting</a:t>
            </a:r>
          </a:p>
          <a:p>
            <a:pPr marL="562356" lvl="1" indent="-342900">
              <a:spcAft>
                <a:spcPts val="450"/>
              </a:spcAft>
              <a:buClr>
                <a:schemeClr val="accent2"/>
              </a:buClr>
            </a:pPr>
            <a:r>
              <a:rPr lang="en-US" altLang="en-US" sz="1950" dirty="0"/>
              <a:t>Division of a Question – </a:t>
            </a:r>
            <a:r>
              <a:rPr lang="en-US" altLang="en-US" sz="1950" i="1" dirty="0"/>
              <a:t>chair responds</a:t>
            </a:r>
          </a:p>
          <a:p>
            <a:pPr marL="562356" lvl="1" indent="-342900">
              <a:spcAft>
                <a:spcPts val="450"/>
              </a:spcAft>
              <a:buClr>
                <a:schemeClr val="accent2"/>
              </a:buClr>
            </a:pPr>
            <a:r>
              <a:rPr lang="en-US" altLang="en-US" sz="1950" dirty="0"/>
              <a:t>Point of Order – </a:t>
            </a:r>
            <a:r>
              <a:rPr lang="en-US" altLang="en-US" sz="1950" i="1" dirty="0"/>
              <a:t>chair responds</a:t>
            </a:r>
          </a:p>
          <a:p>
            <a:pPr marL="562356" lvl="1" indent="-342900">
              <a:spcAft>
                <a:spcPts val="450"/>
              </a:spcAft>
              <a:buClr>
                <a:schemeClr val="accent2"/>
              </a:buClr>
            </a:pPr>
            <a:r>
              <a:rPr lang="en-US" altLang="en-US" sz="1950" dirty="0"/>
              <a:t>Withdraw a Motion – </a:t>
            </a:r>
            <a:r>
              <a:rPr lang="en-US" altLang="en-US" sz="1950" i="1" dirty="0"/>
              <a:t>majority vote</a:t>
            </a:r>
          </a:p>
          <a:p>
            <a:pPr marL="562356" lvl="1" indent="-342900">
              <a:spcAft>
                <a:spcPts val="450"/>
              </a:spcAft>
              <a:buClr>
                <a:schemeClr val="accent2"/>
              </a:buClr>
            </a:pPr>
            <a:r>
              <a:rPr lang="en-US" altLang="en-US" sz="1950" dirty="0"/>
              <a:t>Appeal a Decision of the Chair - </a:t>
            </a:r>
            <a:r>
              <a:rPr lang="en-US" altLang="en-US" sz="1650" i="1" dirty="0"/>
              <a:t>Member motion &amp; second</a:t>
            </a:r>
          </a:p>
          <a:p>
            <a:pPr marL="562356" lvl="1" indent="-342900">
              <a:spcAft>
                <a:spcPts val="450"/>
              </a:spcAft>
              <a:buClr>
                <a:schemeClr val="accent2"/>
              </a:buClr>
            </a:pPr>
            <a:r>
              <a:rPr lang="en-US" altLang="en-US" sz="1950" dirty="0"/>
              <a:t>Suspend the rules</a:t>
            </a:r>
          </a:p>
          <a:p>
            <a:pPr marL="562356" lvl="1" indent="-342900">
              <a:spcAft>
                <a:spcPts val="450"/>
              </a:spcAft>
              <a:buClr>
                <a:schemeClr val="accent2"/>
              </a:buClr>
            </a:pPr>
            <a:r>
              <a:rPr lang="en-US" altLang="en-US" sz="1950" dirty="0"/>
              <a:t>Split a Main Motion containing two or more separate parts.</a:t>
            </a:r>
          </a:p>
          <a:p>
            <a:pPr marL="562356" lvl="1" indent="-342900">
              <a:spcAft>
                <a:spcPts val="450"/>
              </a:spcAft>
              <a:buClr>
                <a:schemeClr val="accent2"/>
              </a:buClr>
            </a:pPr>
            <a:r>
              <a:rPr lang="en-US" altLang="en-US" sz="1950" dirty="0"/>
              <a:t>Decide amendments to complex main motions in separate parts</a:t>
            </a:r>
          </a:p>
        </p:txBody>
      </p:sp>
    </p:spTree>
    <p:extLst>
      <p:ext uri="{BB962C8B-B14F-4D97-AF65-F5344CB8AC3E}">
        <p14:creationId xmlns:p14="http://schemas.microsoft.com/office/powerpoint/2010/main" val="128134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2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0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20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20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96686" y="1311672"/>
            <a:ext cx="2718318" cy="4234656"/>
          </a:xfrm>
        </p:spPr>
        <p:txBody>
          <a:bodyPr anchor="ctr">
            <a:normAutofit/>
          </a:bodyPr>
          <a:lstStyle/>
          <a:p>
            <a:pPr eaLnBrk="1" hangingPunct="1"/>
            <a:r>
              <a:rPr lang="en-US" altLang="en-US" sz="4800" dirty="0"/>
              <a:t>Privileged Motions</a:t>
            </a:r>
          </a:p>
        </p:txBody>
      </p:sp>
      <p:sp>
        <p:nvSpPr>
          <p:cNvPr id="172035" name="Rectangle 3"/>
          <p:cNvSpPr>
            <a:spLocks noGrp="1" noChangeArrowheads="1"/>
          </p:cNvSpPr>
          <p:nvPr>
            <p:ph idx="1"/>
          </p:nvPr>
        </p:nvSpPr>
        <p:spPr>
          <a:xfrm>
            <a:off x="3665055" y="1033669"/>
            <a:ext cx="4852779" cy="4920563"/>
          </a:xfrm>
        </p:spPr>
        <p:txBody>
          <a:bodyPr anchor="ctr">
            <a:normAutofit/>
          </a:bodyPr>
          <a:lstStyle/>
          <a:p>
            <a:pPr marL="342900" indent="-342900">
              <a:spcAft>
                <a:spcPts val="450"/>
              </a:spcAft>
              <a:buClr>
                <a:srgbClr val="C00000"/>
              </a:buClr>
            </a:pPr>
            <a:r>
              <a:rPr lang="en-US" altLang="en-US" sz="2400" dirty="0"/>
              <a:t>Privileged Motion - </a:t>
            </a:r>
            <a:r>
              <a:rPr lang="en-US" altLang="en-US" sz="2400" i="1" dirty="0">
                <a:solidFill>
                  <a:srgbClr val="FF0000"/>
                </a:solidFill>
              </a:rPr>
              <a:t>Relates to the meeting itself</a:t>
            </a:r>
          </a:p>
          <a:p>
            <a:pPr marL="470297" lvl="1" indent="-251222">
              <a:spcAft>
                <a:spcPts val="450"/>
              </a:spcAft>
              <a:buClr>
                <a:srgbClr val="C00000"/>
              </a:buClr>
            </a:pPr>
            <a:r>
              <a:rPr lang="en-US" altLang="en-US" sz="2100" dirty="0"/>
              <a:t>Raise a Question of Privilege</a:t>
            </a:r>
            <a:r>
              <a:rPr lang="en-US" altLang="en-US" sz="2100" i="1" dirty="0"/>
              <a:t> – chair responds</a:t>
            </a:r>
          </a:p>
          <a:p>
            <a:pPr marL="470297" lvl="1" indent="-251222">
              <a:spcAft>
                <a:spcPts val="450"/>
              </a:spcAft>
              <a:buClr>
                <a:srgbClr val="C00000"/>
              </a:buClr>
            </a:pPr>
            <a:r>
              <a:rPr lang="en-US" altLang="en-US" sz="2100" dirty="0"/>
              <a:t>Call for orders</a:t>
            </a:r>
          </a:p>
          <a:p>
            <a:pPr marL="574675" lvl="2" indent="-234950">
              <a:spcAft>
                <a:spcPts val="450"/>
              </a:spcAft>
              <a:buClr>
                <a:srgbClr val="C00000"/>
              </a:buClr>
            </a:pPr>
            <a:r>
              <a:rPr lang="en-US" altLang="en-US" sz="1800" dirty="0"/>
              <a:t>Stick to the Agenda</a:t>
            </a:r>
          </a:p>
          <a:p>
            <a:pPr marL="470297" lvl="1" indent="-251222">
              <a:spcAft>
                <a:spcPts val="450"/>
              </a:spcAft>
              <a:buClr>
                <a:srgbClr val="C00000"/>
              </a:buClr>
            </a:pPr>
            <a:r>
              <a:rPr lang="en-US" altLang="en-US" sz="2100" dirty="0"/>
              <a:t>Pressing issue</a:t>
            </a:r>
          </a:p>
          <a:p>
            <a:pPr marL="607457" lvl="2" indent="-251222">
              <a:spcAft>
                <a:spcPts val="450"/>
              </a:spcAft>
              <a:buClr>
                <a:srgbClr val="C00000"/>
              </a:buClr>
            </a:pPr>
            <a:r>
              <a:rPr lang="en-US" altLang="en-US" sz="1800" dirty="0"/>
              <a:t>Raise a question of Privilege</a:t>
            </a:r>
          </a:p>
          <a:p>
            <a:pPr marL="470297" lvl="1" indent="-251222">
              <a:spcAft>
                <a:spcPts val="450"/>
              </a:spcAft>
              <a:buClr>
                <a:srgbClr val="C00000"/>
              </a:buClr>
            </a:pPr>
            <a:r>
              <a:rPr lang="en-US" altLang="en-US" sz="2100" dirty="0"/>
              <a:t>Recess</a:t>
            </a:r>
          </a:p>
          <a:p>
            <a:pPr marL="607457" lvl="2" indent="-251222">
              <a:spcAft>
                <a:spcPts val="450"/>
              </a:spcAft>
              <a:buClr>
                <a:srgbClr val="C00000"/>
              </a:buClr>
            </a:pPr>
            <a:r>
              <a:rPr lang="en-US" altLang="en-US" sz="1800" dirty="0"/>
              <a:t>specified length of time</a:t>
            </a:r>
          </a:p>
          <a:p>
            <a:pPr marL="470297" lvl="1" indent="-251222">
              <a:spcAft>
                <a:spcPts val="450"/>
              </a:spcAft>
              <a:buClr>
                <a:srgbClr val="C00000"/>
              </a:buClr>
            </a:pPr>
            <a:r>
              <a:rPr lang="en-US" altLang="en-US" sz="2100" dirty="0"/>
              <a:t>Fix a time to adjourn</a:t>
            </a:r>
          </a:p>
          <a:p>
            <a:pPr marL="574675" lvl="2" indent="-250825">
              <a:spcAft>
                <a:spcPts val="450"/>
              </a:spcAft>
              <a:buClr>
                <a:srgbClr val="C00000"/>
              </a:buClr>
            </a:pPr>
            <a:r>
              <a:rPr lang="en-US" altLang="en-US" sz="1800" dirty="0"/>
              <a:t>Adjourn</a:t>
            </a:r>
            <a:r>
              <a:rPr lang="en-US" altLang="en-US" sz="1800" i="1" dirty="0"/>
              <a:t> – majority vote</a:t>
            </a:r>
          </a:p>
          <a:p>
            <a:pPr marL="470297" lvl="1" indent="-251222">
              <a:spcAft>
                <a:spcPts val="450"/>
              </a:spcAft>
              <a:buClr>
                <a:srgbClr val="C00000"/>
              </a:buClr>
            </a:pPr>
            <a:endParaRPr lang="en-US" altLang="en-US" sz="2100" dirty="0"/>
          </a:p>
        </p:txBody>
      </p:sp>
    </p:spTree>
    <p:extLst>
      <p:ext uri="{BB962C8B-B14F-4D97-AF65-F5344CB8AC3E}">
        <p14:creationId xmlns:p14="http://schemas.microsoft.com/office/powerpoint/2010/main" val="3545720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03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203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203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203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03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203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2035">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20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7627" y="985101"/>
            <a:ext cx="2767557" cy="4234656"/>
          </a:xfrm>
        </p:spPr>
        <p:txBody>
          <a:bodyPr anchor="ctr">
            <a:normAutofit/>
          </a:bodyPr>
          <a:lstStyle/>
          <a:p>
            <a:pPr eaLnBrk="1" hangingPunct="1"/>
            <a:r>
              <a:rPr lang="en-US" altLang="en-US" sz="4800" dirty="0"/>
              <a:t>Subsidiary Motions</a:t>
            </a:r>
          </a:p>
        </p:txBody>
      </p:sp>
      <p:sp>
        <p:nvSpPr>
          <p:cNvPr id="172035" name="Rectangle 3"/>
          <p:cNvSpPr>
            <a:spLocks noGrp="1" noChangeArrowheads="1"/>
          </p:cNvSpPr>
          <p:nvPr>
            <p:ph idx="1"/>
          </p:nvPr>
        </p:nvSpPr>
        <p:spPr>
          <a:xfrm>
            <a:off x="3492332" y="486723"/>
            <a:ext cx="5264041" cy="5685477"/>
          </a:xfrm>
        </p:spPr>
        <p:txBody>
          <a:bodyPr anchor="ctr">
            <a:noAutofit/>
          </a:bodyPr>
          <a:lstStyle/>
          <a:p>
            <a:pPr marL="342900" indent="-342900">
              <a:spcAft>
                <a:spcPts val="450"/>
              </a:spcAft>
              <a:buClr>
                <a:schemeClr val="accent2"/>
              </a:buClr>
            </a:pPr>
            <a:r>
              <a:rPr lang="en-US" altLang="en-US" sz="2400" dirty="0"/>
              <a:t>Subsidiary Motions - </a:t>
            </a:r>
            <a:r>
              <a:rPr lang="en-US" altLang="en-US" sz="2400" i="1" dirty="0">
                <a:solidFill>
                  <a:srgbClr val="FF0000"/>
                </a:solidFill>
              </a:rPr>
              <a:t>Relates to the treatment of main motions</a:t>
            </a:r>
          </a:p>
          <a:p>
            <a:pPr marL="431006" lvl="1" indent="-211931">
              <a:spcAft>
                <a:spcPts val="450"/>
              </a:spcAft>
              <a:buClr>
                <a:schemeClr val="accent2"/>
              </a:buClr>
            </a:pPr>
            <a:r>
              <a:rPr lang="en-US" altLang="en-US" dirty="0"/>
              <a:t>Lay on the Table (table motion)</a:t>
            </a:r>
            <a:r>
              <a:rPr lang="en-US" altLang="en-US" i="1" dirty="0"/>
              <a:t> – majority vote</a:t>
            </a:r>
            <a:endParaRPr lang="en-US" altLang="en-US" dirty="0"/>
          </a:p>
          <a:p>
            <a:pPr marL="431006" lvl="1" indent="-211931">
              <a:spcAft>
                <a:spcPts val="450"/>
              </a:spcAft>
              <a:buClr>
                <a:schemeClr val="accent2"/>
              </a:buClr>
            </a:pPr>
            <a:r>
              <a:rPr lang="en-US" altLang="en-US" dirty="0"/>
              <a:t>Previous Question (close discussion) – </a:t>
            </a:r>
            <a:r>
              <a:rPr lang="en-US" altLang="en-US" i="1" dirty="0"/>
              <a:t>two-thirds vote</a:t>
            </a:r>
            <a:endParaRPr lang="en-US" altLang="en-US" dirty="0"/>
          </a:p>
          <a:p>
            <a:pPr marL="431006" lvl="1" indent="-211931">
              <a:spcAft>
                <a:spcPts val="450"/>
              </a:spcAft>
              <a:buClr>
                <a:schemeClr val="accent2"/>
              </a:buClr>
            </a:pPr>
            <a:r>
              <a:rPr lang="en-US" altLang="en-US" dirty="0"/>
              <a:t>Amend</a:t>
            </a:r>
            <a:r>
              <a:rPr lang="en-US" altLang="en-US" i="1" dirty="0"/>
              <a:t> – majority vote</a:t>
            </a:r>
          </a:p>
          <a:p>
            <a:pPr marL="431006" lvl="1" indent="-211931">
              <a:spcAft>
                <a:spcPts val="450"/>
              </a:spcAft>
              <a:buClr>
                <a:schemeClr val="accent2"/>
              </a:buClr>
            </a:pPr>
            <a:r>
              <a:rPr lang="en-US" altLang="en-US" dirty="0"/>
              <a:t>Postpone - majority</a:t>
            </a:r>
          </a:p>
          <a:p>
            <a:pPr marL="431006" lvl="1" indent="-211931">
              <a:spcAft>
                <a:spcPts val="450"/>
              </a:spcAft>
              <a:buClr>
                <a:schemeClr val="accent2"/>
              </a:buClr>
            </a:pPr>
            <a:r>
              <a:rPr lang="en-US" altLang="en-US" dirty="0"/>
              <a:t>Refer to Committee - majority</a:t>
            </a:r>
          </a:p>
          <a:p>
            <a:pPr marL="431006" lvl="1" indent="-211931">
              <a:spcAft>
                <a:spcPts val="450"/>
              </a:spcAft>
              <a:buClr>
                <a:schemeClr val="accent2"/>
              </a:buClr>
            </a:pPr>
            <a:r>
              <a:rPr lang="en-US" altLang="en-US" dirty="0"/>
              <a:t>Extend Debate – </a:t>
            </a:r>
            <a:r>
              <a:rPr lang="en-US" altLang="en-US" i="1" dirty="0"/>
              <a:t>two-thirds vote</a:t>
            </a:r>
            <a:endParaRPr lang="en-US" altLang="en-US" dirty="0"/>
          </a:p>
        </p:txBody>
      </p:sp>
    </p:spTree>
    <p:extLst>
      <p:ext uri="{BB962C8B-B14F-4D97-AF65-F5344CB8AC3E}">
        <p14:creationId xmlns:p14="http://schemas.microsoft.com/office/powerpoint/2010/main" val="1748194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2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0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20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9280-98A5-4109-A5A4-1D62ABD12C3D}"/>
              </a:ext>
            </a:extLst>
          </p:cNvPr>
          <p:cNvSpPr>
            <a:spLocks noGrp="1"/>
          </p:cNvSpPr>
          <p:nvPr>
            <p:ph type="title"/>
          </p:nvPr>
        </p:nvSpPr>
        <p:spPr/>
        <p:txBody>
          <a:bodyPr>
            <a:normAutofit/>
          </a:bodyPr>
          <a:lstStyle/>
          <a:p>
            <a:r>
              <a:rPr lang="en-US" dirty="0"/>
              <a:t>Q#5 – Which of these main motion statements are true?</a:t>
            </a:r>
          </a:p>
        </p:txBody>
      </p:sp>
      <p:sp>
        <p:nvSpPr>
          <p:cNvPr id="3" name="Content Placeholder 2">
            <a:extLst>
              <a:ext uri="{FF2B5EF4-FFF2-40B4-BE49-F238E27FC236}">
                <a16:creationId xmlns:a16="http://schemas.microsoft.com/office/drawing/2014/main" id="{4A32102E-4D73-4568-963E-D3C5DAA8B99F}"/>
              </a:ext>
            </a:extLst>
          </p:cNvPr>
          <p:cNvSpPr>
            <a:spLocks noGrp="1"/>
          </p:cNvSpPr>
          <p:nvPr>
            <p:ph idx="1"/>
          </p:nvPr>
        </p:nvSpPr>
        <p:spPr/>
        <p:txBody>
          <a:bodyPr>
            <a:normAutofit/>
          </a:bodyPr>
          <a:lstStyle/>
          <a:p>
            <a:pPr lvl="0"/>
            <a:r>
              <a:rPr lang="en-US" dirty="0"/>
              <a:t>The Main motion starts the discussion</a:t>
            </a:r>
          </a:p>
          <a:p>
            <a:pPr lvl="0"/>
            <a:r>
              <a:rPr lang="en-US" dirty="0"/>
              <a:t>Only one Main motion can be pending at any given time.</a:t>
            </a:r>
          </a:p>
          <a:p>
            <a:pPr lvl="0"/>
            <a:r>
              <a:rPr lang="en-US" dirty="0"/>
              <a:t>The Main motion relates to the meeting itself.</a:t>
            </a:r>
          </a:p>
          <a:p>
            <a:pPr lvl="0"/>
            <a:r>
              <a:rPr lang="en-US" dirty="0"/>
              <a:t>The Main motion takes precedence over all other motions.</a:t>
            </a:r>
          </a:p>
          <a:p>
            <a:pPr lvl="0"/>
            <a:r>
              <a:rPr lang="en-US" dirty="0"/>
              <a:t>Privileged, Subsidiary, and Incidental motions take precedence over the Main motions.</a:t>
            </a:r>
          </a:p>
        </p:txBody>
      </p:sp>
    </p:spTree>
    <p:extLst>
      <p:ext uri="{BB962C8B-B14F-4D97-AF65-F5344CB8AC3E}">
        <p14:creationId xmlns:p14="http://schemas.microsoft.com/office/powerpoint/2010/main" val="3711340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9280-98A5-4109-A5A4-1D62ABD12C3D}"/>
              </a:ext>
            </a:extLst>
          </p:cNvPr>
          <p:cNvSpPr>
            <a:spLocks noGrp="1"/>
          </p:cNvSpPr>
          <p:nvPr>
            <p:ph type="title"/>
          </p:nvPr>
        </p:nvSpPr>
        <p:spPr/>
        <p:txBody>
          <a:bodyPr>
            <a:normAutofit/>
          </a:bodyPr>
          <a:lstStyle/>
          <a:p>
            <a:r>
              <a:rPr lang="en-US" dirty="0"/>
              <a:t>Q#5 – Which of these main motion statements are true?</a:t>
            </a:r>
          </a:p>
        </p:txBody>
      </p:sp>
      <p:sp>
        <p:nvSpPr>
          <p:cNvPr id="3" name="Content Placeholder 2">
            <a:extLst>
              <a:ext uri="{FF2B5EF4-FFF2-40B4-BE49-F238E27FC236}">
                <a16:creationId xmlns:a16="http://schemas.microsoft.com/office/drawing/2014/main" id="{4A32102E-4D73-4568-963E-D3C5DAA8B99F}"/>
              </a:ext>
            </a:extLst>
          </p:cNvPr>
          <p:cNvSpPr>
            <a:spLocks noGrp="1"/>
          </p:cNvSpPr>
          <p:nvPr>
            <p:ph idx="1"/>
          </p:nvPr>
        </p:nvSpPr>
        <p:spPr/>
        <p:txBody>
          <a:bodyPr>
            <a:normAutofit/>
          </a:bodyPr>
          <a:lstStyle/>
          <a:p>
            <a:pPr lvl="0"/>
            <a:r>
              <a:rPr lang="en-US" dirty="0">
                <a:highlight>
                  <a:srgbClr val="FFFF00"/>
                </a:highlight>
              </a:rPr>
              <a:t>The Main motion starts the discussion</a:t>
            </a:r>
          </a:p>
          <a:p>
            <a:pPr lvl="0"/>
            <a:r>
              <a:rPr lang="en-US" dirty="0">
                <a:highlight>
                  <a:srgbClr val="FFFF00"/>
                </a:highlight>
              </a:rPr>
              <a:t>Only one Main motion can be pending at any given time.</a:t>
            </a:r>
          </a:p>
          <a:p>
            <a:pPr lvl="0"/>
            <a:r>
              <a:rPr lang="en-US" dirty="0"/>
              <a:t>The Main motion relates to the meeting itself.</a:t>
            </a:r>
          </a:p>
          <a:p>
            <a:pPr lvl="0"/>
            <a:r>
              <a:rPr lang="en-US" dirty="0"/>
              <a:t>The Main motion takes precedence over all other motions.</a:t>
            </a:r>
          </a:p>
          <a:p>
            <a:pPr lvl="0"/>
            <a:r>
              <a:rPr lang="en-US" dirty="0">
                <a:highlight>
                  <a:srgbClr val="FFFF00"/>
                </a:highlight>
              </a:rPr>
              <a:t>Privileged, Subsidiary, and Incidental motions take precedence over the Main motions.</a:t>
            </a:r>
          </a:p>
        </p:txBody>
      </p:sp>
    </p:spTree>
    <p:extLst>
      <p:ext uri="{BB962C8B-B14F-4D97-AF65-F5344CB8AC3E}">
        <p14:creationId xmlns:p14="http://schemas.microsoft.com/office/powerpoint/2010/main" val="1060485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5883D-F501-509D-B40D-2F66EC9B2CD2}"/>
              </a:ext>
            </a:extLst>
          </p:cNvPr>
          <p:cNvSpPr>
            <a:spLocks noGrp="1"/>
          </p:cNvSpPr>
          <p:nvPr>
            <p:ph type="title"/>
          </p:nvPr>
        </p:nvSpPr>
        <p:spPr>
          <a:xfrm>
            <a:off x="628650" y="365126"/>
            <a:ext cx="7886700" cy="769407"/>
          </a:xfrm>
        </p:spPr>
        <p:txBody>
          <a:bodyPr/>
          <a:lstStyle/>
          <a:p>
            <a:r>
              <a:rPr lang="en-US" dirty="0"/>
              <a:t>What is Leadership</a:t>
            </a:r>
          </a:p>
        </p:txBody>
      </p:sp>
      <p:sp>
        <p:nvSpPr>
          <p:cNvPr id="3" name="Content Placeholder 2">
            <a:extLst>
              <a:ext uri="{FF2B5EF4-FFF2-40B4-BE49-F238E27FC236}">
                <a16:creationId xmlns:a16="http://schemas.microsoft.com/office/drawing/2014/main" id="{0A51973C-CFD4-CA93-5BFE-8137192609C8}"/>
              </a:ext>
            </a:extLst>
          </p:cNvPr>
          <p:cNvSpPr>
            <a:spLocks noGrp="1"/>
          </p:cNvSpPr>
          <p:nvPr>
            <p:ph idx="1"/>
          </p:nvPr>
        </p:nvSpPr>
        <p:spPr>
          <a:xfrm>
            <a:off x="628650" y="1495425"/>
            <a:ext cx="7886700" cy="4351338"/>
          </a:xfrm>
        </p:spPr>
        <p:txBody>
          <a:bodyPr/>
          <a:lstStyle/>
          <a:p>
            <a:r>
              <a:rPr lang="en-US" b="0" i="1" dirty="0">
                <a:solidFill>
                  <a:srgbClr val="191919"/>
                </a:solidFill>
                <a:effectLst/>
                <a:highlight>
                  <a:srgbClr val="FFFFFF"/>
                </a:highlight>
                <a:latin typeface="Merriweather" panose="00000500000000000000" pitchFamily="2" charset="0"/>
              </a:rPr>
              <a:t>“</a:t>
            </a:r>
            <a:r>
              <a:rPr lang="en-US" b="1" i="1" dirty="0">
                <a:solidFill>
                  <a:srgbClr val="191919"/>
                </a:solidFill>
                <a:effectLst/>
                <a:highlight>
                  <a:srgbClr val="FFFFFF"/>
                </a:highlight>
                <a:latin typeface="Merriweather" panose="00000500000000000000" pitchFamily="2" charset="0"/>
              </a:rPr>
              <a:t>Good leaders have vision and inspire others to help them turn vision into reality</a:t>
            </a:r>
            <a:r>
              <a:rPr lang="en-US" b="0" i="1" dirty="0">
                <a:solidFill>
                  <a:srgbClr val="191919"/>
                </a:solidFill>
                <a:effectLst/>
                <a:highlight>
                  <a:srgbClr val="FFFFFF"/>
                </a:highlight>
                <a:latin typeface="Merriweather" panose="00000500000000000000" pitchFamily="2" charset="0"/>
              </a:rPr>
              <a:t>.</a:t>
            </a:r>
            <a:endParaRPr lang="en-US" dirty="0"/>
          </a:p>
        </p:txBody>
      </p:sp>
      <p:pic>
        <p:nvPicPr>
          <p:cNvPr id="5" name="Picture 4" descr="A person sitting in a room with a person in a suit&#10;&#10;Description automatically generated">
            <a:extLst>
              <a:ext uri="{FF2B5EF4-FFF2-40B4-BE49-F238E27FC236}">
                <a16:creationId xmlns:a16="http://schemas.microsoft.com/office/drawing/2014/main" id="{B78A2E3B-1924-0BA3-37EB-FE4258262C5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8650" y="2888665"/>
            <a:ext cx="4371657" cy="2240474"/>
          </a:xfrm>
          <a:prstGeom prst="rect">
            <a:avLst/>
          </a:prstGeom>
        </p:spPr>
      </p:pic>
      <p:pic>
        <p:nvPicPr>
          <p:cNvPr id="11" name="Picture 10" descr="A colorful arrows with words in a circle&#10;&#10;Description automatically generated">
            <a:extLst>
              <a:ext uri="{FF2B5EF4-FFF2-40B4-BE49-F238E27FC236}">
                <a16:creationId xmlns:a16="http://schemas.microsoft.com/office/drawing/2014/main" id="{614522EF-685E-934A-5B6B-C7698A5F61F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298208" y="2726268"/>
            <a:ext cx="3097399" cy="2312724"/>
          </a:xfrm>
          <a:prstGeom prst="rect">
            <a:avLst/>
          </a:prstGeom>
        </p:spPr>
      </p:pic>
    </p:spTree>
    <p:extLst>
      <p:ext uri="{BB962C8B-B14F-4D97-AF65-F5344CB8AC3E}">
        <p14:creationId xmlns:p14="http://schemas.microsoft.com/office/powerpoint/2010/main" val="587975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FBF4D-9752-4FEB-9782-83F56E92BA60}"/>
              </a:ext>
            </a:extLst>
          </p:cNvPr>
          <p:cNvSpPr>
            <a:spLocks noGrp="1"/>
          </p:cNvSpPr>
          <p:nvPr>
            <p:ph type="title"/>
          </p:nvPr>
        </p:nvSpPr>
        <p:spPr>
          <a:xfrm>
            <a:off x="462107" y="109946"/>
            <a:ext cx="7859380" cy="994172"/>
          </a:xfrm>
        </p:spPr>
        <p:txBody>
          <a:bodyPr anchor="ctr">
            <a:normAutofit/>
          </a:bodyPr>
          <a:lstStyle/>
          <a:p>
            <a:pPr>
              <a:lnSpc>
                <a:spcPct val="90000"/>
              </a:lnSpc>
            </a:pPr>
            <a:r>
              <a:rPr lang="en-US" sz="2550" dirty="0"/>
              <a:t>Robert 's Rules of Order Motions Chart</a:t>
            </a:r>
            <a:br>
              <a:rPr lang="en-US" sz="2550" dirty="0"/>
            </a:br>
            <a:r>
              <a:rPr lang="en-US" sz="2550" dirty="0"/>
              <a:t>- https://robertsrules.org/motions.htm</a:t>
            </a:r>
          </a:p>
        </p:txBody>
      </p:sp>
      <p:graphicFrame>
        <p:nvGraphicFramePr>
          <p:cNvPr id="4" name="Content Placeholder 3">
            <a:extLst>
              <a:ext uri="{FF2B5EF4-FFF2-40B4-BE49-F238E27FC236}">
                <a16:creationId xmlns:a16="http://schemas.microsoft.com/office/drawing/2014/main" id="{2FE91999-9A4C-4C66-9B01-4EF5BA902626}"/>
              </a:ext>
            </a:extLst>
          </p:cNvPr>
          <p:cNvGraphicFramePr>
            <a:graphicFrameLocks noGrp="1"/>
          </p:cNvGraphicFramePr>
          <p:nvPr>
            <p:ph idx="1"/>
            <p:extLst>
              <p:ext uri="{D42A27DB-BD31-4B8C-83A1-F6EECF244321}">
                <p14:modId xmlns:p14="http://schemas.microsoft.com/office/powerpoint/2010/main" val="1851573583"/>
              </p:ext>
            </p:extLst>
          </p:nvPr>
        </p:nvGraphicFramePr>
        <p:xfrm>
          <a:off x="195944" y="1058755"/>
          <a:ext cx="8602822" cy="4740490"/>
        </p:xfrm>
        <a:graphic>
          <a:graphicData uri="http://schemas.openxmlformats.org/drawingml/2006/table">
            <a:tbl>
              <a:tblPr firstRow="1" bandRow="1">
                <a:tableStyleId>{5C22544A-7EE6-4342-B048-85BDC9FD1C3A}</a:tableStyleId>
              </a:tblPr>
              <a:tblGrid>
                <a:gridCol w="547652">
                  <a:extLst>
                    <a:ext uri="{9D8B030D-6E8A-4147-A177-3AD203B41FA5}">
                      <a16:colId xmlns:a16="http://schemas.microsoft.com/office/drawing/2014/main" val="518507779"/>
                    </a:ext>
                  </a:extLst>
                </a:gridCol>
                <a:gridCol w="2022957">
                  <a:extLst>
                    <a:ext uri="{9D8B030D-6E8A-4147-A177-3AD203B41FA5}">
                      <a16:colId xmlns:a16="http://schemas.microsoft.com/office/drawing/2014/main" val="2939711404"/>
                    </a:ext>
                  </a:extLst>
                </a:gridCol>
                <a:gridCol w="2502806">
                  <a:extLst>
                    <a:ext uri="{9D8B030D-6E8A-4147-A177-3AD203B41FA5}">
                      <a16:colId xmlns:a16="http://schemas.microsoft.com/office/drawing/2014/main" val="2292464919"/>
                    </a:ext>
                  </a:extLst>
                </a:gridCol>
                <a:gridCol w="883344">
                  <a:extLst>
                    <a:ext uri="{9D8B030D-6E8A-4147-A177-3AD203B41FA5}">
                      <a16:colId xmlns:a16="http://schemas.microsoft.com/office/drawing/2014/main" val="3895475146"/>
                    </a:ext>
                  </a:extLst>
                </a:gridCol>
                <a:gridCol w="580895">
                  <a:extLst>
                    <a:ext uri="{9D8B030D-6E8A-4147-A177-3AD203B41FA5}">
                      <a16:colId xmlns:a16="http://schemas.microsoft.com/office/drawing/2014/main" val="2300826486"/>
                    </a:ext>
                  </a:extLst>
                </a:gridCol>
                <a:gridCol w="672513">
                  <a:extLst>
                    <a:ext uri="{9D8B030D-6E8A-4147-A177-3AD203B41FA5}">
                      <a16:colId xmlns:a16="http://schemas.microsoft.com/office/drawing/2014/main" val="3954792722"/>
                    </a:ext>
                  </a:extLst>
                </a:gridCol>
                <a:gridCol w="656536">
                  <a:extLst>
                    <a:ext uri="{9D8B030D-6E8A-4147-A177-3AD203B41FA5}">
                      <a16:colId xmlns:a16="http://schemas.microsoft.com/office/drawing/2014/main" val="3935832542"/>
                    </a:ext>
                  </a:extLst>
                </a:gridCol>
                <a:gridCol w="736119">
                  <a:extLst>
                    <a:ext uri="{9D8B030D-6E8A-4147-A177-3AD203B41FA5}">
                      <a16:colId xmlns:a16="http://schemas.microsoft.com/office/drawing/2014/main" val="3191832400"/>
                    </a:ext>
                  </a:extLst>
                </a:gridCol>
              </a:tblGrid>
              <a:tr h="545399">
                <a:tc gridSpan="8">
                  <a:txBody>
                    <a:bodyPr/>
                    <a:lstStyle/>
                    <a:p>
                      <a:pPr algn="ctr" fontAlgn="t"/>
                      <a:r>
                        <a:rPr lang="en-US" sz="900" b="1" u="none" strike="noStrike" dirty="0">
                          <a:effectLst/>
                          <a:latin typeface="Arial" panose="020B0604020202020204" pitchFamily="34" charset="0"/>
                          <a:cs typeface="Arial" panose="020B0604020202020204" pitchFamily="34" charset="0"/>
                        </a:rPr>
                        <a:t>Part 1 - Main Motions. These motions are listed in order of precedence. </a:t>
                      </a:r>
                      <a:br>
                        <a:rPr lang="en-US" sz="900" b="1" u="none" strike="noStrike" dirty="0">
                          <a:effectLst/>
                          <a:latin typeface="Arial" panose="020B0604020202020204" pitchFamily="34" charset="0"/>
                          <a:cs typeface="Arial" panose="020B0604020202020204" pitchFamily="34" charset="0"/>
                        </a:rPr>
                      </a:br>
                      <a:r>
                        <a:rPr lang="en-US" sz="900" b="1" u="none" strike="noStrike" dirty="0">
                          <a:effectLst/>
                          <a:latin typeface="Arial" panose="020B0604020202020204" pitchFamily="34" charset="0"/>
                          <a:cs typeface="Arial" panose="020B0604020202020204" pitchFamily="34" charset="0"/>
                        </a:rPr>
                        <a:t>A motion can be introduced if it is higher on the chart than the pending motion.</a:t>
                      </a:r>
                      <a:endParaRPr lang="en-US" sz="900" b="1" i="1"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3698991"/>
                  </a:ext>
                </a:extLst>
              </a:tr>
              <a:tr h="474234">
                <a:tc>
                  <a:txBody>
                    <a:bodyPr/>
                    <a:lstStyle/>
                    <a:p>
                      <a:pPr algn="ctr" fontAlgn="ctr"/>
                      <a:r>
                        <a:rPr lang="en-US" sz="800" u="none" strike="noStrike" dirty="0">
                          <a:effectLst/>
                          <a:latin typeface="Arial" panose="020B0604020202020204" pitchFamily="34" charset="0"/>
                          <a:cs typeface="Arial" panose="020B0604020202020204" pitchFamily="34" charset="0"/>
                        </a:rPr>
                        <a:t>RONR §</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Purpose</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You Say:</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Interrupt</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2nd</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800" u="none" strike="noStrike" dirty="0">
                          <a:effectLst/>
                          <a:latin typeface="Arial" panose="020B0604020202020204" pitchFamily="34" charset="0"/>
                          <a:cs typeface="Arial" panose="020B0604020202020204" pitchFamily="34" charset="0"/>
                        </a:rPr>
                        <a:t>Debate?</a:t>
                      </a:r>
                      <a:endParaRPr lang="en-US" sz="800" dirty="0"/>
                    </a:p>
                  </a:txBody>
                  <a:tcPr marL="2507" marR="2507" marT="2507" marB="0" anchor="ctr"/>
                </a:tc>
                <a:tc>
                  <a:txBody>
                    <a:bodyPr/>
                    <a:lstStyle/>
                    <a:p>
                      <a:pPr algn="ctr"/>
                      <a:r>
                        <a:rPr lang="en-US" sz="800" u="none" strike="noStrike" dirty="0">
                          <a:effectLst/>
                          <a:latin typeface="Arial" panose="020B0604020202020204" pitchFamily="34" charset="0"/>
                          <a:cs typeface="Arial" panose="020B0604020202020204" pitchFamily="34" charset="0"/>
                        </a:rPr>
                        <a:t>Amend?</a:t>
                      </a:r>
                      <a:endParaRPr lang="en-US" sz="800" dirty="0"/>
                    </a:p>
                  </a:txBody>
                  <a:tcPr marL="2507" marR="2507" marT="2507" marB="0" anchor="ctr"/>
                </a:tc>
                <a:tc>
                  <a:txBody>
                    <a:bodyPr/>
                    <a:lstStyle/>
                    <a:p>
                      <a:pPr algn="ctr"/>
                      <a:r>
                        <a:rPr lang="en-US" sz="800" u="none" strike="noStrike" dirty="0">
                          <a:effectLst/>
                          <a:latin typeface="Arial" panose="020B0604020202020204" pitchFamily="34" charset="0"/>
                          <a:cs typeface="Arial" panose="020B0604020202020204" pitchFamily="34" charset="0"/>
                        </a:rPr>
                        <a:t>Vote?</a:t>
                      </a:r>
                      <a:endParaRPr lang="en-US" sz="800" dirty="0"/>
                    </a:p>
                  </a:txBody>
                  <a:tcPr marL="2507" marR="2507" marT="2507" marB="0" anchor="ctr"/>
                </a:tc>
                <a:extLst>
                  <a:ext uri="{0D108BD9-81ED-4DB2-BD59-A6C34878D82A}">
                    <a16:rowId xmlns:a16="http://schemas.microsoft.com/office/drawing/2014/main" val="898359802"/>
                  </a:ext>
                </a:extLst>
              </a:tr>
              <a:tr h="242950">
                <a:tc>
                  <a:txBody>
                    <a:bodyPr/>
                    <a:lstStyle/>
                    <a:p>
                      <a:pPr algn="ctr" fontAlgn="ctr"/>
                      <a:r>
                        <a:rPr lang="en-US" sz="700" u="none" strike="noStrike" dirty="0">
                          <a:effectLst/>
                          <a:latin typeface="Arial" panose="020B0604020202020204" pitchFamily="34" charset="0"/>
                          <a:cs typeface="Arial" panose="020B0604020202020204" pitchFamily="34" charset="0"/>
                        </a:rPr>
                        <a:t>§21</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Close meeting</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move to adjourn</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Majority</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3582440997"/>
                  </a:ext>
                </a:extLst>
              </a:tr>
              <a:tr h="242950">
                <a:tc>
                  <a:txBody>
                    <a:bodyPr/>
                    <a:lstStyle/>
                    <a:p>
                      <a:pPr algn="ctr" fontAlgn="ctr"/>
                      <a:r>
                        <a:rPr lang="en-US" sz="700" u="none" strike="noStrike" dirty="0">
                          <a:effectLst/>
                          <a:latin typeface="Arial" panose="020B0604020202020204" pitchFamily="34" charset="0"/>
                          <a:cs typeface="Arial" panose="020B0604020202020204" pitchFamily="34" charset="0"/>
                        </a:rPr>
                        <a:t>§20</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Take a break</a:t>
                      </a:r>
                      <a:endParaRPr lang="en-US" sz="700" b="0" i="0" u="none" strike="noStrike" dirty="0">
                        <a:solidFill>
                          <a:srgbClr val="312B3D"/>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move to recess ...</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Yes</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Majority</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3588998644"/>
                  </a:ext>
                </a:extLst>
              </a:tr>
              <a:tr h="242950">
                <a:tc>
                  <a:txBody>
                    <a:bodyPr/>
                    <a:lstStyle/>
                    <a:p>
                      <a:pPr algn="ctr" fontAlgn="ctr"/>
                      <a:r>
                        <a:rPr lang="en-US" sz="700" u="none" strike="noStrike" dirty="0">
                          <a:effectLst/>
                          <a:latin typeface="Arial" panose="020B0604020202020204" pitchFamily="34" charset="0"/>
                          <a:cs typeface="Arial" panose="020B0604020202020204" pitchFamily="34" charset="0"/>
                        </a:rPr>
                        <a:t>§19</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Register complaint</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rise to ask a question of privilege</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None</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2239122491"/>
                  </a:ext>
                </a:extLst>
              </a:tr>
              <a:tr h="242950">
                <a:tc>
                  <a:txBody>
                    <a:bodyPr/>
                    <a:lstStyle/>
                    <a:p>
                      <a:pPr algn="ctr" fontAlgn="ctr"/>
                      <a:r>
                        <a:rPr lang="en-US" sz="700" u="none" strike="noStrike" dirty="0">
                          <a:effectLst/>
                          <a:latin typeface="Arial" panose="020B0604020202020204" pitchFamily="34" charset="0"/>
                          <a:cs typeface="Arial" panose="020B0604020202020204" pitchFamily="34" charset="0"/>
                        </a:rPr>
                        <a:t>§18</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Make follow agenda</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call for the orders of the day</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None</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3535946213"/>
                  </a:ext>
                </a:extLst>
              </a:tr>
              <a:tr h="242950">
                <a:tc>
                  <a:txBody>
                    <a:bodyPr/>
                    <a:lstStyle/>
                    <a:p>
                      <a:pPr algn="ctr" fontAlgn="ctr"/>
                      <a:r>
                        <a:rPr lang="en-US" sz="700" u="none" strike="noStrike" dirty="0">
                          <a:effectLst/>
                          <a:latin typeface="Arial" panose="020B0604020202020204" pitchFamily="34" charset="0"/>
                          <a:cs typeface="Arial" panose="020B0604020202020204" pitchFamily="34" charset="0"/>
                        </a:rPr>
                        <a:t>§17</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Lay aside temporarily</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move to lay the question on the table</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Majority</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2499253184"/>
                  </a:ext>
                </a:extLst>
              </a:tr>
              <a:tr h="242950">
                <a:tc>
                  <a:txBody>
                    <a:bodyPr/>
                    <a:lstStyle/>
                    <a:p>
                      <a:pPr algn="ctr" fontAlgn="ctr"/>
                      <a:r>
                        <a:rPr lang="en-US" sz="700" u="none" strike="noStrike" dirty="0">
                          <a:effectLst/>
                          <a:latin typeface="Arial" panose="020B0604020202020204" pitchFamily="34" charset="0"/>
                          <a:cs typeface="Arial" panose="020B0604020202020204" pitchFamily="34" charset="0"/>
                        </a:rPr>
                        <a:t>§16</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Close debate (discussion)</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move the previous question …</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2/3rd</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1243508690"/>
                  </a:ext>
                </a:extLst>
              </a:tr>
              <a:tr h="391515">
                <a:tc>
                  <a:txBody>
                    <a:bodyPr/>
                    <a:lstStyle/>
                    <a:p>
                      <a:pPr algn="ctr" fontAlgn="ctr"/>
                      <a:r>
                        <a:rPr lang="en-US" sz="700" u="none" strike="noStrike" dirty="0">
                          <a:effectLst/>
                          <a:latin typeface="Arial" panose="020B0604020202020204" pitchFamily="34" charset="0"/>
                          <a:cs typeface="Arial" panose="020B0604020202020204" pitchFamily="34" charset="0"/>
                        </a:rPr>
                        <a:t>§15</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limit or extend debate (discussion)</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move that discussion be limited to …</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Yes</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2/3rd</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3740804091"/>
                  </a:ext>
                </a:extLst>
              </a:tr>
              <a:tr h="242950">
                <a:tc>
                  <a:txBody>
                    <a:bodyPr/>
                    <a:lstStyle/>
                    <a:p>
                      <a:pPr algn="ctr" fontAlgn="ctr"/>
                      <a:r>
                        <a:rPr lang="en-US" sz="700" u="none" strike="noStrike" dirty="0">
                          <a:effectLst/>
                          <a:latin typeface="Arial" panose="020B0604020202020204" pitchFamily="34" charset="0"/>
                          <a:cs typeface="Arial" panose="020B0604020202020204" pitchFamily="34" charset="0"/>
                        </a:rPr>
                        <a:t>§14</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Postpone to a certain time</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move to postpone the motion to …</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Yes</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Yes</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Majority</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3689328521"/>
                  </a:ext>
                </a:extLst>
              </a:tr>
              <a:tr h="242950">
                <a:tc>
                  <a:txBody>
                    <a:bodyPr/>
                    <a:lstStyle/>
                    <a:p>
                      <a:pPr algn="ctr" fontAlgn="ctr"/>
                      <a:r>
                        <a:rPr lang="en-US" sz="700" u="none" strike="noStrike" dirty="0">
                          <a:effectLst/>
                          <a:latin typeface="Arial" panose="020B0604020202020204" pitchFamily="34" charset="0"/>
                          <a:cs typeface="Arial" panose="020B0604020202020204" pitchFamily="34" charset="0"/>
                        </a:rPr>
                        <a:t>§13</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Refer to committee</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move to refer the motion to ...</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Yes</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Yes</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Majority</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940387989"/>
                  </a:ext>
                </a:extLst>
              </a:tr>
              <a:tr h="242950">
                <a:tc>
                  <a:txBody>
                    <a:bodyPr/>
                    <a:lstStyle/>
                    <a:p>
                      <a:pPr algn="ctr" fontAlgn="ctr"/>
                      <a:r>
                        <a:rPr lang="en-US" sz="700" u="none" strike="noStrike" dirty="0">
                          <a:effectLst/>
                          <a:latin typeface="Arial" panose="020B0604020202020204" pitchFamily="34" charset="0"/>
                          <a:cs typeface="Arial" panose="020B0604020202020204" pitchFamily="34" charset="0"/>
                        </a:rPr>
                        <a:t>§12</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Modify wording of motion</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move to amend the motion by …</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Yes</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Yes</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Majority</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671889828"/>
                  </a:ext>
                </a:extLst>
              </a:tr>
              <a:tr h="438653">
                <a:tc>
                  <a:txBody>
                    <a:bodyPr/>
                    <a:lstStyle/>
                    <a:p>
                      <a:pPr algn="ctr" fontAlgn="ctr"/>
                      <a:r>
                        <a:rPr lang="en-US" sz="700" u="none" strike="noStrike" dirty="0">
                          <a:effectLst/>
                          <a:latin typeface="Arial" panose="020B0604020202020204" pitchFamily="34" charset="0"/>
                          <a:cs typeface="Arial" panose="020B0604020202020204" pitchFamily="34" charset="0"/>
                        </a:rPr>
                        <a:t>§11</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Kill main motion</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move that the motion be postponed indefinitely …</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Yes</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No</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Majority</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1813583544"/>
                  </a:ext>
                </a:extLst>
              </a:tr>
              <a:tr h="438653">
                <a:tc>
                  <a:txBody>
                    <a:bodyPr/>
                    <a:lstStyle/>
                    <a:p>
                      <a:pPr algn="ctr" fontAlgn="ctr"/>
                      <a:r>
                        <a:rPr lang="en-US" sz="700" u="none" strike="noStrike" dirty="0">
                          <a:effectLst/>
                          <a:latin typeface="Arial" panose="020B0604020202020204" pitchFamily="34" charset="0"/>
                          <a:cs typeface="Arial" panose="020B0604020202020204" pitchFamily="34" charset="0"/>
                        </a:rPr>
                        <a:t>§10</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Bring business before assembly (a main motion)</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r>
                        <a:rPr lang="en-US" sz="700" u="none" strike="noStrike" dirty="0">
                          <a:effectLst/>
                          <a:latin typeface="Arial" panose="020B0604020202020204" pitchFamily="34" charset="0"/>
                          <a:cs typeface="Arial" panose="020B0604020202020204" pitchFamily="34" charset="0"/>
                        </a:rPr>
                        <a:t>I move that (to)  …</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No</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fontAlgn="ctr"/>
                      <a:r>
                        <a:rPr lang="en-US" sz="700" u="none" strike="noStrike" dirty="0">
                          <a:effectLst/>
                          <a:latin typeface="Arial" panose="020B0604020202020204" pitchFamily="34" charset="0"/>
                          <a:cs typeface="Arial" panose="020B0604020202020204" pitchFamily="34" charset="0"/>
                        </a:rPr>
                        <a:t>Yes</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Yes</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Yes</a:t>
                      </a:r>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pPr algn="ctr"/>
                      <a:r>
                        <a:rPr lang="en-US" sz="700" u="none" strike="noStrike" dirty="0">
                          <a:effectLst/>
                          <a:latin typeface="Arial" panose="020B0604020202020204" pitchFamily="34" charset="0"/>
                          <a:cs typeface="Arial" panose="020B0604020202020204" pitchFamily="34" charset="0"/>
                        </a:rPr>
                        <a:t>Majority</a:t>
                      </a:r>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1351146624"/>
                  </a:ext>
                </a:extLst>
              </a:tr>
              <a:tr h="265486">
                <a:tc>
                  <a:txBody>
                    <a:bodyPr/>
                    <a:lstStyle/>
                    <a:p>
                      <a:pPr algn="ctr"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tc>
                <a:extLst>
                  <a:ext uri="{0D108BD9-81ED-4DB2-BD59-A6C34878D82A}">
                    <a16:rowId xmlns:a16="http://schemas.microsoft.com/office/drawing/2014/main" val="3486897352"/>
                  </a:ext>
                </a:extLst>
              </a:tr>
            </a:tbl>
          </a:graphicData>
        </a:graphic>
      </p:graphicFrame>
    </p:spTree>
    <p:extLst>
      <p:ext uri="{BB962C8B-B14F-4D97-AF65-F5344CB8AC3E}">
        <p14:creationId xmlns:p14="http://schemas.microsoft.com/office/powerpoint/2010/main" val="146139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FBF4D-9752-4FEB-9782-83F56E92BA60}"/>
              </a:ext>
            </a:extLst>
          </p:cNvPr>
          <p:cNvSpPr>
            <a:spLocks noGrp="1"/>
          </p:cNvSpPr>
          <p:nvPr>
            <p:ph type="title"/>
          </p:nvPr>
        </p:nvSpPr>
        <p:spPr>
          <a:xfrm>
            <a:off x="213070" y="96615"/>
            <a:ext cx="8334582" cy="817785"/>
          </a:xfrm>
        </p:spPr>
        <p:txBody>
          <a:bodyPr>
            <a:normAutofit fontScale="90000"/>
          </a:bodyPr>
          <a:lstStyle/>
          <a:p>
            <a:r>
              <a:rPr lang="en-US" sz="2775" dirty="0"/>
              <a:t>Robert 's Rules of Order Motions Chart</a:t>
            </a:r>
            <a:br>
              <a:rPr lang="en-US" sz="2775" dirty="0"/>
            </a:br>
            <a:r>
              <a:rPr lang="en-US" sz="2775" dirty="0"/>
              <a:t>- https://robertsrules.org/motions.htm</a:t>
            </a:r>
          </a:p>
        </p:txBody>
      </p:sp>
      <p:graphicFrame>
        <p:nvGraphicFramePr>
          <p:cNvPr id="4" name="Content Placeholder 3">
            <a:extLst>
              <a:ext uri="{FF2B5EF4-FFF2-40B4-BE49-F238E27FC236}">
                <a16:creationId xmlns:a16="http://schemas.microsoft.com/office/drawing/2014/main" id="{2FE91999-9A4C-4C66-9B01-4EF5BA902626}"/>
              </a:ext>
            </a:extLst>
          </p:cNvPr>
          <p:cNvGraphicFramePr>
            <a:graphicFrameLocks noGrp="1"/>
          </p:cNvGraphicFramePr>
          <p:nvPr>
            <p:ph idx="1"/>
            <p:extLst>
              <p:ext uri="{D42A27DB-BD31-4B8C-83A1-F6EECF244321}">
                <p14:modId xmlns:p14="http://schemas.microsoft.com/office/powerpoint/2010/main" val="2015392283"/>
              </p:ext>
            </p:extLst>
          </p:nvPr>
        </p:nvGraphicFramePr>
        <p:xfrm>
          <a:off x="401216" y="914400"/>
          <a:ext cx="8248261" cy="5257801"/>
        </p:xfrm>
        <a:graphic>
          <a:graphicData uri="http://schemas.openxmlformats.org/drawingml/2006/table">
            <a:tbl>
              <a:tblPr firstRow="1" bandRow="1">
                <a:tableStyleId>{5C22544A-7EE6-4342-B048-85BDC9FD1C3A}</a:tableStyleId>
              </a:tblPr>
              <a:tblGrid>
                <a:gridCol w="861104">
                  <a:extLst>
                    <a:ext uri="{9D8B030D-6E8A-4147-A177-3AD203B41FA5}">
                      <a16:colId xmlns:a16="http://schemas.microsoft.com/office/drawing/2014/main" val="518507779"/>
                    </a:ext>
                  </a:extLst>
                </a:gridCol>
                <a:gridCol w="1563094">
                  <a:extLst>
                    <a:ext uri="{9D8B030D-6E8A-4147-A177-3AD203B41FA5}">
                      <a16:colId xmlns:a16="http://schemas.microsoft.com/office/drawing/2014/main" val="4235462825"/>
                    </a:ext>
                  </a:extLst>
                </a:gridCol>
                <a:gridCol w="2412806">
                  <a:extLst>
                    <a:ext uri="{9D8B030D-6E8A-4147-A177-3AD203B41FA5}">
                      <a16:colId xmlns:a16="http://schemas.microsoft.com/office/drawing/2014/main" val="1974371645"/>
                    </a:ext>
                  </a:extLst>
                </a:gridCol>
                <a:gridCol w="910958">
                  <a:extLst>
                    <a:ext uri="{9D8B030D-6E8A-4147-A177-3AD203B41FA5}">
                      <a16:colId xmlns:a16="http://schemas.microsoft.com/office/drawing/2014/main" val="1504282312"/>
                    </a:ext>
                  </a:extLst>
                </a:gridCol>
                <a:gridCol w="346316">
                  <a:extLst>
                    <a:ext uri="{9D8B030D-6E8A-4147-A177-3AD203B41FA5}">
                      <a16:colId xmlns:a16="http://schemas.microsoft.com/office/drawing/2014/main" val="2302894710"/>
                    </a:ext>
                  </a:extLst>
                </a:gridCol>
                <a:gridCol w="771307">
                  <a:extLst>
                    <a:ext uri="{9D8B030D-6E8A-4147-A177-3AD203B41FA5}">
                      <a16:colId xmlns:a16="http://schemas.microsoft.com/office/drawing/2014/main" val="1766201396"/>
                    </a:ext>
                  </a:extLst>
                </a:gridCol>
                <a:gridCol w="622076">
                  <a:extLst>
                    <a:ext uri="{9D8B030D-6E8A-4147-A177-3AD203B41FA5}">
                      <a16:colId xmlns:a16="http://schemas.microsoft.com/office/drawing/2014/main" val="3935832542"/>
                    </a:ext>
                  </a:extLst>
                </a:gridCol>
                <a:gridCol w="760600">
                  <a:extLst>
                    <a:ext uri="{9D8B030D-6E8A-4147-A177-3AD203B41FA5}">
                      <a16:colId xmlns:a16="http://schemas.microsoft.com/office/drawing/2014/main" val="3926786417"/>
                    </a:ext>
                  </a:extLst>
                </a:gridCol>
              </a:tblGrid>
              <a:tr h="689605">
                <a:tc gridSpan="8">
                  <a:txBody>
                    <a:bodyPr/>
                    <a:lstStyle/>
                    <a:p>
                      <a:pPr algn="ctr" fontAlgn="t"/>
                      <a:r>
                        <a:rPr lang="en-US" sz="900" b="1" u="none" strike="noStrike" dirty="0">
                          <a:effectLst/>
                          <a:latin typeface="Arial" panose="020B0604020202020204" pitchFamily="34" charset="0"/>
                          <a:cs typeface="Arial" panose="020B0604020202020204" pitchFamily="34" charset="0"/>
                        </a:rPr>
                        <a:t>Part 2 - Incidental Motions. No order of precedence. </a:t>
                      </a:r>
                    </a:p>
                    <a:p>
                      <a:pPr algn="ctr" fontAlgn="t"/>
                      <a:r>
                        <a:rPr lang="en-US" sz="900" b="1" u="none" strike="noStrike" dirty="0">
                          <a:effectLst/>
                          <a:latin typeface="Arial" panose="020B0604020202020204" pitchFamily="34" charset="0"/>
                          <a:cs typeface="Arial" panose="020B0604020202020204" pitchFamily="34" charset="0"/>
                        </a:rPr>
                        <a:t>These motions arise Incidentally and are decided immediately</a:t>
                      </a:r>
                      <a:r>
                        <a:rPr lang="en-US" sz="900" u="none" strike="noStrike" dirty="0">
                          <a:effectLst/>
                          <a:latin typeface="Arial" panose="020B0604020202020204" pitchFamily="34" charset="0"/>
                          <a:cs typeface="Arial" panose="020B0604020202020204" pitchFamily="34" charset="0"/>
                        </a:rPr>
                        <a:t>. </a:t>
                      </a:r>
                      <a:br>
                        <a:rPr lang="en-US" sz="900" u="none" strike="noStrike" dirty="0">
                          <a:effectLst/>
                          <a:latin typeface="Arial" panose="020B0604020202020204" pitchFamily="34" charset="0"/>
                          <a:cs typeface="Arial" panose="020B0604020202020204" pitchFamily="34" charset="0"/>
                        </a:rPr>
                      </a:br>
                      <a:endParaRPr lang="en-US" sz="900" b="1" i="1" u="none" strike="noStrike" dirty="0">
                        <a:solidFill>
                          <a:srgbClr val="1F1A34"/>
                        </a:solidFill>
                        <a:effectLst/>
                        <a:latin typeface="Arial" panose="020B0604020202020204" pitchFamily="34" charset="0"/>
                        <a:cs typeface="Arial" panose="020B0604020202020204" pitchFamily="34" charset="0"/>
                      </a:endParaRPr>
                    </a:p>
                  </a:txBody>
                  <a:tcPr marL="2438" marR="2438" marT="2438"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t"/>
                      <a:endParaRPr lang="en-US" sz="1400" b="1" i="1" u="none" strike="noStrike">
                        <a:solidFill>
                          <a:srgbClr val="1F1A34"/>
                        </a:solidFill>
                        <a:effectLst/>
                        <a:latin typeface="Arial" panose="020B0604020202020204" pitchFamily="34" charset="0"/>
                        <a:cs typeface="Arial" panose="020B0604020202020204" pitchFamily="34" charset="0"/>
                      </a:endParaRPr>
                    </a:p>
                  </a:txBody>
                  <a:tcPr marL="3894" marR="3894" marT="3894" marB="0"/>
                </a:tc>
                <a:extLst>
                  <a:ext uri="{0D108BD9-81ED-4DB2-BD59-A6C34878D82A}">
                    <a16:rowId xmlns:a16="http://schemas.microsoft.com/office/drawing/2014/main" val="1118408039"/>
                  </a:ext>
                </a:extLst>
              </a:tr>
              <a:tr h="201304">
                <a:tc>
                  <a:txBody>
                    <a:bodyPr/>
                    <a:lstStyle/>
                    <a:p>
                      <a:pPr algn="ctr" fontAlgn="ctr"/>
                      <a:r>
                        <a:rPr lang="en-US" sz="800" u="none" strike="noStrike" dirty="0">
                          <a:effectLst/>
                          <a:latin typeface="Arial" panose="020B0604020202020204" pitchFamily="34" charset="0"/>
                          <a:cs typeface="Arial" panose="020B0604020202020204" pitchFamily="34" charset="0"/>
                        </a:rPr>
                        <a:t>RONR §</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Purpose</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You Say:</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Interrupt</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2nd</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Debate?</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Amend?</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Vote?</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1711602295"/>
                  </a:ext>
                </a:extLst>
              </a:tr>
              <a:tr h="226324">
                <a:tc>
                  <a:txBody>
                    <a:bodyPr/>
                    <a:lstStyle/>
                    <a:p>
                      <a:pPr algn="ctr" fontAlgn="ctr"/>
                      <a:r>
                        <a:rPr lang="en-US" sz="800" u="none" strike="noStrike" dirty="0">
                          <a:effectLst/>
                          <a:latin typeface="Arial" panose="020B0604020202020204" pitchFamily="34" charset="0"/>
                          <a:cs typeface="Arial" panose="020B0604020202020204" pitchFamily="34" charset="0"/>
                        </a:rPr>
                        <a:t>§23</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Enforce rules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Point of Order</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None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3387670398"/>
                  </a:ext>
                </a:extLst>
              </a:tr>
              <a:tr h="411637">
                <a:tc>
                  <a:txBody>
                    <a:bodyPr/>
                    <a:lstStyle/>
                    <a:p>
                      <a:pPr algn="ctr" fontAlgn="ctr"/>
                      <a:r>
                        <a:rPr lang="en-US" sz="800" u="none" strike="noStrike" dirty="0">
                          <a:effectLst/>
                          <a:latin typeface="Arial" panose="020B0604020202020204" pitchFamily="34" charset="0"/>
                          <a:cs typeface="Arial" panose="020B0604020202020204" pitchFamily="34" charset="0"/>
                        </a:rPr>
                        <a:t>§24</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Submit matter to assembly</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I appeal from the decision of the chair</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Varies 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Majority</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861988537"/>
                  </a:ext>
                </a:extLst>
              </a:tr>
              <a:tr h="226324">
                <a:tc>
                  <a:txBody>
                    <a:bodyPr/>
                    <a:lstStyle/>
                    <a:p>
                      <a:pPr algn="ctr" fontAlgn="ctr"/>
                      <a:r>
                        <a:rPr lang="en-US" sz="800" u="none" strike="noStrike" dirty="0">
                          <a:effectLst/>
                          <a:latin typeface="Arial" panose="020B0604020202020204" pitchFamily="34" charset="0"/>
                          <a:cs typeface="Arial" panose="020B0604020202020204" pitchFamily="34" charset="0"/>
                        </a:rPr>
                        <a:t>§25</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Suspend rules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I move to suspend the rules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2/3rd</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41360323"/>
                  </a:ext>
                </a:extLst>
              </a:tr>
              <a:tr h="411637">
                <a:tc>
                  <a:txBody>
                    <a:bodyPr/>
                    <a:lstStyle/>
                    <a:p>
                      <a:pPr algn="ctr" fontAlgn="ctr"/>
                      <a:r>
                        <a:rPr lang="en-US" sz="800" u="none" strike="noStrike" dirty="0">
                          <a:effectLst/>
                          <a:latin typeface="Arial" panose="020B0604020202020204" pitchFamily="34" charset="0"/>
                          <a:cs typeface="Arial" panose="020B0604020202020204" pitchFamily="34" charset="0"/>
                        </a:rPr>
                        <a:t>§26</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Avoid main motion altogether</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I object to the consideration of the question</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2/3rd</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3835943628"/>
                  </a:ext>
                </a:extLst>
              </a:tr>
              <a:tr h="226324">
                <a:tc>
                  <a:txBody>
                    <a:bodyPr/>
                    <a:lstStyle/>
                    <a:p>
                      <a:pPr algn="ctr" fontAlgn="ctr"/>
                      <a:r>
                        <a:rPr lang="en-US" sz="800" u="none" strike="noStrike" dirty="0">
                          <a:effectLst/>
                          <a:latin typeface="Arial" panose="020B0604020202020204" pitchFamily="34" charset="0"/>
                          <a:cs typeface="Arial" panose="020B0604020202020204" pitchFamily="34" charset="0"/>
                        </a:rPr>
                        <a:t>§27</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Divide motion</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I move to divide the question</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Majority</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1101408149"/>
                  </a:ext>
                </a:extLst>
              </a:tr>
              <a:tr h="226324">
                <a:tc>
                  <a:txBody>
                    <a:bodyPr/>
                    <a:lstStyle/>
                    <a:p>
                      <a:pPr algn="ctr" fontAlgn="ctr"/>
                      <a:r>
                        <a:rPr lang="en-US" sz="800" u="none" strike="noStrike" dirty="0">
                          <a:effectLst/>
                          <a:latin typeface="Arial" panose="020B0604020202020204" pitchFamily="34" charset="0"/>
                          <a:cs typeface="Arial" panose="020B0604020202020204" pitchFamily="34" charset="0"/>
                        </a:rPr>
                        <a:t>§29</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Demand a rising vote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I move of a rising vote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None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1211272087"/>
                  </a:ext>
                </a:extLst>
              </a:tr>
              <a:tr h="411637">
                <a:tc>
                  <a:txBody>
                    <a:bodyPr/>
                    <a:lstStyle/>
                    <a:p>
                      <a:pPr algn="ctr" fontAlgn="ctr"/>
                      <a:r>
                        <a:rPr lang="en-US" sz="800" u="none" strike="noStrike" dirty="0">
                          <a:effectLst/>
                          <a:latin typeface="Arial" panose="020B0604020202020204" pitchFamily="34" charset="0"/>
                          <a:cs typeface="Arial" panose="020B0604020202020204" pitchFamily="34" charset="0"/>
                        </a:rPr>
                        <a:t>§33</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Parliamentary law question</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Parliamentary inquiry</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Yes, if urgent</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None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75949052"/>
                  </a:ext>
                </a:extLst>
              </a:tr>
              <a:tr h="226324">
                <a:tc>
                  <a:txBody>
                    <a:bodyPr/>
                    <a:lstStyle/>
                    <a:p>
                      <a:pPr algn="ctr" fontAlgn="ctr"/>
                      <a:r>
                        <a:rPr lang="en-US" sz="800" u="none" strike="noStrike" dirty="0">
                          <a:effectLst/>
                          <a:latin typeface="Arial" panose="020B0604020202020204" pitchFamily="34" charset="0"/>
                          <a:cs typeface="Arial" panose="020B0604020202020204" pitchFamily="34" charset="0"/>
                        </a:rPr>
                        <a:t>§33</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Request for information</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Point of Information</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Yes, if urgent</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None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3357729483"/>
                  </a:ext>
                </a:extLst>
              </a:tr>
              <a:tr h="251032">
                <a:tc>
                  <a:txBody>
                    <a:bodyPr/>
                    <a:lstStyle/>
                    <a:p>
                      <a:pPr algn="l" fontAlgn="ctr"/>
                      <a:endParaRPr lang="en-US" sz="4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l" fontAlgn="ct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3570599463"/>
                  </a:ext>
                </a:extLst>
              </a:tr>
              <a:tr h="473407">
                <a:tc gridSpan="8">
                  <a:txBody>
                    <a:bodyPr/>
                    <a:lstStyle/>
                    <a:p>
                      <a:pPr algn="ctr" fontAlgn="t"/>
                      <a:r>
                        <a:rPr lang="en-US" sz="900" b="1" u="none" strike="noStrike" dirty="0">
                          <a:effectLst/>
                          <a:latin typeface="Arial" panose="020B0604020202020204" pitchFamily="34" charset="0"/>
                          <a:cs typeface="Arial" panose="020B0604020202020204" pitchFamily="34" charset="0"/>
                        </a:rPr>
                        <a:t>Part 3 - Motions that bring a questions again before the assembly</a:t>
                      </a:r>
                      <a:br>
                        <a:rPr lang="en-US" sz="900" b="1" u="none" strike="noStrike" dirty="0">
                          <a:effectLst/>
                          <a:latin typeface="Arial" panose="020B0604020202020204" pitchFamily="34" charset="0"/>
                          <a:cs typeface="Arial" panose="020B0604020202020204" pitchFamily="34" charset="0"/>
                        </a:rPr>
                      </a:br>
                      <a:r>
                        <a:rPr lang="en-US" sz="900" b="1" u="none" strike="noStrike" dirty="0">
                          <a:effectLst/>
                          <a:latin typeface="Arial" panose="020B0604020202020204" pitchFamily="34" charset="0"/>
                          <a:cs typeface="Arial" panose="020B0604020202020204" pitchFamily="34" charset="0"/>
                        </a:rPr>
                        <a:t>No order of precedence.  Introduce only when nothing else is pending.</a:t>
                      </a:r>
                      <a:endParaRPr lang="en-US" sz="900" b="1" i="1"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t"/>
                      <a:endParaRPr lang="en-US" sz="1400" b="1" i="1" u="none" strike="noStrike">
                        <a:solidFill>
                          <a:srgbClr val="000000"/>
                        </a:solidFill>
                        <a:effectLst/>
                        <a:latin typeface="Arial" panose="020B0604020202020204" pitchFamily="34" charset="0"/>
                        <a:cs typeface="Arial" panose="020B0604020202020204" pitchFamily="34" charset="0"/>
                      </a:endParaRPr>
                    </a:p>
                  </a:txBody>
                  <a:tcPr marL="3894" marR="3894" marT="3894" marB="0"/>
                </a:tc>
                <a:extLst>
                  <a:ext uri="{0D108BD9-81ED-4DB2-BD59-A6C34878D82A}">
                    <a16:rowId xmlns:a16="http://schemas.microsoft.com/office/drawing/2014/main" val="1286866014"/>
                  </a:ext>
                </a:extLst>
              </a:tr>
              <a:tr h="226324">
                <a:tc>
                  <a:txBody>
                    <a:bodyPr/>
                    <a:lstStyle/>
                    <a:p>
                      <a:pPr algn="ctr" fontAlgn="ctr"/>
                      <a:r>
                        <a:rPr lang="en-US" sz="800" u="none" strike="noStrike" dirty="0">
                          <a:effectLst/>
                          <a:latin typeface="Arial" panose="020B0604020202020204" pitchFamily="34" charset="0"/>
                          <a:cs typeface="Arial" panose="020B0604020202020204" pitchFamily="34" charset="0"/>
                        </a:rPr>
                        <a:t>RONR §</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r>
                        <a:rPr lang="en-US" sz="800" u="none" strike="noStrike" dirty="0">
                          <a:effectLst/>
                          <a:latin typeface="Arial" panose="020B0604020202020204" pitchFamily="34" charset="0"/>
                          <a:cs typeface="Arial" panose="020B0604020202020204" pitchFamily="34" charset="0"/>
                        </a:rPr>
                        <a:t>Purpose</a:t>
                      </a:r>
                      <a:endParaRPr lang="en-US" sz="1100" dirty="0"/>
                    </a:p>
                  </a:txBody>
                  <a:tcPr marL="2438" marR="2438" marT="2438" marB="0" anchor="ctr"/>
                </a:tc>
                <a:tc>
                  <a:txBody>
                    <a:bodyPr/>
                    <a:lstStyle/>
                    <a:p>
                      <a:r>
                        <a:rPr lang="en-US" sz="800" u="none" strike="noStrike" dirty="0">
                          <a:effectLst/>
                          <a:latin typeface="Arial" panose="020B0604020202020204" pitchFamily="34" charset="0"/>
                          <a:cs typeface="Arial" panose="020B0604020202020204" pitchFamily="34" charset="0"/>
                        </a:rPr>
                        <a:t>You Say:</a:t>
                      </a:r>
                      <a:endParaRPr lang="en-US" sz="1100" dirty="0"/>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Interrupt</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2nd</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a:r>
                        <a:rPr lang="en-US" sz="800" u="none" strike="noStrike" dirty="0">
                          <a:effectLst/>
                          <a:latin typeface="Arial" panose="020B0604020202020204" pitchFamily="34" charset="0"/>
                          <a:cs typeface="Arial" panose="020B0604020202020204" pitchFamily="34" charset="0"/>
                        </a:rPr>
                        <a:t>Debate?</a:t>
                      </a:r>
                      <a:endParaRPr lang="en-US" sz="800" dirty="0"/>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Amend?</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Vote?</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602895911"/>
                  </a:ext>
                </a:extLst>
              </a:tr>
              <a:tr h="226324">
                <a:tc>
                  <a:txBody>
                    <a:bodyPr/>
                    <a:lstStyle/>
                    <a:p>
                      <a:pPr algn="ctr" fontAlgn="ctr"/>
                      <a:r>
                        <a:rPr lang="en-US" sz="800" u="none" strike="noStrike" dirty="0">
                          <a:effectLst/>
                          <a:latin typeface="Arial" panose="020B0604020202020204" pitchFamily="34" charset="0"/>
                          <a:cs typeface="Arial" panose="020B0604020202020204" pitchFamily="34" charset="0"/>
                        </a:rPr>
                        <a:t>§34</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r>
                        <a:rPr lang="en-US" sz="800" u="none" strike="noStrike" dirty="0">
                          <a:effectLst/>
                          <a:latin typeface="Arial" panose="020B0604020202020204" pitchFamily="34" charset="0"/>
                          <a:cs typeface="Arial" panose="020B0604020202020204" pitchFamily="34" charset="0"/>
                        </a:rPr>
                        <a:t>Take matter from table</a:t>
                      </a:r>
                      <a:endParaRPr lang="en-US" sz="1100" dirty="0"/>
                    </a:p>
                  </a:txBody>
                  <a:tcPr marL="2438" marR="2438" marT="2438" marB="0" anchor="ctr"/>
                </a:tc>
                <a:tc>
                  <a:txBody>
                    <a:bodyPr/>
                    <a:lstStyle/>
                    <a:p>
                      <a:r>
                        <a:rPr lang="en-US" sz="800" u="none" strike="noStrike" dirty="0">
                          <a:effectLst/>
                          <a:latin typeface="Arial" panose="020B0604020202020204" pitchFamily="34" charset="0"/>
                          <a:cs typeface="Arial" panose="020B0604020202020204" pitchFamily="34" charset="0"/>
                        </a:rPr>
                        <a:t>I move to take from the table…</a:t>
                      </a:r>
                      <a:endParaRPr lang="en-US" sz="1100" dirty="0"/>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a:r>
                        <a:rPr lang="en-US" sz="800" u="none" strike="noStrike" dirty="0">
                          <a:effectLst/>
                          <a:latin typeface="Arial" panose="020B0604020202020204" pitchFamily="34" charset="0"/>
                          <a:cs typeface="Arial" panose="020B0604020202020204" pitchFamily="34" charset="0"/>
                        </a:rPr>
                        <a:t>No</a:t>
                      </a:r>
                      <a:endParaRPr lang="en-US" sz="800" dirty="0"/>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Majority</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3370813540"/>
                  </a:ext>
                </a:extLst>
              </a:tr>
              <a:tr h="596950">
                <a:tc>
                  <a:txBody>
                    <a:bodyPr/>
                    <a:lstStyle/>
                    <a:p>
                      <a:pPr algn="ctr" fontAlgn="ctr"/>
                      <a:r>
                        <a:rPr lang="en-US" sz="800" u="none" strike="noStrike" dirty="0">
                          <a:effectLst/>
                          <a:latin typeface="Arial" panose="020B0604020202020204" pitchFamily="34" charset="0"/>
                          <a:cs typeface="Arial" panose="020B0604020202020204" pitchFamily="34" charset="0"/>
                        </a:rPr>
                        <a:t>§35</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r>
                        <a:rPr lang="en-US" sz="800" u="none" strike="noStrike" dirty="0">
                          <a:effectLst/>
                          <a:latin typeface="Arial" panose="020B0604020202020204" pitchFamily="34" charset="0"/>
                          <a:cs typeface="Arial" panose="020B0604020202020204" pitchFamily="34" charset="0"/>
                        </a:rPr>
                        <a:t>Cancel previous action</a:t>
                      </a:r>
                      <a:endParaRPr lang="en-US" sz="1100" dirty="0"/>
                    </a:p>
                  </a:txBody>
                  <a:tcPr marL="2438" marR="2438" marT="2438" marB="0" anchor="ctr"/>
                </a:tc>
                <a:tc>
                  <a:txBody>
                    <a:bodyPr/>
                    <a:lstStyle/>
                    <a:p>
                      <a:r>
                        <a:rPr lang="en-US" sz="800" u="none" strike="noStrike" dirty="0">
                          <a:effectLst/>
                          <a:latin typeface="Arial" panose="020B0604020202020204" pitchFamily="34" charset="0"/>
                          <a:cs typeface="Arial" panose="020B0604020202020204" pitchFamily="34" charset="0"/>
                        </a:rPr>
                        <a:t>I move to rescind …</a:t>
                      </a:r>
                      <a:endParaRPr lang="en-US" sz="1100" dirty="0"/>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a:r>
                        <a:rPr lang="en-US" sz="800" u="none" strike="noStrike" dirty="0">
                          <a:effectLst/>
                          <a:latin typeface="Arial" panose="020B0604020202020204" pitchFamily="34" charset="0"/>
                          <a:cs typeface="Arial" panose="020B0604020202020204" pitchFamily="34" charset="0"/>
                        </a:rPr>
                        <a:t>Yes</a:t>
                      </a:r>
                      <a:endParaRPr lang="en-US" sz="800" dirty="0"/>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2/3rd or Majority with notice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4270876651"/>
                  </a:ext>
                </a:extLst>
              </a:tr>
              <a:tr h="226324">
                <a:tc>
                  <a:txBody>
                    <a:bodyPr/>
                    <a:lstStyle/>
                    <a:p>
                      <a:pPr algn="ctr" fontAlgn="ctr"/>
                      <a:r>
                        <a:rPr lang="en-US" sz="800" u="none" strike="noStrike" dirty="0">
                          <a:effectLst/>
                          <a:latin typeface="Arial" panose="020B0604020202020204" pitchFamily="34" charset="0"/>
                          <a:cs typeface="Arial" panose="020B0604020202020204" pitchFamily="34" charset="0"/>
                        </a:rPr>
                        <a:t>§37</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r>
                        <a:rPr lang="en-US" sz="800" u="none" strike="noStrike" dirty="0">
                          <a:effectLst/>
                          <a:latin typeface="Arial" panose="020B0604020202020204" pitchFamily="34" charset="0"/>
                          <a:cs typeface="Arial" panose="020B0604020202020204" pitchFamily="34" charset="0"/>
                        </a:rPr>
                        <a:t>Reconsider motion</a:t>
                      </a:r>
                      <a:endParaRPr lang="en-US" sz="1100" dirty="0"/>
                    </a:p>
                  </a:txBody>
                  <a:tcPr marL="2438" marR="2438" marT="2438" marB="0" anchor="ctr"/>
                </a:tc>
                <a:tc>
                  <a:txBody>
                    <a:bodyPr/>
                    <a:lstStyle/>
                    <a:p>
                      <a:r>
                        <a:rPr lang="en-US" sz="800" u="none" strike="noStrike" dirty="0">
                          <a:effectLst/>
                          <a:latin typeface="Arial" panose="020B0604020202020204" pitchFamily="34" charset="0"/>
                          <a:cs typeface="Arial" panose="020B0604020202020204" pitchFamily="34" charset="0"/>
                        </a:rPr>
                        <a:t>I move to reconsider...</a:t>
                      </a:r>
                      <a:endParaRPr lang="en-US" sz="1100" dirty="0"/>
                    </a:p>
                  </a:txBody>
                  <a:tcPr marL="2438" marR="2438" marT="2438" marB="0" anchor="ctr"/>
                </a:tc>
                <a:tc>
                  <a:txBody>
                    <a:bodyPr/>
                    <a:lstStyle/>
                    <a:p>
                      <a:pPr algn="l"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Yes</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a:r>
                        <a:rPr lang="en-US" sz="800" u="none" strike="noStrike" dirty="0">
                          <a:effectLst/>
                          <a:latin typeface="Arial" panose="020B0604020202020204" pitchFamily="34" charset="0"/>
                          <a:cs typeface="Arial" panose="020B0604020202020204" pitchFamily="34" charset="0"/>
                        </a:rPr>
                        <a:t>Varies</a:t>
                      </a:r>
                      <a:endParaRPr lang="en-US" sz="800" dirty="0"/>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No</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tc>
                  <a:txBody>
                    <a:bodyPr/>
                    <a:lstStyle/>
                    <a:p>
                      <a:pPr algn="ctr" fontAlgn="ctr"/>
                      <a:r>
                        <a:rPr lang="en-US" sz="800" u="none" strike="noStrike" dirty="0">
                          <a:effectLst/>
                          <a:latin typeface="Arial" panose="020B0604020202020204" pitchFamily="34" charset="0"/>
                          <a:cs typeface="Arial" panose="020B0604020202020204" pitchFamily="34" charset="0"/>
                        </a:rPr>
                        <a:t>Majority</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2438" marR="2438" marT="2438" marB="0" anchor="ctr"/>
                </a:tc>
                <a:extLst>
                  <a:ext uri="{0D108BD9-81ED-4DB2-BD59-A6C34878D82A}">
                    <a16:rowId xmlns:a16="http://schemas.microsoft.com/office/drawing/2014/main" val="1495960695"/>
                  </a:ext>
                </a:extLst>
              </a:tr>
            </a:tbl>
          </a:graphicData>
        </a:graphic>
      </p:graphicFrame>
    </p:spTree>
    <p:extLst>
      <p:ext uri="{BB962C8B-B14F-4D97-AF65-F5344CB8AC3E}">
        <p14:creationId xmlns:p14="http://schemas.microsoft.com/office/powerpoint/2010/main" val="2023177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40DE32D6-8B7C-45CF-B561-982696BF52D8}"/>
              </a:ext>
            </a:extLst>
          </p:cNvPr>
          <p:cNvGraphicFramePr>
            <a:graphicFrameLocks/>
          </p:cNvGraphicFramePr>
          <p:nvPr/>
        </p:nvGraphicFramePr>
        <p:xfrm>
          <a:off x="226423" y="227942"/>
          <a:ext cx="8125504" cy="6070608"/>
        </p:xfrm>
        <a:graphic>
          <a:graphicData uri="http://schemas.openxmlformats.org/drawingml/2006/table">
            <a:tbl>
              <a:tblPr firstRow="1" bandRow="1">
                <a:tableStyleId>{5C22544A-7EE6-4342-B048-85BDC9FD1C3A}</a:tableStyleId>
              </a:tblPr>
              <a:tblGrid>
                <a:gridCol w="498519">
                  <a:extLst>
                    <a:ext uri="{9D8B030D-6E8A-4147-A177-3AD203B41FA5}">
                      <a16:colId xmlns:a16="http://schemas.microsoft.com/office/drawing/2014/main" val="518507779"/>
                    </a:ext>
                  </a:extLst>
                </a:gridCol>
                <a:gridCol w="1915423">
                  <a:extLst>
                    <a:ext uri="{9D8B030D-6E8A-4147-A177-3AD203B41FA5}">
                      <a16:colId xmlns:a16="http://schemas.microsoft.com/office/drawing/2014/main" val="2939711404"/>
                    </a:ext>
                  </a:extLst>
                </a:gridCol>
                <a:gridCol w="2369765">
                  <a:extLst>
                    <a:ext uri="{9D8B030D-6E8A-4147-A177-3AD203B41FA5}">
                      <a16:colId xmlns:a16="http://schemas.microsoft.com/office/drawing/2014/main" val="2292464919"/>
                    </a:ext>
                  </a:extLst>
                </a:gridCol>
                <a:gridCol w="836389">
                  <a:extLst>
                    <a:ext uri="{9D8B030D-6E8A-4147-A177-3AD203B41FA5}">
                      <a16:colId xmlns:a16="http://schemas.microsoft.com/office/drawing/2014/main" val="3895475146"/>
                    </a:ext>
                  </a:extLst>
                </a:gridCol>
                <a:gridCol w="550017">
                  <a:extLst>
                    <a:ext uri="{9D8B030D-6E8A-4147-A177-3AD203B41FA5}">
                      <a16:colId xmlns:a16="http://schemas.microsoft.com/office/drawing/2014/main" val="2300826486"/>
                    </a:ext>
                  </a:extLst>
                </a:gridCol>
                <a:gridCol w="636765">
                  <a:extLst>
                    <a:ext uri="{9D8B030D-6E8A-4147-A177-3AD203B41FA5}">
                      <a16:colId xmlns:a16="http://schemas.microsoft.com/office/drawing/2014/main" val="3954792722"/>
                    </a:ext>
                  </a:extLst>
                </a:gridCol>
                <a:gridCol w="621637">
                  <a:extLst>
                    <a:ext uri="{9D8B030D-6E8A-4147-A177-3AD203B41FA5}">
                      <a16:colId xmlns:a16="http://schemas.microsoft.com/office/drawing/2014/main" val="3935832542"/>
                    </a:ext>
                  </a:extLst>
                </a:gridCol>
                <a:gridCol w="696989">
                  <a:extLst>
                    <a:ext uri="{9D8B030D-6E8A-4147-A177-3AD203B41FA5}">
                      <a16:colId xmlns:a16="http://schemas.microsoft.com/office/drawing/2014/main" val="3191832400"/>
                    </a:ext>
                  </a:extLst>
                </a:gridCol>
              </a:tblGrid>
              <a:tr h="536008">
                <a:tc gridSpan="8">
                  <a:txBody>
                    <a:bodyPr/>
                    <a:lstStyle/>
                    <a:p>
                      <a:pPr algn="ctr" fontAlgn="t"/>
                      <a:r>
                        <a:rPr lang="en-US" sz="1600" b="1" u="none" strike="noStrike" dirty="0">
                          <a:effectLst/>
                          <a:latin typeface="Arial" panose="020B0604020202020204" pitchFamily="34" charset="0"/>
                          <a:cs typeface="Arial" panose="020B0604020202020204" pitchFamily="34" charset="0"/>
                        </a:rPr>
                        <a:t>Part </a:t>
                      </a:r>
                      <a:r>
                        <a:rPr lang="en-US" sz="1600" b="1" u="none" strike="noStrike" dirty="0">
                          <a:solidFill>
                            <a:schemeClr val="tx1"/>
                          </a:solidFill>
                          <a:effectLst/>
                          <a:latin typeface="Arial" panose="020B0604020202020204" pitchFamily="34" charset="0"/>
                          <a:cs typeface="Arial" panose="020B0604020202020204" pitchFamily="34" charset="0"/>
                        </a:rPr>
                        <a:t>1 - Main Motions. These motions are listed in order of precedence. </a:t>
                      </a:r>
                      <a:br>
                        <a:rPr lang="en-US" sz="1600" b="1" u="none" strike="noStrike" dirty="0">
                          <a:solidFill>
                            <a:schemeClr val="tx1"/>
                          </a:solidFill>
                          <a:effectLst/>
                          <a:latin typeface="Arial" panose="020B0604020202020204" pitchFamily="34" charset="0"/>
                          <a:cs typeface="Arial" panose="020B0604020202020204" pitchFamily="34" charset="0"/>
                        </a:rPr>
                      </a:br>
                      <a:r>
                        <a:rPr lang="en-US" sz="1600" b="1" u="none" strike="noStrike" dirty="0">
                          <a:solidFill>
                            <a:schemeClr val="tx1"/>
                          </a:solidFill>
                          <a:effectLst/>
                          <a:latin typeface="Arial" panose="020B0604020202020204" pitchFamily="34" charset="0"/>
                          <a:cs typeface="Arial" panose="020B0604020202020204" pitchFamily="34" charset="0"/>
                        </a:rPr>
                        <a:t>A motion can be introduced if it is higher on the chart than the pending motion.</a:t>
                      </a:r>
                      <a:endParaRPr lang="en-US" sz="1600" b="1" i="1" u="none" strike="noStrike" dirty="0">
                        <a:solidFill>
                          <a:schemeClr val="tx1"/>
                        </a:solidFill>
                        <a:effectLst/>
                        <a:latin typeface="Arial" panose="020B0604020202020204" pitchFamily="34" charset="0"/>
                        <a:cs typeface="Arial" panose="020B0604020202020204" pitchFamily="34" charset="0"/>
                      </a:endParaRPr>
                    </a:p>
                  </a:txBody>
                  <a:tcPr marL="2507" marR="2507" marT="2507"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3698991"/>
                  </a:ext>
                </a:extLst>
              </a:tr>
              <a:tr h="466068">
                <a:tc>
                  <a:txBody>
                    <a:bodyPr/>
                    <a:lstStyle/>
                    <a:p>
                      <a:pPr algn="ctr" fontAlgn="ctr"/>
                      <a:r>
                        <a:rPr lang="en-US" sz="1400" b="1" u="none" strike="noStrike" dirty="0">
                          <a:effectLst/>
                          <a:latin typeface="Arial" panose="020B0604020202020204" pitchFamily="34" charset="0"/>
                          <a:cs typeface="Arial" panose="020B0604020202020204" pitchFamily="34" charset="0"/>
                        </a:rPr>
                        <a:t>RONR §</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Purpose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You Say:</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Interrupt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2nd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Debate?</a:t>
                      </a:r>
                      <a:endParaRPr lang="en-US" sz="1400" b="1" dirty="0"/>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Amend?</a:t>
                      </a:r>
                      <a:endParaRPr lang="en-US" sz="1400" b="1" dirty="0"/>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Vote?</a:t>
                      </a:r>
                      <a:endParaRPr lang="en-US" sz="1400" b="1" dirty="0"/>
                    </a:p>
                  </a:txBody>
                  <a:tcPr marL="2507" marR="2507" marT="2507" marB="0" anchor="ctr">
                    <a:noFill/>
                  </a:tcPr>
                </a:tc>
                <a:extLst>
                  <a:ext uri="{0D108BD9-81ED-4DB2-BD59-A6C34878D82A}">
                    <a16:rowId xmlns:a16="http://schemas.microsoft.com/office/drawing/2014/main" val="898359802"/>
                  </a:ext>
                </a:extLst>
              </a:tr>
              <a:tr h="251807">
                <a:tc>
                  <a:txBody>
                    <a:bodyPr/>
                    <a:lstStyle/>
                    <a:p>
                      <a:pPr algn="ctr" fontAlgn="ctr"/>
                      <a:r>
                        <a:rPr lang="en-US" sz="1400" u="none" strike="noStrike" dirty="0">
                          <a:effectLst/>
                          <a:latin typeface="Arial" panose="020B0604020202020204" pitchFamily="34" charset="0"/>
                          <a:cs typeface="Arial" panose="020B0604020202020204" pitchFamily="34" charset="0"/>
                        </a:rPr>
                        <a:t>§21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Close meeting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adjourn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82440997"/>
                  </a:ext>
                </a:extLst>
              </a:tr>
              <a:tr h="238767">
                <a:tc>
                  <a:txBody>
                    <a:bodyPr/>
                    <a:lstStyle/>
                    <a:p>
                      <a:pPr algn="ctr" fontAlgn="ctr"/>
                      <a:r>
                        <a:rPr lang="en-US" sz="1400" u="none" strike="noStrike" dirty="0">
                          <a:effectLst/>
                          <a:latin typeface="Arial" panose="020B0604020202020204" pitchFamily="34" charset="0"/>
                          <a:cs typeface="Arial" panose="020B0604020202020204" pitchFamily="34" charset="0"/>
                        </a:rPr>
                        <a:t>§20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Take a break</a:t>
                      </a:r>
                      <a:endParaRPr lang="en-US" sz="1400" b="0" i="0" u="none" strike="noStrike" dirty="0">
                        <a:solidFill>
                          <a:srgbClr val="312B3D"/>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recess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88998644"/>
                  </a:ext>
                </a:extLst>
              </a:tr>
              <a:tr h="356466">
                <a:tc>
                  <a:txBody>
                    <a:bodyPr/>
                    <a:lstStyle/>
                    <a:p>
                      <a:pPr algn="ctr" fontAlgn="ctr"/>
                      <a:r>
                        <a:rPr lang="en-US" sz="1400" u="none" strike="noStrike" dirty="0">
                          <a:effectLst/>
                          <a:latin typeface="Arial" panose="020B0604020202020204" pitchFamily="34" charset="0"/>
                          <a:cs typeface="Arial" panose="020B0604020202020204" pitchFamily="34" charset="0"/>
                        </a:rPr>
                        <a:t>§19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Register complaint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rise to ask a question of privilege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None</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2239122491"/>
                  </a:ext>
                </a:extLst>
              </a:tr>
              <a:tr h="238767">
                <a:tc>
                  <a:txBody>
                    <a:bodyPr/>
                    <a:lstStyle/>
                    <a:p>
                      <a:pPr algn="ctr" fontAlgn="ctr"/>
                      <a:r>
                        <a:rPr lang="en-US" sz="1400" u="none" strike="noStrike" dirty="0">
                          <a:effectLst/>
                          <a:latin typeface="Arial" panose="020B0604020202020204" pitchFamily="34" charset="0"/>
                          <a:cs typeface="Arial" panose="020B0604020202020204" pitchFamily="34" charset="0"/>
                        </a:rPr>
                        <a:t>§18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Make follow agenda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call for the orders of the day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None</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35946213"/>
                  </a:ext>
                </a:extLst>
              </a:tr>
              <a:tr h="356466">
                <a:tc>
                  <a:txBody>
                    <a:bodyPr/>
                    <a:lstStyle/>
                    <a:p>
                      <a:pPr algn="ctr" fontAlgn="ctr"/>
                      <a:r>
                        <a:rPr lang="en-US" sz="1400" u="none" strike="noStrike" dirty="0">
                          <a:effectLst/>
                          <a:latin typeface="Arial" panose="020B0604020202020204" pitchFamily="34" charset="0"/>
                          <a:cs typeface="Arial" panose="020B0604020202020204" pitchFamily="34" charset="0"/>
                        </a:rPr>
                        <a:t>§17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Lay aside temporarily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lay the question on the table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2499253184"/>
                  </a:ext>
                </a:extLst>
              </a:tr>
              <a:tr h="356466">
                <a:tc>
                  <a:txBody>
                    <a:bodyPr/>
                    <a:lstStyle/>
                    <a:p>
                      <a:pPr algn="ctr" fontAlgn="ctr"/>
                      <a:r>
                        <a:rPr lang="en-US" sz="1400" u="none" strike="noStrike" dirty="0">
                          <a:effectLst/>
                          <a:latin typeface="Arial" panose="020B0604020202020204" pitchFamily="34" charset="0"/>
                          <a:cs typeface="Arial" panose="020B0604020202020204" pitchFamily="34" charset="0"/>
                        </a:rPr>
                        <a:t>§16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Close debate (discussion)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the previous question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2/3rd</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243508690"/>
                  </a:ext>
                </a:extLst>
              </a:tr>
              <a:tr h="384774">
                <a:tc>
                  <a:txBody>
                    <a:bodyPr/>
                    <a:lstStyle/>
                    <a:p>
                      <a:pPr algn="ctr" fontAlgn="ctr"/>
                      <a:r>
                        <a:rPr lang="en-US" sz="1400" u="none" strike="noStrike" dirty="0">
                          <a:effectLst/>
                          <a:latin typeface="Arial" panose="020B0604020202020204" pitchFamily="34" charset="0"/>
                          <a:cs typeface="Arial" panose="020B0604020202020204" pitchFamily="34" charset="0"/>
                        </a:rPr>
                        <a:t>§15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limit or extend debate (discussion)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discussion be limited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2/3rd</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740804091"/>
                  </a:ext>
                </a:extLst>
              </a:tr>
              <a:tr h="356466">
                <a:tc>
                  <a:txBody>
                    <a:bodyPr/>
                    <a:lstStyle/>
                    <a:p>
                      <a:pPr algn="ctr" fontAlgn="ctr"/>
                      <a:r>
                        <a:rPr lang="en-US" sz="1400" u="none" strike="noStrike" dirty="0">
                          <a:effectLst/>
                          <a:latin typeface="Arial" panose="020B0604020202020204" pitchFamily="34" charset="0"/>
                          <a:cs typeface="Arial" panose="020B0604020202020204" pitchFamily="34" charset="0"/>
                        </a:rPr>
                        <a:t>§14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Postpone to a certain time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postpone the motion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689328521"/>
                  </a:ext>
                </a:extLst>
              </a:tr>
              <a:tr h="238767">
                <a:tc>
                  <a:txBody>
                    <a:bodyPr/>
                    <a:lstStyle/>
                    <a:p>
                      <a:pPr algn="ctr" fontAlgn="ctr"/>
                      <a:r>
                        <a:rPr lang="en-US" sz="1400" u="none" strike="noStrike" dirty="0">
                          <a:effectLst/>
                          <a:latin typeface="Arial" panose="020B0604020202020204" pitchFamily="34" charset="0"/>
                          <a:cs typeface="Arial" panose="020B0604020202020204" pitchFamily="34" charset="0"/>
                        </a:rPr>
                        <a:t>§13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Refer to committee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refer the motion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940387989"/>
                  </a:ext>
                </a:extLst>
              </a:tr>
              <a:tr h="356466">
                <a:tc>
                  <a:txBody>
                    <a:bodyPr/>
                    <a:lstStyle/>
                    <a:p>
                      <a:pPr algn="ctr" fontAlgn="ctr"/>
                      <a:r>
                        <a:rPr lang="en-US" sz="1400" u="none" strike="noStrike" dirty="0">
                          <a:effectLst/>
                          <a:latin typeface="Arial" panose="020B0604020202020204" pitchFamily="34" charset="0"/>
                          <a:cs typeface="Arial" panose="020B0604020202020204" pitchFamily="34" charset="0"/>
                        </a:rPr>
                        <a:t>§12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Modify wording of motion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amend the motion by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671889828"/>
                  </a:ext>
                </a:extLst>
              </a:tr>
              <a:tr h="431100">
                <a:tc>
                  <a:txBody>
                    <a:bodyPr/>
                    <a:lstStyle/>
                    <a:p>
                      <a:pPr algn="ctr" fontAlgn="ctr"/>
                      <a:r>
                        <a:rPr lang="en-US" sz="1400" u="none" strike="noStrike" dirty="0">
                          <a:effectLst/>
                          <a:latin typeface="Arial" panose="020B0604020202020204" pitchFamily="34" charset="0"/>
                          <a:cs typeface="Arial" panose="020B0604020202020204" pitchFamily="34" charset="0"/>
                        </a:rPr>
                        <a:t>§11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Kill main motion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the motion be postponed indefinitely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813583544"/>
                  </a:ext>
                </a:extLst>
              </a:tr>
              <a:tr h="533658">
                <a:tc>
                  <a:txBody>
                    <a:bodyPr/>
                    <a:lstStyle/>
                    <a:p>
                      <a:pPr algn="ctr" fontAlgn="ctr"/>
                      <a:r>
                        <a:rPr lang="en-US" sz="1400" u="none" strike="noStrike" dirty="0">
                          <a:effectLst/>
                          <a:highlight>
                            <a:srgbClr val="FFFF00"/>
                          </a:highlight>
                          <a:latin typeface="Arial" panose="020B0604020202020204" pitchFamily="34" charset="0"/>
                          <a:cs typeface="Arial" panose="020B0604020202020204" pitchFamily="34" charset="0"/>
                        </a:rPr>
                        <a:t>§10</a:t>
                      </a:r>
                      <a:endParaRPr lang="en-US" sz="14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FFFF00"/>
                          </a:highlight>
                          <a:latin typeface="Arial" panose="020B0604020202020204" pitchFamily="34" charset="0"/>
                          <a:cs typeface="Arial" panose="020B0604020202020204" pitchFamily="34" charset="0"/>
                        </a:rPr>
                        <a:t>Bring business before assembly (a main motion)</a:t>
                      </a:r>
                      <a:endParaRPr lang="en-US" sz="14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FFFF00"/>
                          </a:highlight>
                          <a:latin typeface="Arial" panose="020B0604020202020204" pitchFamily="34" charset="0"/>
                          <a:cs typeface="Arial" panose="020B0604020202020204" pitchFamily="34" charset="0"/>
                        </a:rPr>
                        <a:t>I move that (to)  …</a:t>
                      </a:r>
                      <a:endParaRPr lang="en-US" sz="14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FFFF00"/>
                          </a:highlight>
                          <a:latin typeface="Arial" panose="020B0604020202020204" pitchFamily="34" charset="0"/>
                          <a:cs typeface="Arial" panose="020B0604020202020204" pitchFamily="34" charset="0"/>
                        </a:rPr>
                        <a:t>No</a:t>
                      </a:r>
                      <a:endParaRPr lang="en-US" sz="14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FFFF00"/>
                          </a:highlight>
                          <a:latin typeface="Arial" panose="020B0604020202020204" pitchFamily="34" charset="0"/>
                          <a:cs typeface="Arial" panose="020B0604020202020204" pitchFamily="34" charset="0"/>
                        </a:rPr>
                        <a:t>Yes</a:t>
                      </a:r>
                      <a:endParaRPr lang="en-US" sz="14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FFFF00"/>
                          </a:highlight>
                          <a:latin typeface="Arial" panose="020B0604020202020204" pitchFamily="34" charset="0"/>
                          <a:cs typeface="Arial" panose="020B0604020202020204" pitchFamily="34" charset="0"/>
                        </a:rPr>
                        <a:t>Yes</a:t>
                      </a:r>
                      <a:endParaRPr lang="en-US" sz="1400" dirty="0">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FFFF00"/>
                          </a:highlight>
                          <a:latin typeface="Arial" panose="020B0604020202020204" pitchFamily="34" charset="0"/>
                          <a:cs typeface="Arial" panose="020B0604020202020204" pitchFamily="34" charset="0"/>
                        </a:rPr>
                        <a:t>Yes</a:t>
                      </a:r>
                      <a:endParaRPr lang="en-US" sz="1400" dirty="0">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FFFF00"/>
                          </a:highlight>
                          <a:latin typeface="Arial" panose="020B0604020202020204" pitchFamily="34" charset="0"/>
                          <a:cs typeface="Arial" panose="020B0604020202020204" pitchFamily="34" charset="0"/>
                        </a:rPr>
                        <a:t>Majority</a:t>
                      </a:r>
                      <a:endParaRPr lang="en-US" sz="1400" dirty="0">
                        <a:highlight>
                          <a:srgbClr val="FFFF00"/>
                        </a:highlight>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351146624"/>
                  </a:ext>
                </a:extLst>
              </a:tr>
              <a:tr h="260915">
                <a:tc>
                  <a:txBody>
                    <a:bodyPr/>
                    <a:lstStyle/>
                    <a:p>
                      <a:pPr algn="ctr"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486897352"/>
                  </a:ext>
                </a:extLst>
              </a:tr>
            </a:tbl>
          </a:graphicData>
        </a:graphic>
      </p:graphicFrame>
    </p:spTree>
    <p:extLst>
      <p:ext uri="{BB962C8B-B14F-4D97-AF65-F5344CB8AC3E}">
        <p14:creationId xmlns:p14="http://schemas.microsoft.com/office/powerpoint/2010/main" val="6519297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40DE32D6-8B7C-45CF-B561-982696BF52D8}"/>
              </a:ext>
            </a:extLst>
          </p:cNvPr>
          <p:cNvGraphicFramePr>
            <a:graphicFrameLocks/>
          </p:cNvGraphicFramePr>
          <p:nvPr/>
        </p:nvGraphicFramePr>
        <p:xfrm>
          <a:off x="298174" y="296091"/>
          <a:ext cx="8463055" cy="6031248"/>
        </p:xfrm>
        <a:graphic>
          <a:graphicData uri="http://schemas.openxmlformats.org/drawingml/2006/table">
            <a:tbl>
              <a:tblPr firstRow="1" bandRow="1">
                <a:tableStyleId>{5C22544A-7EE6-4342-B048-85BDC9FD1C3A}</a:tableStyleId>
              </a:tblPr>
              <a:tblGrid>
                <a:gridCol w="538755">
                  <a:extLst>
                    <a:ext uri="{9D8B030D-6E8A-4147-A177-3AD203B41FA5}">
                      <a16:colId xmlns:a16="http://schemas.microsoft.com/office/drawing/2014/main" val="518507779"/>
                    </a:ext>
                  </a:extLst>
                </a:gridCol>
                <a:gridCol w="1990091">
                  <a:extLst>
                    <a:ext uri="{9D8B030D-6E8A-4147-A177-3AD203B41FA5}">
                      <a16:colId xmlns:a16="http://schemas.microsoft.com/office/drawing/2014/main" val="2939711404"/>
                    </a:ext>
                  </a:extLst>
                </a:gridCol>
                <a:gridCol w="2462143">
                  <a:extLst>
                    <a:ext uri="{9D8B030D-6E8A-4147-A177-3AD203B41FA5}">
                      <a16:colId xmlns:a16="http://schemas.microsoft.com/office/drawing/2014/main" val="2292464919"/>
                    </a:ext>
                  </a:extLst>
                </a:gridCol>
                <a:gridCol w="868993">
                  <a:extLst>
                    <a:ext uri="{9D8B030D-6E8A-4147-A177-3AD203B41FA5}">
                      <a16:colId xmlns:a16="http://schemas.microsoft.com/office/drawing/2014/main" val="3895475146"/>
                    </a:ext>
                  </a:extLst>
                </a:gridCol>
                <a:gridCol w="571458">
                  <a:extLst>
                    <a:ext uri="{9D8B030D-6E8A-4147-A177-3AD203B41FA5}">
                      <a16:colId xmlns:a16="http://schemas.microsoft.com/office/drawing/2014/main" val="2300826486"/>
                    </a:ext>
                  </a:extLst>
                </a:gridCol>
                <a:gridCol w="661587">
                  <a:extLst>
                    <a:ext uri="{9D8B030D-6E8A-4147-A177-3AD203B41FA5}">
                      <a16:colId xmlns:a16="http://schemas.microsoft.com/office/drawing/2014/main" val="3954792722"/>
                    </a:ext>
                  </a:extLst>
                </a:gridCol>
                <a:gridCol w="645869">
                  <a:extLst>
                    <a:ext uri="{9D8B030D-6E8A-4147-A177-3AD203B41FA5}">
                      <a16:colId xmlns:a16="http://schemas.microsoft.com/office/drawing/2014/main" val="3935832542"/>
                    </a:ext>
                  </a:extLst>
                </a:gridCol>
                <a:gridCol w="724159">
                  <a:extLst>
                    <a:ext uri="{9D8B030D-6E8A-4147-A177-3AD203B41FA5}">
                      <a16:colId xmlns:a16="http://schemas.microsoft.com/office/drawing/2014/main" val="3191832400"/>
                    </a:ext>
                  </a:extLst>
                </a:gridCol>
              </a:tblGrid>
              <a:tr h="558542">
                <a:tc gridSpan="8">
                  <a:txBody>
                    <a:bodyPr/>
                    <a:lstStyle/>
                    <a:p>
                      <a:pPr algn="ctr" fontAlgn="t"/>
                      <a:r>
                        <a:rPr lang="en-US" sz="1600" b="1" u="none" strike="noStrike" dirty="0">
                          <a:effectLst/>
                          <a:latin typeface="Arial" panose="020B0604020202020204" pitchFamily="34" charset="0"/>
                          <a:cs typeface="Arial" panose="020B0604020202020204" pitchFamily="34" charset="0"/>
                        </a:rPr>
                        <a:t>Part </a:t>
                      </a:r>
                      <a:r>
                        <a:rPr lang="en-US" sz="1600" b="1" u="none" strike="noStrike" dirty="0">
                          <a:solidFill>
                            <a:schemeClr val="tx1"/>
                          </a:solidFill>
                          <a:effectLst/>
                          <a:latin typeface="Arial" panose="020B0604020202020204" pitchFamily="34" charset="0"/>
                          <a:cs typeface="Arial" panose="020B0604020202020204" pitchFamily="34" charset="0"/>
                        </a:rPr>
                        <a:t>1 - Main Motions. These motions are listed in order of precedence. </a:t>
                      </a:r>
                      <a:br>
                        <a:rPr lang="en-US" sz="1600" b="1" u="none" strike="noStrike" dirty="0">
                          <a:solidFill>
                            <a:schemeClr val="tx1"/>
                          </a:solidFill>
                          <a:effectLst/>
                          <a:latin typeface="Arial" panose="020B0604020202020204" pitchFamily="34" charset="0"/>
                          <a:cs typeface="Arial" panose="020B0604020202020204" pitchFamily="34" charset="0"/>
                        </a:rPr>
                      </a:br>
                      <a:r>
                        <a:rPr lang="en-US" sz="1600" b="1" u="none" strike="noStrike" dirty="0">
                          <a:solidFill>
                            <a:schemeClr val="tx1"/>
                          </a:solidFill>
                          <a:effectLst/>
                          <a:latin typeface="Arial" panose="020B0604020202020204" pitchFamily="34" charset="0"/>
                          <a:cs typeface="Arial" panose="020B0604020202020204" pitchFamily="34" charset="0"/>
                        </a:rPr>
                        <a:t>A motion can be introduced if it is higher on the chart than the pending motion.</a:t>
                      </a:r>
                      <a:endParaRPr lang="en-US" sz="1600" b="1" i="1" u="none" strike="noStrike" dirty="0">
                        <a:solidFill>
                          <a:schemeClr val="tx1"/>
                        </a:solidFill>
                        <a:effectLst/>
                        <a:latin typeface="Arial" panose="020B0604020202020204" pitchFamily="34" charset="0"/>
                        <a:cs typeface="Arial" panose="020B0604020202020204" pitchFamily="34" charset="0"/>
                      </a:endParaRPr>
                    </a:p>
                  </a:txBody>
                  <a:tcPr marL="2507" marR="2507" marT="2507"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3698991"/>
                  </a:ext>
                </a:extLst>
              </a:tr>
              <a:tr h="485662">
                <a:tc>
                  <a:txBody>
                    <a:bodyPr/>
                    <a:lstStyle/>
                    <a:p>
                      <a:pPr algn="ctr" fontAlgn="ctr"/>
                      <a:r>
                        <a:rPr lang="en-US" sz="1400" b="1" u="none" strike="noStrike" dirty="0">
                          <a:effectLst/>
                          <a:latin typeface="Arial" panose="020B0604020202020204" pitchFamily="34" charset="0"/>
                          <a:cs typeface="Arial" panose="020B0604020202020204" pitchFamily="34" charset="0"/>
                        </a:rPr>
                        <a:t>RONR §</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Purpose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You Say:</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Interrupt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2nd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Debate?</a:t>
                      </a:r>
                      <a:endParaRPr lang="en-US" sz="1400" b="1" dirty="0"/>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Amend?</a:t>
                      </a:r>
                      <a:endParaRPr lang="en-US" sz="1400" b="1" dirty="0"/>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Vote?</a:t>
                      </a:r>
                      <a:endParaRPr lang="en-US" sz="1400" b="1" dirty="0"/>
                    </a:p>
                  </a:txBody>
                  <a:tcPr marL="2507" marR="2507" marT="2507" marB="0" anchor="ctr">
                    <a:noFill/>
                  </a:tcPr>
                </a:tc>
                <a:extLst>
                  <a:ext uri="{0D108BD9-81ED-4DB2-BD59-A6C34878D82A}">
                    <a16:rowId xmlns:a16="http://schemas.microsoft.com/office/drawing/2014/main" val="898359802"/>
                  </a:ext>
                </a:extLst>
              </a:tr>
              <a:tr h="248804">
                <a:tc>
                  <a:txBody>
                    <a:bodyPr/>
                    <a:lstStyle/>
                    <a:p>
                      <a:pPr algn="ctr" fontAlgn="ctr"/>
                      <a:r>
                        <a:rPr lang="en-US" sz="1400" u="none" strike="noStrike" dirty="0">
                          <a:effectLst/>
                          <a:latin typeface="Arial" panose="020B0604020202020204" pitchFamily="34" charset="0"/>
                          <a:cs typeface="Arial" panose="020B0604020202020204" pitchFamily="34" charset="0"/>
                        </a:rPr>
                        <a:t>§21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Close meeting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adjourn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82440997"/>
                  </a:ext>
                </a:extLst>
              </a:tr>
              <a:tr h="248804">
                <a:tc>
                  <a:txBody>
                    <a:bodyPr/>
                    <a:lstStyle/>
                    <a:p>
                      <a:pPr algn="ctr" fontAlgn="ctr"/>
                      <a:r>
                        <a:rPr lang="en-US" sz="1400" u="none" strike="noStrike" dirty="0">
                          <a:effectLst/>
                          <a:latin typeface="Arial" panose="020B0604020202020204" pitchFamily="34" charset="0"/>
                          <a:cs typeface="Arial" panose="020B0604020202020204" pitchFamily="34" charset="0"/>
                        </a:rPr>
                        <a:t>§20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Take a break</a:t>
                      </a:r>
                      <a:endParaRPr lang="en-US" sz="1400" b="0" i="0" u="none" strike="noStrike" dirty="0">
                        <a:solidFill>
                          <a:srgbClr val="312B3D"/>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recess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88998644"/>
                  </a:ext>
                </a:extLst>
              </a:tr>
              <a:tr h="436266">
                <a:tc>
                  <a:txBody>
                    <a:bodyPr/>
                    <a:lstStyle/>
                    <a:p>
                      <a:pPr algn="ctr" fontAlgn="ctr"/>
                      <a:r>
                        <a:rPr lang="en-US" sz="1400" u="none" strike="noStrike" dirty="0">
                          <a:effectLst/>
                          <a:latin typeface="Arial" panose="020B0604020202020204" pitchFamily="34" charset="0"/>
                          <a:cs typeface="Arial" panose="020B0604020202020204" pitchFamily="34" charset="0"/>
                        </a:rPr>
                        <a:t>§19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Register complaint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rise to ask a question of privilege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None</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2239122491"/>
                  </a:ext>
                </a:extLst>
              </a:tr>
              <a:tr h="248804">
                <a:tc>
                  <a:txBody>
                    <a:bodyPr/>
                    <a:lstStyle/>
                    <a:p>
                      <a:pPr algn="ctr" fontAlgn="ctr"/>
                      <a:r>
                        <a:rPr lang="en-US" sz="1400" u="none" strike="noStrike" dirty="0">
                          <a:effectLst/>
                          <a:latin typeface="Arial" panose="020B0604020202020204" pitchFamily="34" charset="0"/>
                          <a:cs typeface="Arial" panose="020B0604020202020204" pitchFamily="34" charset="0"/>
                        </a:rPr>
                        <a:t>§18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Make follow agenda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call for the orders of the day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None</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35946213"/>
                  </a:ext>
                </a:extLst>
              </a:tr>
              <a:tr h="436266">
                <a:tc>
                  <a:txBody>
                    <a:bodyPr/>
                    <a:lstStyle/>
                    <a:p>
                      <a:pPr algn="ctr" fontAlgn="ctr"/>
                      <a:r>
                        <a:rPr lang="en-US" sz="1400" u="none" strike="noStrike" dirty="0">
                          <a:effectLst/>
                          <a:latin typeface="Arial" panose="020B0604020202020204" pitchFamily="34" charset="0"/>
                          <a:cs typeface="Arial" panose="020B0604020202020204" pitchFamily="34" charset="0"/>
                        </a:rPr>
                        <a:t>§17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Lay aside temporarily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lay the question on the table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2499253184"/>
                  </a:ext>
                </a:extLst>
              </a:tr>
              <a:tr h="436266">
                <a:tc>
                  <a:txBody>
                    <a:bodyPr/>
                    <a:lstStyle/>
                    <a:p>
                      <a:pPr algn="ctr" fontAlgn="ctr"/>
                      <a:r>
                        <a:rPr lang="en-US" sz="1400" u="none" strike="noStrike" dirty="0">
                          <a:effectLst/>
                          <a:latin typeface="Arial" panose="020B0604020202020204" pitchFamily="34" charset="0"/>
                          <a:cs typeface="Arial" panose="020B0604020202020204" pitchFamily="34" charset="0"/>
                        </a:rPr>
                        <a:t>§16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Close debate (discussion)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the previous question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2/3rd</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243508690"/>
                  </a:ext>
                </a:extLst>
              </a:tr>
              <a:tr h="436266">
                <a:tc>
                  <a:txBody>
                    <a:bodyPr/>
                    <a:lstStyle/>
                    <a:p>
                      <a:pPr algn="ctr" fontAlgn="ctr"/>
                      <a:r>
                        <a:rPr lang="en-US" sz="1400" u="none" strike="noStrike" dirty="0">
                          <a:effectLst/>
                          <a:latin typeface="Arial" panose="020B0604020202020204" pitchFamily="34" charset="0"/>
                          <a:cs typeface="Arial" panose="020B0604020202020204" pitchFamily="34" charset="0"/>
                        </a:rPr>
                        <a:t>§15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limit or extend debate (discussion)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discussion be limited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2/3rd</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740804091"/>
                  </a:ext>
                </a:extLst>
              </a:tr>
              <a:tr h="436266">
                <a:tc>
                  <a:txBody>
                    <a:bodyPr/>
                    <a:lstStyle/>
                    <a:p>
                      <a:pPr algn="ctr" fontAlgn="ctr"/>
                      <a:r>
                        <a:rPr lang="en-US" sz="1400" u="none" strike="noStrike" dirty="0">
                          <a:effectLst/>
                          <a:latin typeface="Arial" panose="020B0604020202020204" pitchFamily="34" charset="0"/>
                          <a:cs typeface="Arial" panose="020B0604020202020204" pitchFamily="34" charset="0"/>
                        </a:rPr>
                        <a:t>§14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Postpone to a certain time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postpone the motion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689328521"/>
                  </a:ext>
                </a:extLst>
              </a:tr>
              <a:tr h="248804">
                <a:tc>
                  <a:txBody>
                    <a:bodyPr/>
                    <a:lstStyle/>
                    <a:p>
                      <a:pPr algn="ctr" fontAlgn="ctr"/>
                      <a:r>
                        <a:rPr lang="en-US" sz="1400" u="none" strike="noStrike" dirty="0">
                          <a:effectLst/>
                          <a:latin typeface="Arial" panose="020B0604020202020204" pitchFamily="34" charset="0"/>
                          <a:cs typeface="Arial" panose="020B0604020202020204" pitchFamily="34" charset="0"/>
                        </a:rPr>
                        <a:t>§13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Refer to committee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refer the motion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940387989"/>
                  </a:ext>
                </a:extLst>
              </a:tr>
              <a:tr h="436266">
                <a:tc>
                  <a:txBody>
                    <a:bodyPr/>
                    <a:lstStyle/>
                    <a:p>
                      <a:pPr algn="ctr" fontAlgn="ctr"/>
                      <a:r>
                        <a:rPr lang="en-US" sz="1400" u="none" strike="noStrike" dirty="0">
                          <a:effectLst/>
                          <a:highlight>
                            <a:srgbClr val="00FFFF"/>
                          </a:highlight>
                          <a:latin typeface="Arial" panose="020B0604020202020204" pitchFamily="34" charset="0"/>
                          <a:cs typeface="Arial" panose="020B0604020202020204" pitchFamily="34" charset="0"/>
                        </a:rPr>
                        <a:t>§12</a:t>
                      </a:r>
                      <a:endParaRPr lang="en-US" sz="1400" b="0" i="0" u="none" strike="noStrike" dirty="0">
                        <a:solidFill>
                          <a:srgbClr val="000000"/>
                        </a:solidFill>
                        <a:effectLst/>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00FFFF"/>
                          </a:highlight>
                          <a:latin typeface="Arial" panose="020B0604020202020204" pitchFamily="34" charset="0"/>
                          <a:cs typeface="Arial" panose="020B0604020202020204" pitchFamily="34" charset="0"/>
                        </a:rPr>
                        <a:t>Modify wording of motion</a:t>
                      </a:r>
                      <a:endParaRPr lang="en-US" sz="1400" b="0" i="0" u="none" strike="noStrike" dirty="0">
                        <a:solidFill>
                          <a:srgbClr val="000000"/>
                        </a:solidFill>
                        <a:effectLst/>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00FFFF"/>
                          </a:highlight>
                          <a:latin typeface="Arial" panose="020B0604020202020204" pitchFamily="34" charset="0"/>
                          <a:cs typeface="Arial" panose="020B0604020202020204" pitchFamily="34" charset="0"/>
                        </a:rPr>
                        <a:t>I move to amend the motion by …</a:t>
                      </a:r>
                      <a:endParaRPr lang="en-US" sz="1400" b="0" i="0" u="none" strike="noStrike" dirty="0">
                        <a:solidFill>
                          <a:srgbClr val="000000"/>
                        </a:solidFill>
                        <a:effectLst/>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00FFFF"/>
                          </a:highlight>
                          <a:latin typeface="Arial" panose="020B0604020202020204" pitchFamily="34" charset="0"/>
                          <a:cs typeface="Arial" panose="020B0604020202020204" pitchFamily="34" charset="0"/>
                        </a:rPr>
                        <a:t>No</a:t>
                      </a:r>
                      <a:endParaRPr lang="en-US" sz="1400" b="0" i="0" u="none" strike="noStrike" dirty="0">
                        <a:solidFill>
                          <a:srgbClr val="000000"/>
                        </a:solidFill>
                        <a:effectLst/>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00FFFF"/>
                          </a:highlight>
                          <a:latin typeface="Arial" panose="020B0604020202020204" pitchFamily="34" charset="0"/>
                          <a:cs typeface="Arial" panose="020B0604020202020204" pitchFamily="34" charset="0"/>
                        </a:rPr>
                        <a:t>Yes</a:t>
                      </a:r>
                      <a:endParaRPr lang="en-US" sz="1400" b="0" i="0" u="none" strike="noStrike" dirty="0">
                        <a:solidFill>
                          <a:srgbClr val="000000"/>
                        </a:solidFill>
                        <a:effectLst/>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FF"/>
                          </a:highlight>
                          <a:latin typeface="Arial" panose="020B0604020202020204" pitchFamily="34" charset="0"/>
                          <a:cs typeface="Arial" panose="020B0604020202020204" pitchFamily="34" charset="0"/>
                        </a:rPr>
                        <a:t>Yes</a:t>
                      </a:r>
                      <a:endParaRPr lang="en-US" sz="1400" dirty="0">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FF"/>
                          </a:highlight>
                          <a:latin typeface="Arial" panose="020B0604020202020204" pitchFamily="34" charset="0"/>
                          <a:cs typeface="Arial" panose="020B0604020202020204" pitchFamily="34" charset="0"/>
                        </a:rPr>
                        <a:t>Yes</a:t>
                      </a:r>
                      <a:endParaRPr lang="en-US" sz="1400" dirty="0">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FF"/>
                          </a:highlight>
                          <a:latin typeface="Arial" panose="020B0604020202020204" pitchFamily="34" charset="0"/>
                          <a:cs typeface="Arial" panose="020B0604020202020204" pitchFamily="34" charset="0"/>
                        </a:rPr>
                        <a:t>Majority</a:t>
                      </a:r>
                      <a:endParaRPr lang="en-US" sz="1400" dirty="0">
                        <a:highlight>
                          <a:srgbClr val="00FFFF"/>
                        </a:highlight>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671889828"/>
                  </a:ext>
                </a:extLst>
              </a:tr>
              <a:tr h="449223">
                <a:tc>
                  <a:txBody>
                    <a:bodyPr/>
                    <a:lstStyle/>
                    <a:p>
                      <a:pPr algn="ctr" fontAlgn="ctr"/>
                      <a:r>
                        <a:rPr lang="en-US" sz="1400" u="none" strike="noStrike" dirty="0">
                          <a:effectLst/>
                          <a:latin typeface="Arial" panose="020B0604020202020204" pitchFamily="34" charset="0"/>
                          <a:cs typeface="Arial" panose="020B0604020202020204" pitchFamily="34" charset="0"/>
                        </a:rPr>
                        <a:t>§11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Kill main motion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the motion be postponed indefinitely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813583544"/>
                  </a:ext>
                </a:extLst>
              </a:tr>
              <a:tr h="653125">
                <a:tc>
                  <a:txBody>
                    <a:bodyPr/>
                    <a:lstStyle/>
                    <a:p>
                      <a:pPr algn="ctr" fontAlgn="ctr"/>
                      <a:r>
                        <a:rPr lang="en-US" sz="1400" u="none" strike="noStrike" dirty="0">
                          <a:effectLst/>
                          <a:latin typeface="Arial" panose="020B0604020202020204" pitchFamily="34" charset="0"/>
                          <a:cs typeface="Arial" panose="020B0604020202020204" pitchFamily="34" charset="0"/>
                        </a:rPr>
                        <a:t>§10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Bring business before assembly (a main motion)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351146624"/>
                  </a:ext>
                </a:extLst>
              </a:tr>
              <a:tr h="271884">
                <a:tc>
                  <a:txBody>
                    <a:bodyPr/>
                    <a:lstStyle/>
                    <a:p>
                      <a:pPr algn="ctr"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486897352"/>
                  </a:ext>
                </a:extLst>
              </a:tr>
            </a:tbl>
          </a:graphicData>
        </a:graphic>
      </p:graphicFrame>
    </p:spTree>
    <p:extLst>
      <p:ext uri="{BB962C8B-B14F-4D97-AF65-F5344CB8AC3E}">
        <p14:creationId xmlns:p14="http://schemas.microsoft.com/office/powerpoint/2010/main" val="2400636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40DE32D6-8B7C-45CF-B561-982696BF52D8}"/>
              </a:ext>
            </a:extLst>
          </p:cNvPr>
          <p:cNvGraphicFramePr>
            <a:graphicFrameLocks/>
          </p:cNvGraphicFramePr>
          <p:nvPr/>
        </p:nvGraphicFramePr>
        <p:xfrm>
          <a:off x="165463" y="88605"/>
          <a:ext cx="8212588" cy="6232159"/>
        </p:xfrm>
        <a:graphic>
          <a:graphicData uri="http://schemas.openxmlformats.org/drawingml/2006/table">
            <a:tbl>
              <a:tblPr firstRow="1" bandRow="1">
                <a:tableStyleId>{5C22544A-7EE6-4342-B048-85BDC9FD1C3A}</a:tableStyleId>
              </a:tblPr>
              <a:tblGrid>
                <a:gridCol w="522810">
                  <a:extLst>
                    <a:ext uri="{9D8B030D-6E8A-4147-A177-3AD203B41FA5}">
                      <a16:colId xmlns:a16="http://schemas.microsoft.com/office/drawing/2014/main" val="518507779"/>
                    </a:ext>
                  </a:extLst>
                </a:gridCol>
                <a:gridCol w="1931194">
                  <a:extLst>
                    <a:ext uri="{9D8B030D-6E8A-4147-A177-3AD203B41FA5}">
                      <a16:colId xmlns:a16="http://schemas.microsoft.com/office/drawing/2014/main" val="2939711404"/>
                    </a:ext>
                  </a:extLst>
                </a:gridCol>
                <a:gridCol w="2389275">
                  <a:extLst>
                    <a:ext uri="{9D8B030D-6E8A-4147-A177-3AD203B41FA5}">
                      <a16:colId xmlns:a16="http://schemas.microsoft.com/office/drawing/2014/main" val="2292464919"/>
                    </a:ext>
                  </a:extLst>
                </a:gridCol>
                <a:gridCol w="843275">
                  <a:extLst>
                    <a:ext uri="{9D8B030D-6E8A-4147-A177-3AD203B41FA5}">
                      <a16:colId xmlns:a16="http://schemas.microsoft.com/office/drawing/2014/main" val="3895475146"/>
                    </a:ext>
                  </a:extLst>
                </a:gridCol>
                <a:gridCol w="554546">
                  <a:extLst>
                    <a:ext uri="{9D8B030D-6E8A-4147-A177-3AD203B41FA5}">
                      <a16:colId xmlns:a16="http://schemas.microsoft.com/office/drawing/2014/main" val="2300826486"/>
                    </a:ext>
                  </a:extLst>
                </a:gridCol>
                <a:gridCol w="642007">
                  <a:extLst>
                    <a:ext uri="{9D8B030D-6E8A-4147-A177-3AD203B41FA5}">
                      <a16:colId xmlns:a16="http://schemas.microsoft.com/office/drawing/2014/main" val="3954792722"/>
                    </a:ext>
                  </a:extLst>
                </a:gridCol>
                <a:gridCol w="626754">
                  <a:extLst>
                    <a:ext uri="{9D8B030D-6E8A-4147-A177-3AD203B41FA5}">
                      <a16:colId xmlns:a16="http://schemas.microsoft.com/office/drawing/2014/main" val="3935832542"/>
                    </a:ext>
                  </a:extLst>
                </a:gridCol>
                <a:gridCol w="702727">
                  <a:extLst>
                    <a:ext uri="{9D8B030D-6E8A-4147-A177-3AD203B41FA5}">
                      <a16:colId xmlns:a16="http://schemas.microsoft.com/office/drawing/2014/main" val="3191832400"/>
                    </a:ext>
                  </a:extLst>
                </a:gridCol>
              </a:tblGrid>
              <a:tr h="574833">
                <a:tc gridSpan="8">
                  <a:txBody>
                    <a:bodyPr/>
                    <a:lstStyle/>
                    <a:p>
                      <a:pPr algn="ctr" fontAlgn="t"/>
                      <a:r>
                        <a:rPr lang="en-US" sz="1600" b="1" u="none" strike="noStrike" dirty="0">
                          <a:effectLst/>
                          <a:latin typeface="Arial" panose="020B0604020202020204" pitchFamily="34" charset="0"/>
                          <a:cs typeface="Arial" panose="020B0604020202020204" pitchFamily="34" charset="0"/>
                        </a:rPr>
                        <a:t>Part </a:t>
                      </a:r>
                      <a:r>
                        <a:rPr lang="en-US" sz="1600" b="1" u="none" strike="noStrike" dirty="0">
                          <a:solidFill>
                            <a:schemeClr val="tx1"/>
                          </a:solidFill>
                          <a:effectLst/>
                          <a:latin typeface="Arial" panose="020B0604020202020204" pitchFamily="34" charset="0"/>
                          <a:cs typeface="Arial" panose="020B0604020202020204" pitchFamily="34" charset="0"/>
                        </a:rPr>
                        <a:t>1 - Main Motions. These motions are listed in order of precedence. </a:t>
                      </a:r>
                      <a:br>
                        <a:rPr lang="en-US" sz="1600" b="1" u="none" strike="noStrike" dirty="0">
                          <a:solidFill>
                            <a:schemeClr val="tx1"/>
                          </a:solidFill>
                          <a:effectLst/>
                          <a:latin typeface="Arial" panose="020B0604020202020204" pitchFamily="34" charset="0"/>
                          <a:cs typeface="Arial" panose="020B0604020202020204" pitchFamily="34" charset="0"/>
                        </a:rPr>
                      </a:br>
                      <a:r>
                        <a:rPr lang="en-US" sz="1600" b="1" u="none" strike="noStrike" dirty="0">
                          <a:solidFill>
                            <a:schemeClr val="tx1"/>
                          </a:solidFill>
                          <a:effectLst/>
                          <a:latin typeface="Arial" panose="020B0604020202020204" pitchFamily="34" charset="0"/>
                          <a:cs typeface="Arial" panose="020B0604020202020204" pitchFamily="34" charset="0"/>
                        </a:rPr>
                        <a:t>A motion can be introduced if it is higher on the chart than the pending motion.</a:t>
                      </a:r>
                      <a:endParaRPr lang="en-US" sz="1600" b="1" i="1" u="none" strike="noStrike" dirty="0">
                        <a:solidFill>
                          <a:schemeClr val="tx1"/>
                        </a:solidFill>
                        <a:effectLst/>
                        <a:latin typeface="Arial" panose="020B0604020202020204" pitchFamily="34" charset="0"/>
                        <a:cs typeface="Arial" panose="020B0604020202020204" pitchFamily="34" charset="0"/>
                      </a:endParaRPr>
                    </a:p>
                  </a:txBody>
                  <a:tcPr marL="2507" marR="2507" marT="2507"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3698991"/>
                  </a:ext>
                </a:extLst>
              </a:tr>
              <a:tr h="499827">
                <a:tc>
                  <a:txBody>
                    <a:bodyPr/>
                    <a:lstStyle/>
                    <a:p>
                      <a:pPr algn="ctr" fontAlgn="ctr"/>
                      <a:r>
                        <a:rPr lang="en-US" sz="1400" b="1" u="none" strike="noStrike" dirty="0">
                          <a:effectLst/>
                          <a:latin typeface="Arial" panose="020B0604020202020204" pitchFamily="34" charset="0"/>
                          <a:cs typeface="Arial" panose="020B0604020202020204" pitchFamily="34" charset="0"/>
                        </a:rPr>
                        <a:t>RONR §</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Purpose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You Say:</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Interrupt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2nd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Debate?</a:t>
                      </a:r>
                      <a:endParaRPr lang="en-US" sz="1400" b="1" dirty="0"/>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Amend?</a:t>
                      </a:r>
                      <a:endParaRPr lang="en-US" sz="1400" b="1" dirty="0"/>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Vote?</a:t>
                      </a:r>
                      <a:endParaRPr lang="en-US" sz="1400" b="1" dirty="0"/>
                    </a:p>
                  </a:txBody>
                  <a:tcPr marL="2507" marR="2507" marT="2507" marB="0" anchor="ctr">
                    <a:noFill/>
                  </a:tcPr>
                </a:tc>
                <a:extLst>
                  <a:ext uri="{0D108BD9-81ED-4DB2-BD59-A6C34878D82A}">
                    <a16:rowId xmlns:a16="http://schemas.microsoft.com/office/drawing/2014/main" val="898359802"/>
                  </a:ext>
                </a:extLst>
              </a:tr>
              <a:tr h="256061">
                <a:tc>
                  <a:txBody>
                    <a:bodyPr/>
                    <a:lstStyle/>
                    <a:p>
                      <a:pPr algn="ctr" fontAlgn="ctr"/>
                      <a:r>
                        <a:rPr lang="en-US" sz="1400" u="none" strike="noStrike" dirty="0">
                          <a:effectLst/>
                          <a:latin typeface="Arial" panose="020B0604020202020204" pitchFamily="34" charset="0"/>
                          <a:cs typeface="Arial" panose="020B0604020202020204" pitchFamily="34" charset="0"/>
                        </a:rPr>
                        <a:t>§21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Close meeting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adjourn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82440997"/>
                  </a:ext>
                </a:extLst>
              </a:tr>
              <a:tr h="256061">
                <a:tc>
                  <a:txBody>
                    <a:bodyPr/>
                    <a:lstStyle/>
                    <a:p>
                      <a:pPr algn="ctr" fontAlgn="ctr"/>
                      <a:r>
                        <a:rPr lang="en-US" sz="1400" u="none" strike="noStrike" dirty="0">
                          <a:effectLst/>
                          <a:latin typeface="Arial" panose="020B0604020202020204" pitchFamily="34" charset="0"/>
                          <a:cs typeface="Arial" panose="020B0604020202020204" pitchFamily="34" charset="0"/>
                        </a:rPr>
                        <a:t>§20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Take a break</a:t>
                      </a:r>
                      <a:endParaRPr lang="en-US" sz="1400" b="0" i="0" u="none" strike="noStrike" dirty="0">
                        <a:solidFill>
                          <a:srgbClr val="312B3D"/>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recess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88998644"/>
                  </a:ext>
                </a:extLst>
              </a:tr>
              <a:tr h="382286">
                <a:tc>
                  <a:txBody>
                    <a:bodyPr/>
                    <a:lstStyle/>
                    <a:p>
                      <a:pPr algn="ctr" fontAlgn="ctr"/>
                      <a:r>
                        <a:rPr lang="en-US" sz="1400" u="none" strike="noStrike" dirty="0">
                          <a:effectLst/>
                          <a:latin typeface="Arial" panose="020B0604020202020204" pitchFamily="34" charset="0"/>
                          <a:cs typeface="Arial" panose="020B0604020202020204" pitchFamily="34" charset="0"/>
                        </a:rPr>
                        <a:t>§19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Register complaint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rise to ask a question of privilege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None</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2239122491"/>
                  </a:ext>
                </a:extLst>
              </a:tr>
              <a:tr h="256061">
                <a:tc>
                  <a:txBody>
                    <a:bodyPr/>
                    <a:lstStyle/>
                    <a:p>
                      <a:pPr algn="ctr" fontAlgn="ctr"/>
                      <a:r>
                        <a:rPr lang="en-US" sz="1400" u="none" strike="noStrike" dirty="0">
                          <a:effectLst/>
                          <a:latin typeface="Arial" panose="020B0604020202020204" pitchFamily="34" charset="0"/>
                          <a:cs typeface="Arial" panose="020B0604020202020204" pitchFamily="34" charset="0"/>
                        </a:rPr>
                        <a:t>§18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Make follow agenda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call for the orders of the day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None</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35946213"/>
                  </a:ext>
                </a:extLst>
              </a:tr>
              <a:tr h="382286">
                <a:tc>
                  <a:txBody>
                    <a:bodyPr/>
                    <a:lstStyle/>
                    <a:p>
                      <a:pPr algn="ctr" fontAlgn="ctr"/>
                      <a:r>
                        <a:rPr lang="en-US" sz="1400" u="none" strike="noStrike" dirty="0">
                          <a:effectLst/>
                          <a:latin typeface="Arial" panose="020B0604020202020204" pitchFamily="34" charset="0"/>
                          <a:cs typeface="Arial" panose="020B0604020202020204" pitchFamily="34" charset="0"/>
                        </a:rPr>
                        <a:t>§17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Lay aside temporarily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lay the question on the table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2499253184"/>
                  </a:ext>
                </a:extLst>
              </a:tr>
              <a:tr h="382286">
                <a:tc>
                  <a:txBody>
                    <a:bodyPr/>
                    <a:lstStyle/>
                    <a:p>
                      <a:pPr algn="ctr" fontAlgn="ctr"/>
                      <a:r>
                        <a:rPr lang="en-US" sz="1400" u="none" strike="noStrike" dirty="0">
                          <a:effectLst/>
                          <a:latin typeface="Arial" panose="020B0604020202020204" pitchFamily="34" charset="0"/>
                          <a:cs typeface="Arial" panose="020B0604020202020204" pitchFamily="34" charset="0"/>
                        </a:rPr>
                        <a:t>§16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Close debate (discussion)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the previous question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2/3rd</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243508690"/>
                  </a:ext>
                </a:extLst>
              </a:tr>
              <a:tr h="412644">
                <a:tc>
                  <a:txBody>
                    <a:bodyPr/>
                    <a:lstStyle/>
                    <a:p>
                      <a:pPr algn="ctr" fontAlgn="ctr"/>
                      <a:r>
                        <a:rPr lang="en-US" sz="1400" u="none" strike="noStrike" dirty="0">
                          <a:effectLst/>
                          <a:latin typeface="Arial" panose="020B0604020202020204" pitchFamily="34" charset="0"/>
                          <a:cs typeface="Arial" panose="020B0604020202020204" pitchFamily="34" charset="0"/>
                        </a:rPr>
                        <a:t>§15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limit or extend debate (discussion)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discussion be limited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2/3rd</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740804091"/>
                  </a:ext>
                </a:extLst>
              </a:tr>
              <a:tr h="382286">
                <a:tc>
                  <a:txBody>
                    <a:bodyPr/>
                    <a:lstStyle/>
                    <a:p>
                      <a:pPr algn="ctr" fontAlgn="ctr"/>
                      <a:r>
                        <a:rPr lang="en-US" sz="1400" u="none" strike="noStrike" dirty="0">
                          <a:effectLst/>
                          <a:latin typeface="Arial" panose="020B0604020202020204" pitchFamily="34" charset="0"/>
                          <a:cs typeface="Arial" panose="020B0604020202020204" pitchFamily="34" charset="0"/>
                        </a:rPr>
                        <a:t>§14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Postpone to a certain time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postpone the motion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689328521"/>
                  </a:ext>
                </a:extLst>
              </a:tr>
              <a:tr h="256061">
                <a:tc>
                  <a:txBody>
                    <a:bodyPr/>
                    <a:lstStyle/>
                    <a:p>
                      <a:pPr algn="ctr" fontAlgn="ctr"/>
                      <a:r>
                        <a:rPr lang="en-US" sz="1400" u="none" strike="noStrike" dirty="0">
                          <a:effectLst/>
                          <a:highlight>
                            <a:srgbClr val="C0C0C0"/>
                          </a:highlight>
                          <a:latin typeface="Arial" panose="020B0604020202020204" pitchFamily="34" charset="0"/>
                          <a:cs typeface="Arial" panose="020B0604020202020204" pitchFamily="34" charset="0"/>
                        </a:rPr>
                        <a:t>§13</a:t>
                      </a:r>
                      <a:endParaRPr lang="en-US" sz="1400" b="0" i="0" u="none" strike="noStrike" dirty="0">
                        <a:solidFill>
                          <a:srgbClr val="000000"/>
                        </a:solidFill>
                        <a:effectLst/>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C0C0C0"/>
                          </a:highlight>
                          <a:latin typeface="Arial" panose="020B0604020202020204" pitchFamily="34" charset="0"/>
                          <a:cs typeface="Arial" panose="020B0604020202020204" pitchFamily="34" charset="0"/>
                        </a:rPr>
                        <a:t>Refer to committee</a:t>
                      </a:r>
                      <a:endParaRPr lang="en-US" sz="1400" b="0" i="0" u="none" strike="noStrike" dirty="0">
                        <a:solidFill>
                          <a:srgbClr val="000000"/>
                        </a:solidFill>
                        <a:effectLst/>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C0C0C0"/>
                          </a:highlight>
                          <a:latin typeface="Arial" panose="020B0604020202020204" pitchFamily="34" charset="0"/>
                          <a:cs typeface="Arial" panose="020B0604020202020204" pitchFamily="34" charset="0"/>
                        </a:rPr>
                        <a:t>I move to refer the motion to ...</a:t>
                      </a:r>
                      <a:endParaRPr lang="en-US" sz="1400" b="0" i="0" u="none" strike="noStrike" dirty="0">
                        <a:solidFill>
                          <a:srgbClr val="000000"/>
                        </a:solidFill>
                        <a:effectLst/>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C0C0C0"/>
                          </a:highlight>
                          <a:latin typeface="Arial" panose="020B0604020202020204" pitchFamily="34" charset="0"/>
                          <a:cs typeface="Arial" panose="020B0604020202020204" pitchFamily="34" charset="0"/>
                        </a:rPr>
                        <a:t>No</a:t>
                      </a:r>
                      <a:endParaRPr lang="en-US" sz="1400" b="0" i="0" u="none" strike="noStrike" dirty="0">
                        <a:solidFill>
                          <a:srgbClr val="000000"/>
                        </a:solidFill>
                        <a:effectLst/>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C0C0C0"/>
                          </a:highlight>
                          <a:latin typeface="Arial" panose="020B0604020202020204" pitchFamily="34" charset="0"/>
                          <a:cs typeface="Arial" panose="020B0604020202020204" pitchFamily="34" charset="0"/>
                        </a:rPr>
                        <a:t>Yes</a:t>
                      </a:r>
                      <a:endParaRPr lang="en-US" sz="1400" b="0" i="0" u="none" strike="noStrike" dirty="0">
                        <a:solidFill>
                          <a:srgbClr val="000000"/>
                        </a:solidFill>
                        <a:effectLst/>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C0C0C0"/>
                          </a:highlight>
                          <a:latin typeface="Arial" panose="020B0604020202020204" pitchFamily="34" charset="0"/>
                          <a:cs typeface="Arial" panose="020B0604020202020204" pitchFamily="34" charset="0"/>
                        </a:rPr>
                        <a:t>Yes</a:t>
                      </a:r>
                      <a:endParaRPr lang="en-US" sz="1400" dirty="0">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C0C0C0"/>
                          </a:highlight>
                          <a:latin typeface="Arial" panose="020B0604020202020204" pitchFamily="34" charset="0"/>
                          <a:cs typeface="Arial" panose="020B0604020202020204" pitchFamily="34" charset="0"/>
                        </a:rPr>
                        <a:t>Yes</a:t>
                      </a:r>
                      <a:endParaRPr lang="en-US" sz="1400" dirty="0">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C0C0C0"/>
                          </a:highlight>
                          <a:latin typeface="Arial" panose="020B0604020202020204" pitchFamily="34" charset="0"/>
                          <a:cs typeface="Arial" panose="020B0604020202020204" pitchFamily="34" charset="0"/>
                        </a:rPr>
                        <a:t>Majority</a:t>
                      </a:r>
                      <a:endParaRPr lang="en-US" sz="1400" dirty="0">
                        <a:highlight>
                          <a:srgbClr val="C0C0C0"/>
                        </a:highlight>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940387989"/>
                  </a:ext>
                </a:extLst>
              </a:tr>
              <a:tr h="382286">
                <a:tc>
                  <a:txBody>
                    <a:bodyPr/>
                    <a:lstStyle/>
                    <a:p>
                      <a:pPr algn="ctr" fontAlgn="ctr"/>
                      <a:r>
                        <a:rPr lang="en-US" sz="1400" u="none" strike="noStrike" dirty="0">
                          <a:effectLst/>
                          <a:latin typeface="Arial" panose="020B0604020202020204" pitchFamily="34" charset="0"/>
                          <a:cs typeface="Arial" panose="020B0604020202020204" pitchFamily="34" charset="0"/>
                        </a:rPr>
                        <a:t>§12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Modify wording of motion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amend the motion by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671889828"/>
                  </a:ext>
                </a:extLst>
              </a:tr>
              <a:tr h="462326">
                <a:tc>
                  <a:txBody>
                    <a:bodyPr/>
                    <a:lstStyle/>
                    <a:p>
                      <a:pPr algn="ctr" fontAlgn="ctr"/>
                      <a:r>
                        <a:rPr lang="en-US" sz="1400" u="none" strike="noStrike" dirty="0">
                          <a:effectLst/>
                          <a:latin typeface="Arial" panose="020B0604020202020204" pitchFamily="34" charset="0"/>
                          <a:cs typeface="Arial" panose="020B0604020202020204" pitchFamily="34" charset="0"/>
                        </a:rPr>
                        <a:t>§11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Kill main motion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the motion be postponed indefinitely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813583544"/>
                  </a:ext>
                </a:extLst>
              </a:tr>
              <a:tr h="572312">
                <a:tc>
                  <a:txBody>
                    <a:bodyPr/>
                    <a:lstStyle/>
                    <a:p>
                      <a:pPr algn="ctr" fontAlgn="ctr"/>
                      <a:r>
                        <a:rPr lang="en-US" sz="1400" u="none" strike="noStrike" dirty="0">
                          <a:effectLst/>
                          <a:latin typeface="Arial" panose="020B0604020202020204" pitchFamily="34" charset="0"/>
                          <a:cs typeface="Arial" panose="020B0604020202020204" pitchFamily="34" charset="0"/>
                        </a:rPr>
                        <a:t>§10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Bring business before assembly (a main motion)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351146624"/>
                  </a:ext>
                </a:extLst>
              </a:tr>
              <a:tr h="279814">
                <a:tc>
                  <a:txBody>
                    <a:bodyPr/>
                    <a:lstStyle/>
                    <a:p>
                      <a:pPr algn="ctr"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486897352"/>
                  </a:ext>
                </a:extLst>
              </a:tr>
            </a:tbl>
          </a:graphicData>
        </a:graphic>
      </p:graphicFrame>
    </p:spTree>
    <p:extLst>
      <p:ext uri="{BB962C8B-B14F-4D97-AF65-F5344CB8AC3E}">
        <p14:creationId xmlns:p14="http://schemas.microsoft.com/office/powerpoint/2010/main" val="14839605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40DE32D6-8B7C-45CF-B561-982696BF52D8}"/>
              </a:ext>
            </a:extLst>
          </p:cNvPr>
          <p:cNvGraphicFramePr>
            <a:graphicFrameLocks/>
          </p:cNvGraphicFramePr>
          <p:nvPr/>
        </p:nvGraphicFramePr>
        <p:xfrm>
          <a:off x="139337" y="210525"/>
          <a:ext cx="8343217" cy="6041742"/>
        </p:xfrm>
        <a:graphic>
          <a:graphicData uri="http://schemas.openxmlformats.org/drawingml/2006/table">
            <a:tbl>
              <a:tblPr firstRow="1" bandRow="1">
                <a:tableStyleId>{5C22544A-7EE6-4342-B048-85BDC9FD1C3A}</a:tableStyleId>
              </a:tblPr>
              <a:tblGrid>
                <a:gridCol w="531126">
                  <a:extLst>
                    <a:ext uri="{9D8B030D-6E8A-4147-A177-3AD203B41FA5}">
                      <a16:colId xmlns:a16="http://schemas.microsoft.com/office/drawing/2014/main" val="518507779"/>
                    </a:ext>
                  </a:extLst>
                </a:gridCol>
                <a:gridCol w="1961911">
                  <a:extLst>
                    <a:ext uri="{9D8B030D-6E8A-4147-A177-3AD203B41FA5}">
                      <a16:colId xmlns:a16="http://schemas.microsoft.com/office/drawing/2014/main" val="2939711404"/>
                    </a:ext>
                  </a:extLst>
                </a:gridCol>
                <a:gridCol w="2427279">
                  <a:extLst>
                    <a:ext uri="{9D8B030D-6E8A-4147-A177-3AD203B41FA5}">
                      <a16:colId xmlns:a16="http://schemas.microsoft.com/office/drawing/2014/main" val="2292464919"/>
                    </a:ext>
                  </a:extLst>
                </a:gridCol>
                <a:gridCol w="856688">
                  <a:extLst>
                    <a:ext uri="{9D8B030D-6E8A-4147-A177-3AD203B41FA5}">
                      <a16:colId xmlns:a16="http://schemas.microsoft.com/office/drawing/2014/main" val="3895475146"/>
                    </a:ext>
                  </a:extLst>
                </a:gridCol>
                <a:gridCol w="563366">
                  <a:extLst>
                    <a:ext uri="{9D8B030D-6E8A-4147-A177-3AD203B41FA5}">
                      <a16:colId xmlns:a16="http://schemas.microsoft.com/office/drawing/2014/main" val="2300826486"/>
                    </a:ext>
                  </a:extLst>
                </a:gridCol>
                <a:gridCol w="652219">
                  <a:extLst>
                    <a:ext uri="{9D8B030D-6E8A-4147-A177-3AD203B41FA5}">
                      <a16:colId xmlns:a16="http://schemas.microsoft.com/office/drawing/2014/main" val="3954792722"/>
                    </a:ext>
                  </a:extLst>
                </a:gridCol>
                <a:gridCol w="636723">
                  <a:extLst>
                    <a:ext uri="{9D8B030D-6E8A-4147-A177-3AD203B41FA5}">
                      <a16:colId xmlns:a16="http://schemas.microsoft.com/office/drawing/2014/main" val="3935832542"/>
                    </a:ext>
                  </a:extLst>
                </a:gridCol>
                <a:gridCol w="713905">
                  <a:extLst>
                    <a:ext uri="{9D8B030D-6E8A-4147-A177-3AD203B41FA5}">
                      <a16:colId xmlns:a16="http://schemas.microsoft.com/office/drawing/2014/main" val="3191832400"/>
                    </a:ext>
                  </a:extLst>
                </a:gridCol>
              </a:tblGrid>
              <a:tr h="571343">
                <a:tc gridSpan="8">
                  <a:txBody>
                    <a:bodyPr/>
                    <a:lstStyle/>
                    <a:p>
                      <a:pPr algn="ctr" fontAlgn="t"/>
                      <a:r>
                        <a:rPr lang="en-US" sz="1600" b="1" u="none" strike="noStrike" dirty="0">
                          <a:effectLst/>
                          <a:latin typeface="Arial" panose="020B0604020202020204" pitchFamily="34" charset="0"/>
                          <a:cs typeface="Arial" panose="020B0604020202020204" pitchFamily="34" charset="0"/>
                        </a:rPr>
                        <a:t>Part </a:t>
                      </a:r>
                      <a:r>
                        <a:rPr lang="en-US" sz="1600" b="1" u="none" strike="noStrike" dirty="0">
                          <a:solidFill>
                            <a:schemeClr val="tx1"/>
                          </a:solidFill>
                          <a:effectLst/>
                          <a:latin typeface="Arial" panose="020B0604020202020204" pitchFamily="34" charset="0"/>
                          <a:cs typeface="Arial" panose="020B0604020202020204" pitchFamily="34" charset="0"/>
                        </a:rPr>
                        <a:t>1 - Main Motions. These motions are listed in order of precedence. </a:t>
                      </a:r>
                      <a:br>
                        <a:rPr lang="en-US" sz="1600" b="1" u="none" strike="noStrike" dirty="0">
                          <a:solidFill>
                            <a:schemeClr val="tx1"/>
                          </a:solidFill>
                          <a:effectLst/>
                          <a:latin typeface="Arial" panose="020B0604020202020204" pitchFamily="34" charset="0"/>
                          <a:cs typeface="Arial" panose="020B0604020202020204" pitchFamily="34" charset="0"/>
                        </a:rPr>
                      </a:br>
                      <a:r>
                        <a:rPr lang="en-US" sz="1600" b="1" u="none" strike="noStrike" dirty="0">
                          <a:solidFill>
                            <a:schemeClr val="tx1"/>
                          </a:solidFill>
                          <a:effectLst/>
                          <a:latin typeface="Arial" panose="020B0604020202020204" pitchFamily="34" charset="0"/>
                          <a:cs typeface="Arial" panose="020B0604020202020204" pitchFamily="34" charset="0"/>
                        </a:rPr>
                        <a:t>A motion can be introduced if it is higher on the chart than the pending motion.</a:t>
                      </a:r>
                      <a:endParaRPr lang="en-US" sz="1600" b="1" i="1" u="none" strike="noStrike" dirty="0">
                        <a:solidFill>
                          <a:schemeClr val="tx1"/>
                        </a:solidFill>
                        <a:effectLst/>
                        <a:latin typeface="Arial" panose="020B0604020202020204" pitchFamily="34" charset="0"/>
                        <a:cs typeface="Arial" panose="020B0604020202020204" pitchFamily="34" charset="0"/>
                      </a:endParaRPr>
                    </a:p>
                  </a:txBody>
                  <a:tcPr marL="2507" marR="2507" marT="2507"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3698991"/>
                  </a:ext>
                </a:extLst>
              </a:tr>
              <a:tr h="496792">
                <a:tc>
                  <a:txBody>
                    <a:bodyPr/>
                    <a:lstStyle/>
                    <a:p>
                      <a:pPr algn="ctr" fontAlgn="ctr"/>
                      <a:r>
                        <a:rPr lang="en-US" sz="1400" b="1" u="none" strike="noStrike" dirty="0">
                          <a:effectLst/>
                          <a:latin typeface="Arial" panose="020B0604020202020204" pitchFamily="34" charset="0"/>
                          <a:cs typeface="Arial" panose="020B0604020202020204" pitchFamily="34" charset="0"/>
                        </a:rPr>
                        <a:t>RONR §</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Purpose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You Say:</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Interrupt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2nd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Debate?</a:t>
                      </a:r>
                      <a:endParaRPr lang="en-US" sz="1400" b="1" dirty="0"/>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Amend?</a:t>
                      </a:r>
                      <a:endParaRPr lang="en-US" sz="1400" b="1" dirty="0"/>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Vote?</a:t>
                      </a:r>
                      <a:endParaRPr lang="en-US" sz="1400" b="1" dirty="0"/>
                    </a:p>
                  </a:txBody>
                  <a:tcPr marL="2507" marR="2507" marT="2507" marB="0" anchor="ctr">
                    <a:noFill/>
                  </a:tcPr>
                </a:tc>
                <a:extLst>
                  <a:ext uri="{0D108BD9-81ED-4DB2-BD59-A6C34878D82A}">
                    <a16:rowId xmlns:a16="http://schemas.microsoft.com/office/drawing/2014/main" val="898359802"/>
                  </a:ext>
                </a:extLst>
              </a:tr>
              <a:tr h="254506">
                <a:tc>
                  <a:txBody>
                    <a:bodyPr/>
                    <a:lstStyle/>
                    <a:p>
                      <a:pPr algn="ctr" fontAlgn="ctr"/>
                      <a:r>
                        <a:rPr lang="en-US" sz="1400" u="none" strike="noStrike" dirty="0">
                          <a:effectLst/>
                          <a:latin typeface="Arial" panose="020B0604020202020204" pitchFamily="34" charset="0"/>
                          <a:cs typeface="Arial" panose="020B0604020202020204" pitchFamily="34" charset="0"/>
                        </a:rPr>
                        <a:t>§21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Close meeting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adjourn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82440997"/>
                  </a:ext>
                </a:extLst>
              </a:tr>
              <a:tr h="254506">
                <a:tc>
                  <a:txBody>
                    <a:bodyPr/>
                    <a:lstStyle/>
                    <a:p>
                      <a:pPr algn="ctr" fontAlgn="ctr"/>
                      <a:r>
                        <a:rPr lang="en-US" sz="1400" u="none" strike="noStrike" dirty="0">
                          <a:effectLst/>
                          <a:highlight>
                            <a:srgbClr val="00FF00"/>
                          </a:highlight>
                          <a:latin typeface="Arial" panose="020B0604020202020204" pitchFamily="34" charset="0"/>
                          <a:cs typeface="Arial" panose="020B0604020202020204" pitchFamily="34" charset="0"/>
                        </a:rPr>
                        <a:t>§20</a:t>
                      </a:r>
                      <a:endParaRPr lang="en-US" sz="1400" b="0" i="0" u="none" strike="noStrike" dirty="0">
                        <a:solidFill>
                          <a:srgbClr val="000000"/>
                        </a:solidFill>
                        <a:effectLst/>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00FF00"/>
                          </a:highlight>
                          <a:latin typeface="Arial" panose="020B0604020202020204" pitchFamily="34" charset="0"/>
                          <a:cs typeface="Arial" panose="020B0604020202020204" pitchFamily="34" charset="0"/>
                        </a:rPr>
                        <a:t>Take a break</a:t>
                      </a:r>
                      <a:endParaRPr lang="en-US" sz="1400" b="0" i="0" u="none" strike="noStrike" dirty="0">
                        <a:solidFill>
                          <a:srgbClr val="312B3D"/>
                        </a:solidFill>
                        <a:effectLst/>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00FF00"/>
                          </a:highlight>
                          <a:latin typeface="Arial" panose="020B0604020202020204" pitchFamily="34" charset="0"/>
                          <a:cs typeface="Arial" panose="020B0604020202020204" pitchFamily="34" charset="0"/>
                        </a:rPr>
                        <a:t>I move to recess ...</a:t>
                      </a:r>
                      <a:endParaRPr lang="en-US" sz="1400" b="0" i="0" u="none" strike="noStrike" dirty="0">
                        <a:solidFill>
                          <a:srgbClr val="000000"/>
                        </a:solidFill>
                        <a:effectLst/>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00FF00"/>
                          </a:highlight>
                          <a:latin typeface="Arial" panose="020B0604020202020204" pitchFamily="34" charset="0"/>
                          <a:cs typeface="Arial" panose="020B0604020202020204" pitchFamily="34" charset="0"/>
                        </a:rPr>
                        <a:t>No</a:t>
                      </a:r>
                      <a:endParaRPr lang="en-US" sz="1400" b="0" i="0" u="none" strike="noStrike" dirty="0">
                        <a:solidFill>
                          <a:srgbClr val="000000"/>
                        </a:solidFill>
                        <a:effectLst/>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00FF00"/>
                          </a:highlight>
                          <a:latin typeface="Arial" panose="020B0604020202020204" pitchFamily="34" charset="0"/>
                          <a:cs typeface="Arial" panose="020B0604020202020204" pitchFamily="34" charset="0"/>
                        </a:rPr>
                        <a:t>Yes</a:t>
                      </a:r>
                      <a:endParaRPr lang="en-US" sz="1400" b="0" i="0" u="none" strike="noStrike" dirty="0">
                        <a:solidFill>
                          <a:srgbClr val="000000"/>
                        </a:solidFill>
                        <a:effectLst/>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00"/>
                          </a:highlight>
                          <a:latin typeface="Arial" panose="020B0604020202020204" pitchFamily="34" charset="0"/>
                          <a:cs typeface="Arial" panose="020B0604020202020204" pitchFamily="34" charset="0"/>
                        </a:rPr>
                        <a:t>No</a:t>
                      </a:r>
                      <a:endParaRPr lang="en-US" sz="1400" dirty="0">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00"/>
                          </a:highlight>
                          <a:latin typeface="Arial" panose="020B0604020202020204" pitchFamily="34" charset="0"/>
                          <a:cs typeface="Arial" panose="020B0604020202020204" pitchFamily="34" charset="0"/>
                        </a:rPr>
                        <a:t>Yes</a:t>
                      </a:r>
                      <a:endParaRPr lang="en-US" sz="1400" dirty="0">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00"/>
                          </a:highlight>
                          <a:latin typeface="Arial" panose="020B0604020202020204" pitchFamily="34" charset="0"/>
                          <a:cs typeface="Arial" panose="020B0604020202020204" pitchFamily="34" charset="0"/>
                        </a:rPr>
                        <a:t>Majority</a:t>
                      </a:r>
                      <a:endParaRPr lang="en-US" sz="1400" dirty="0">
                        <a:highlight>
                          <a:srgbClr val="00FF00"/>
                        </a:highlight>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88998644"/>
                  </a:ext>
                </a:extLst>
              </a:tr>
              <a:tr h="379965">
                <a:tc>
                  <a:txBody>
                    <a:bodyPr/>
                    <a:lstStyle/>
                    <a:p>
                      <a:pPr algn="ctr" fontAlgn="ctr"/>
                      <a:r>
                        <a:rPr lang="en-US" sz="1400" u="none" strike="noStrike" dirty="0">
                          <a:effectLst/>
                          <a:latin typeface="Arial" panose="020B0604020202020204" pitchFamily="34" charset="0"/>
                          <a:cs typeface="Arial" panose="020B0604020202020204" pitchFamily="34" charset="0"/>
                        </a:rPr>
                        <a:t>§19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Register complaint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rise to ask a question of privilege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None</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2239122491"/>
                  </a:ext>
                </a:extLst>
              </a:tr>
              <a:tr h="254506">
                <a:tc>
                  <a:txBody>
                    <a:bodyPr/>
                    <a:lstStyle/>
                    <a:p>
                      <a:pPr algn="ctr" fontAlgn="ctr"/>
                      <a:r>
                        <a:rPr lang="en-US" sz="1400" u="none" strike="noStrike" dirty="0">
                          <a:effectLst/>
                          <a:latin typeface="Arial" panose="020B0604020202020204" pitchFamily="34" charset="0"/>
                          <a:cs typeface="Arial" panose="020B0604020202020204" pitchFamily="34" charset="0"/>
                        </a:rPr>
                        <a:t>§18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Make follow agenda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call for the orders of the day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None</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35946213"/>
                  </a:ext>
                </a:extLst>
              </a:tr>
              <a:tr h="379965">
                <a:tc>
                  <a:txBody>
                    <a:bodyPr/>
                    <a:lstStyle/>
                    <a:p>
                      <a:pPr algn="ctr" fontAlgn="ctr"/>
                      <a:r>
                        <a:rPr lang="en-US" sz="1400" u="none" strike="noStrike" dirty="0">
                          <a:effectLst/>
                          <a:latin typeface="Arial" panose="020B0604020202020204" pitchFamily="34" charset="0"/>
                          <a:cs typeface="Arial" panose="020B0604020202020204" pitchFamily="34" charset="0"/>
                        </a:rPr>
                        <a:t>§17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Lay aside temporarily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lay the question on the table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2499253184"/>
                  </a:ext>
                </a:extLst>
              </a:tr>
              <a:tr h="379965">
                <a:tc>
                  <a:txBody>
                    <a:bodyPr/>
                    <a:lstStyle/>
                    <a:p>
                      <a:pPr algn="ctr" fontAlgn="ctr"/>
                      <a:r>
                        <a:rPr lang="en-US" sz="1400" u="none" strike="noStrike" dirty="0">
                          <a:effectLst/>
                          <a:latin typeface="Arial" panose="020B0604020202020204" pitchFamily="34" charset="0"/>
                          <a:cs typeface="Arial" panose="020B0604020202020204" pitchFamily="34" charset="0"/>
                        </a:rPr>
                        <a:t>§16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Close debate (discussion)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the previous question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2/3rd</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243508690"/>
                  </a:ext>
                </a:extLst>
              </a:tr>
              <a:tr h="410139">
                <a:tc>
                  <a:txBody>
                    <a:bodyPr/>
                    <a:lstStyle/>
                    <a:p>
                      <a:pPr algn="ctr" fontAlgn="ctr"/>
                      <a:r>
                        <a:rPr lang="en-US" sz="1400" u="none" strike="noStrike" dirty="0">
                          <a:effectLst/>
                          <a:latin typeface="Arial" panose="020B0604020202020204" pitchFamily="34" charset="0"/>
                          <a:cs typeface="Arial" panose="020B0604020202020204" pitchFamily="34" charset="0"/>
                        </a:rPr>
                        <a:t>§15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limit or extend debate (discussion)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discussion be limited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2/3rd</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740804091"/>
                  </a:ext>
                </a:extLst>
              </a:tr>
              <a:tr h="379965">
                <a:tc>
                  <a:txBody>
                    <a:bodyPr/>
                    <a:lstStyle/>
                    <a:p>
                      <a:pPr algn="ctr" fontAlgn="ctr"/>
                      <a:r>
                        <a:rPr lang="en-US" sz="1400" u="none" strike="noStrike" dirty="0">
                          <a:effectLst/>
                          <a:latin typeface="Arial" panose="020B0604020202020204" pitchFamily="34" charset="0"/>
                          <a:cs typeface="Arial" panose="020B0604020202020204" pitchFamily="34" charset="0"/>
                        </a:rPr>
                        <a:t>§14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Postpone to a certain time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postpone the motion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689328521"/>
                  </a:ext>
                </a:extLst>
              </a:tr>
              <a:tr h="254506">
                <a:tc>
                  <a:txBody>
                    <a:bodyPr/>
                    <a:lstStyle/>
                    <a:p>
                      <a:pPr algn="ctr" fontAlgn="ctr"/>
                      <a:r>
                        <a:rPr lang="en-US" sz="1400" u="none" strike="noStrike" dirty="0">
                          <a:effectLst/>
                          <a:latin typeface="Arial" panose="020B0604020202020204" pitchFamily="34" charset="0"/>
                          <a:cs typeface="Arial" panose="020B0604020202020204" pitchFamily="34" charset="0"/>
                        </a:rPr>
                        <a:t>§13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Refer to committee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refer the motion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940387989"/>
                  </a:ext>
                </a:extLst>
              </a:tr>
              <a:tr h="379965">
                <a:tc>
                  <a:txBody>
                    <a:bodyPr/>
                    <a:lstStyle/>
                    <a:p>
                      <a:pPr algn="ctr" fontAlgn="ctr"/>
                      <a:r>
                        <a:rPr lang="en-US" sz="1400" u="none" strike="noStrike" dirty="0">
                          <a:effectLst/>
                          <a:latin typeface="Arial" panose="020B0604020202020204" pitchFamily="34" charset="0"/>
                          <a:cs typeface="Arial" panose="020B0604020202020204" pitchFamily="34" charset="0"/>
                        </a:rPr>
                        <a:t>§12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Modify wording of motion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amend the motion by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671889828"/>
                  </a:ext>
                </a:extLst>
              </a:tr>
              <a:tr h="459519">
                <a:tc>
                  <a:txBody>
                    <a:bodyPr/>
                    <a:lstStyle/>
                    <a:p>
                      <a:pPr algn="ctr" fontAlgn="ctr"/>
                      <a:r>
                        <a:rPr lang="en-US" sz="1400" u="none" strike="noStrike" dirty="0">
                          <a:effectLst/>
                          <a:latin typeface="Arial" panose="020B0604020202020204" pitchFamily="34" charset="0"/>
                          <a:cs typeface="Arial" panose="020B0604020202020204" pitchFamily="34" charset="0"/>
                        </a:rPr>
                        <a:t>§11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Kill main motion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the motion be postponed indefinitely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813583544"/>
                  </a:ext>
                </a:extLst>
              </a:tr>
              <a:tr h="568838">
                <a:tc>
                  <a:txBody>
                    <a:bodyPr/>
                    <a:lstStyle/>
                    <a:p>
                      <a:pPr algn="ctr" fontAlgn="ctr"/>
                      <a:r>
                        <a:rPr lang="en-US" sz="1400" u="none" strike="noStrike" dirty="0">
                          <a:effectLst/>
                          <a:latin typeface="Arial" panose="020B0604020202020204" pitchFamily="34" charset="0"/>
                          <a:cs typeface="Arial" panose="020B0604020202020204" pitchFamily="34" charset="0"/>
                        </a:rPr>
                        <a:t>§10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Bring business before assembly (a main motion)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351146624"/>
                  </a:ext>
                </a:extLst>
              </a:tr>
              <a:tr h="278115">
                <a:tc>
                  <a:txBody>
                    <a:bodyPr/>
                    <a:lstStyle/>
                    <a:p>
                      <a:pPr algn="ctr"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486897352"/>
                  </a:ext>
                </a:extLst>
              </a:tr>
            </a:tbl>
          </a:graphicData>
        </a:graphic>
      </p:graphicFrame>
    </p:spTree>
    <p:extLst>
      <p:ext uri="{BB962C8B-B14F-4D97-AF65-F5344CB8AC3E}">
        <p14:creationId xmlns:p14="http://schemas.microsoft.com/office/powerpoint/2010/main" val="4981799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40DE32D6-8B7C-45CF-B561-982696BF52D8}"/>
              </a:ext>
            </a:extLst>
          </p:cNvPr>
          <p:cNvGraphicFramePr>
            <a:graphicFrameLocks/>
          </p:cNvGraphicFramePr>
          <p:nvPr/>
        </p:nvGraphicFramePr>
        <p:xfrm>
          <a:off x="470263" y="393405"/>
          <a:ext cx="8290966" cy="6102678"/>
        </p:xfrm>
        <a:graphic>
          <a:graphicData uri="http://schemas.openxmlformats.org/drawingml/2006/table">
            <a:tbl>
              <a:tblPr firstRow="1" bandRow="1">
                <a:tableStyleId>{5C22544A-7EE6-4342-B048-85BDC9FD1C3A}</a:tableStyleId>
              </a:tblPr>
              <a:tblGrid>
                <a:gridCol w="527800">
                  <a:extLst>
                    <a:ext uri="{9D8B030D-6E8A-4147-A177-3AD203B41FA5}">
                      <a16:colId xmlns:a16="http://schemas.microsoft.com/office/drawing/2014/main" val="518507779"/>
                    </a:ext>
                  </a:extLst>
                </a:gridCol>
                <a:gridCol w="1949624">
                  <a:extLst>
                    <a:ext uri="{9D8B030D-6E8A-4147-A177-3AD203B41FA5}">
                      <a16:colId xmlns:a16="http://schemas.microsoft.com/office/drawing/2014/main" val="2939711404"/>
                    </a:ext>
                  </a:extLst>
                </a:gridCol>
                <a:gridCol w="2412077">
                  <a:extLst>
                    <a:ext uri="{9D8B030D-6E8A-4147-A177-3AD203B41FA5}">
                      <a16:colId xmlns:a16="http://schemas.microsoft.com/office/drawing/2014/main" val="2292464919"/>
                    </a:ext>
                  </a:extLst>
                </a:gridCol>
                <a:gridCol w="851323">
                  <a:extLst>
                    <a:ext uri="{9D8B030D-6E8A-4147-A177-3AD203B41FA5}">
                      <a16:colId xmlns:a16="http://schemas.microsoft.com/office/drawing/2014/main" val="3895475146"/>
                    </a:ext>
                  </a:extLst>
                </a:gridCol>
                <a:gridCol w="559838">
                  <a:extLst>
                    <a:ext uri="{9D8B030D-6E8A-4147-A177-3AD203B41FA5}">
                      <a16:colId xmlns:a16="http://schemas.microsoft.com/office/drawing/2014/main" val="2300826486"/>
                    </a:ext>
                  </a:extLst>
                </a:gridCol>
                <a:gridCol w="648134">
                  <a:extLst>
                    <a:ext uri="{9D8B030D-6E8A-4147-A177-3AD203B41FA5}">
                      <a16:colId xmlns:a16="http://schemas.microsoft.com/office/drawing/2014/main" val="3954792722"/>
                    </a:ext>
                  </a:extLst>
                </a:gridCol>
                <a:gridCol w="632736">
                  <a:extLst>
                    <a:ext uri="{9D8B030D-6E8A-4147-A177-3AD203B41FA5}">
                      <a16:colId xmlns:a16="http://schemas.microsoft.com/office/drawing/2014/main" val="3935832542"/>
                    </a:ext>
                  </a:extLst>
                </a:gridCol>
                <a:gridCol w="709434">
                  <a:extLst>
                    <a:ext uri="{9D8B030D-6E8A-4147-A177-3AD203B41FA5}">
                      <a16:colId xmlns:a16="http://schemas.microsoft.com/office/drawing/2014/main" val="3191832400"/>
                    </a:ext>
                  </a:extLst>
                </a:gridCol>
              </a:tblGrid>
              <a:tr h="546040">
                <a:tc gridSpan="8">
                  <a:txBody>
                    <a:bodyPr/>
                    <a:lstStyle/>
                    <a:p>
                      <a:pPr algn="ctr" fontAlgn="t"/>
                      <a:r>
                        <a:rPr lang="en-US" sz="1600" b="1" u="none" strike="noStrike" dirty="0">
                          <a:effectLst/>
                          <a:latin typeface="Arial" panose="020B0604020202020204" pitchFamily="34" charset="0"/>
                          <a:cs typeface="Arial" panose="020B0604020202020204" pitchFamily="34" charset="0"/>
                        </a:rPr>
                        <a:t>Part </a:t>
                      </a:r>
                      <a:r>
                        <a:rPr lang="en-US" sz="1600" b="1" u="none" strike="noStrike" dirty="0">
                          <a:solidFill>
                            <a:schemeClr val="tx1"/>
                          </a:solidFill>
                          <a:effectLst/>
                          <a:latin typeface="Arial" panose="020B0604020202020204" pitchFamily="34" charset="0"/>
                          <a:cs typeface="Arial" panose="020B0604020202020204" pitchFamily="34" charset="0"/>
                        </a:rPr>
                        <a:t>1 - Main Motions. These motions are listed in order of precedence. </a:t>
                      </a:r>
                      <a:br>
                        <a:rPr lang="en-US" sz="1600" b="1" u="none" strike="noStrike" dirty="0">
                          <a:solidFill>
                            <a:schemeClr val="tx1"/>
                          </a:solidFill>
                          <a:effectLst/>
                          <a:latin typeface="Arial" panose="020B0604020202020204" pitchFamily="34" charset="0"/>
                          <a:cs typeface="Arial" panose="020B0604020202020204" pitchFamily="34" charset="0"/>
                        </a:rPr>
                      </a:br>
                      <a:r>
                        <a:rPr lang="en-US" sz="1600" b="1" u="none" strike="noStrike" dirty="0">
                          <a:solidFill>
                            <a:schemeClr val="tx1"/>
                          </a:solidFill>
                          <a:effectLst/>
                          <a:latin typeface="Arial" panose="020B0604020202020204" pitchFamily="34" charset="0"/>
                          <a:cs typeface="Arial" panose="020B0604020202020204" pitchFamily="34" charset="0"/>
                        </a:rPr>
                        <a:t>A motion can be introduced if it is higher on the chart than the pending motion.</a:t>
                      </a:r>
                      <a:endParaRPr lang="en-US" sz="1600" b="1" i="1" u="none" strike="noStrike" dirty="0">
                        <a:solidFill>
                          <a:schemeClr val="tx1"/>
                        </a:solidFill>
                        <a:effectLst/>
                        <a:latin typeface="Arial" panose="020B0604020202020204" pitchFamily="34" charset="0"/>
                        <a:cs typeface="Arial" panose="020B0604020202020204" pitchFamily="34" charset="0"/>
                      </a:endParaRPr>
                    </a:p>
                  </a:txBody>
                  <a:tcPr marL="2507" marR="2507" marT="2507"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3698991"/>
                  </a:ext>
                </a:extLst>
              </a:tr>
              <a:tr h="474791">
                <a:tc>
                  <a:txBody>
                    <a:bodyPr/>
                    <a:lstStyle/>
                    <a:p>
                      <a:pPr algn="ctr" fontAlgn="ctr"/>
                      <a:r>
                        <a:rPr lang="en-US" sz="1400" b="1" u="none" strike="noStrike" dirty="0">
                          <a:effectLst/>
                          <a:latin typeface="Arial" panose="020B0604020202020204" pitchFamily="34" charset="0"/>
                          <a:cs typeface="Arial" panose="020B0604020202020204" pitchFamily="34" charset="0"/>
                        </a:rPr>
                        <a:t>RONR §</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Purpose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You Say:</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Interrupt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b="1" u="none" strike="noStrike" dirty="0">
                          <a:effectLst/>
                          <a:latin typeface="Arial" panose="020B0604020202020204" pitchFamily="34" charset="0"/>
                          <a:cs typeface="Arial" panose="020B0604020202020204" pitchFamily="34" charset="0"/>
                        </a:rPr>
                        <a:t>2nd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Debate?</a:t>
                      </a:r>
                      <a:endParaRPr lang="en-US" sz="1400" b="1" dirty="0"/>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Amend?</a:t>
                      </a:r>
                      <a:endParaRPr lang="en-US" sz="1400" b="1" dirty="0"/>
                    </a:p>
                  </a:txBody>
                  <a:tcPr marL="2507" marR="2507" marT="2507" marB="0" anchor="ctr">
                    <a:noFill/>
                  </a:tcPr>
                </a:tc>
                <a:tc>
                  <a:txBody>
                    <a:bodyPr/>
                    <a:lstStyle/>
                    <a:p>
                      <a:pPr algn="ctr"/>
                      <a:r>
                        <a:rPr lang="en-US" sz="1400" b="1" u="none" strike="noStrike" dirty="0">
                          <a:effectLst/>
                          <a:latin typeface="Arial" panose="020B0604020202020204" pitchFamily="34" charset="0"/>
                          <a:cs typeface="Arial" panose="020B0604020202020204" pitchFamily="34" charset="0"/>
                        </a:rPr>
                        <a:t>Vote?</a:t>
                      </a:r>
                      <a:endParaRPr lang="en-US" sz="1400" b="1" dirty="0"/>
                    </a:p>
                  </a:txBody>
                  <a:tcPr marL="2507" marR="2507" marT="2507" marB="0" anchor="ctr">
                    <a:noFill/>
                  </a:tcPr>
                </a:tc>
                <a:extLst>
                  <a:ext uri="{0D108BD9-81ED-4DB2-BD59-A6C34878D82A}">
                    <a16:rowId xmlns:a16="http://schemas.microsoft.com/office/drawing/2014/main" val="898359802"/>
                  </a:ext>
                </a:extLst>
              </a:tr>
              <a:tr h="243235">
                <a:tc>
                  <a:txBody>
                    <a:bodyPr/>
                    <a:lstStyle/>
                    <a:p>
                      <a:pPr algn="ctr" fontAlgn="ctr"/>
                      <a:r>
                        <a:rPr lang="en-US" sz="1400" u="none" strike="noStrike" dirty="0">
                          <a:effectLst/>
                          <a:latin typeface="Arial" panose="020B0604020202020204" pitchFamily="34" charset="0"/>
                          <a:cs typeface="Arial" panose="020B0604020202020204" pitchFamily="34" charset="0"/>
                        </a:rPr>
                        <a:t>§21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Close meeting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adjourn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82440997"/>
                  </a:ext>
                </a:extLst>
              </a:tr>
              <a:tr h="243235">
                <a:tc>
                  <a:txBody>
                    <a:bodyPr/>
                    <a:lstStyle/>
                    <a:p>
                      <a:pPr algn="ctr" fontAlgn="ctr"/>
                      <a:r>
                        <a:rPr lang="en-US" sz="1400" u="none" strike="noStrike" dirty="0">
                          <a:effectLst/>
                          <a:highlight>
                            <a:srgbClr val="00FF00"/>
                          </a:highlight>
                          <a:latin typeface="Arial" panose="020B0604020202020204" pitchFamily="34" charset="0"/>
                          <a:cs typeface="Arial" panose="020B0604020202020204" pitchFamily="34" charset="0"/>
                        </a:rPr>
                        <a:t>§20</a:t>
                      </a:r>
                      <a:endParaRPr lang="en-US" sz="1400" b="0" i="0" u="none" strike="noStrike" dirty="0">
                        <a:solidFill>
                          <a:srgbClr val="000000"/>
                        </a:solidFill>
                        <a:effectLst/>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00FF00"/>
                          </a:highlight>
                          <a:latin typeface="Arial" panose="020B0604020202020204" pitchFamily="34" charset="0"/>
                          <a:cs typeface="Arial" panose="020B0604020202020204" pitchFamily="34" charset="0"/>
                        </a:rPr>
                        <a:t>Take a break</a:t>
                      </a:r>
                      <a:endParaRPr lang="en-US" sz="1400" b="0" i="0" u="none" strike="noStrike" dirty="0">
                        <a:solidFill>
                          <a:srgbClr val="312B3D"/>
                        </a:solidFill>
                        <a:effectLst/>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00FF00"/>
                          </a:highlight>
                          <a:latin typeface="Arial" panose="020B0604020202020204" pitchFamily="34" charset="0"/>
                          <a:cs typeface="Arial" panose="020B0604020202020204" pitchFamily="34" charset="0"/>
                        </a:rPr>
                        <a:t>I move to recess ...</a:t>
                      </a:r>
                      <a:endParaRPr lang="en-US" sz="1400" b="0" i="0" u="none" strike="noStrike" dirty="0">
                        <a:solidFill>
                          <a:srgbClr val="000000"/>
                        </a:solidFill>
                        <a:effectLst/>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00FF00"/>
                          </a:highlight>
                          <a:latin typeface="Arial" panose="020B0604020202020204" pitchFamily="34" charset="0"/>
                          <a:cs typeface="Arial" panose="020B0604020202020204" pitchFamily="34" charset="0"/>
                        </a:rPr>
                        <a:t>No</a:t>
                      </a:r>
                      <a:endParaRPr lang="en-US" sz="1400" b="0" i="0" u="none" strike="noStrike" dirty="0">
                        <a:solidFill>
                          <a:srgbClr val="000000"/>
                        </a:solidFill>
                        <a:effectLst/>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00FF00"/>
                          </a:highlight>
                          <a:latin typeface="Arial" panose="020B0604020202020204" pitchFamily="34" charset="0"/>
                          <a:cs typeface="Arial" panose="020B0604020202020204" pitchFamily="34" charset="0"/>
                        </a:rPr>
                        <a:t>Yes</a:t>
                      </a:r>
                      <a:endParaRPr lang="en-US" sz="1400" b="0" i="0" u="none" strike="noStrike" dirty="0">
                        <a:solidFill>
                          <a:srgbClr val="000000"/>
                        </a:solidFill>
                        <a:effectLst/>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00"/>
                          </a:highlight>
                          <a:latin typeface="Arial" panose="020B0604020202020204" pitchFamily="34" charset="0"/>
                          <a:cs typeface="Arial" panose="020B0604020202020204" pitchFamily="34" charset="0"/>
                        </a:rPr>
                        <a:t>No</a:t>
                      </a:r>
                      <a:endParaRPr lang="en-US" sz="1400" dirty="0">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00"/>
                          </a:highlight>
                          <a:latin typeface="Arial" panose="020B0604020202020204" pitchFamily="34" charset="0"/>
                          <a:cs typeface="Arial" panose="020B0604020202020204" pitchFamily="34" charset="0"/>
                        </a:rPr>
                        <a:t>Yes</a:t>
                      </a:r>
                      <a:endParaRPr lang="en-US" sz="1400" dirty="0">
                        <a:highlight>
                          <a:srgbClr val="00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00"/>
                          </a:highlight>
                          <a:latin typeface="Arial" panose="020B0604020202020204" pitchFamily="34" charset="0"/>
                          <a:cs typeface="Arial" panose="020B0604020202020204" pitchFamily="34" charset="0"/>
                        </a:rPr>
                        <a:t>Majority</a:t>
                      </a:r>
                      <a:endParaRPr lang="en-US" sz="1400" dirty="0">
                        <a:highlight>
                          <a:srgbClr val="00FF00"/>
                        </a:highlight>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88998644"/>
                  </a:ext>
                </a:extLst>
              </a:tr>
              <a:tr h="363137">
                <a:tc>
                  <a:txBody>
                    <a:bodyPr/>
                    <a:lstStyle/>
                    <a:p>
                      <a:pPr algn="ctr" fontAlgn="ctr"/>
                      <a:r>
                        <a:rPr lang="en-US" sz="1400" u="none" strike="noStrike" dirty="0">
                          <a:effectLst/>
                          <a:latin typeface="Arial" panose="020B0604020202020204" pitchFamily="34" charset="0"/>
                          <a:cs typeface="Arial" panose="020B0604020202020204" pitchFamily="34" charset="0"/>
                        </a:rPr>
                        <a:t>§19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Register complaint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rise to ask a question of privilege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None</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2239122491"/>
                  </a:ext>
                </a:extLst>
              </a:tr>
              <a:tr h="243235">
                <a:tc>
                  <a:txBody>
                    <a:bodyPr/>
                    <a:lstStyle/>
                    <a:p>
                      <a:pPr algn="ctr" fontAlgn="ctr"/>
                      <a:r>
                        <a:rPr lang="en-US" sz="1400" u="none" strike="noStrike" dirty="0">
                          <a:effectLst/>
                          <a:latin typeface="Arial" panose="020B0604020202020204" pitchFamily="34" charset="0"/>
                          <a:cs typeface="Arial" panose="020B0604020202020204" pitchFamily="34" charset="0"/>
                        </a:rPr>
                        <a:t>§18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Make follow agenda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call for the orders of the day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None</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535946213"/>
                  </a:ext>
                </a:extLst>
              </a:tr>
              <a:tr h="363137">
                <a:tc>
                  <a:txBody>
                    <a:bodyPr/>
                    <a:lstStyle/>
                    <a:p>
                      <a:pPr algn="ctr" fontAlgn="ctr"/>
                      <a:r>
                        <a:rPr lang="en-US" sz="1400" u="none" strike="noStrike" dirty="0">
                          <a:effectLst/>
                          <a:latin typeface="Arial" panose="020B0604020202020204" pitchFamily="34" charset="0"/>
                          <a:cs typeface="Arial" panose="020B0604020202020204" pitchFamily="34" charset="0"/>
                        </a:rPr>
                        <a:t>§17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Lay aside temporarily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lay the question on the table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2499253184"/>
                  </a:ext>
                </a:extLst>
              </a:tr>
              <a:tr h="363137">
                <a:tc>
                  <a:txBody>
                    <a:bodyPr/>
                    <a:lstStyle/>
                    <a:p>
                      <a:pPr algn="ctr" fontAlgn="ctr"/>
                      <a:r>
                        <a:rPr lang="en-US" sz="1400" u="none" strike="noStrike" dirty="0">
                          <a:effectLst/>
                          <a:latin typeface="Arial" panose="020B0604020202020204" pitchFamily="34" charset="0"/>
                          <a:cs typeface="Arial" panose="020B0604020202020204" pitchFamily="34" charset="0"/>
                        </a:rPr>
                        <a:t>§16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Close debate (discussion)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the previous question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2/3rd</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243508690"/>
                  </a:ext>
                </a:extLst>
              </a:tr>
              <a:tr h="391975">
                <a:tc>
                  <a:txBody>
                    <a:bodyPr/>
                    <a:lstStyle/>
                    <a:p>
                      <a:pPr algn="ctr" fontAlgn="ctr"/>
                      <a:r>
                        <a:rPr lang="en-US" sz="1400" u="none" strike="noStrike" dirty="0">
                          <a:effectLst/>
                          <a:latin typeface="Arial" panose="020B0604020202020204" pitchFamily="34" charset="0"/>
                          <a:cs typeface="Arial" panose="020B0604020202020204" pitchFamily="34" charset="0"/>
                        </a:rPr>
                        <a:t>§15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limit or extend debate (discussion)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discussion be limited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2/3rd</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740804091"/>
                  </a:ext>
                </a:extLst>
              </a:tr>
              <a:tr h="363137">
                <a:tc>
                  <a:txBody>
                    <a:bodyPr/>
                    <a:lstStyle/>
                    <a:p>
                      <a:pPr algn="ctr" fontAlgn="ctr"/>
                      <a:r>
                        <a:rPr lang="en-US" sz="1400" u="none" strike="noStrike" dirty="0">
                          <a:effectLst/>
                          <a:latin typeface="Arial" panose="020B0604020202020204" pitchFamily="34" charset="0"/>
                          <a:cs typeface="Arial" panose="020B0604020202020204" pitchFamily="34" charset="0"/>
                        </a:rPr>
                        <a:t>§14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Postpone to a certain time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to postpone the motion to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689328521"/>
                  </a:ext>
                </a:extLst>
              </a:tr>
              <a:tr h="243235">
                <a:tc>
                  <a:txBody>
                    <a:bodyPr/>
                    <a:lstStyle/>
                    <a:p>
                      <a:pPr algn="ctr" fontAlgn="ctr"/>
                      <a:r>
                        <a:rPr lang="en-US" sz="1400" u="none" strike="noStrike" dirty="0">
                          <a:effectLst/>
                          <a:highlight>
                            <a:srgbClr val="C0C0C0"/>
                          </a:highlight>
                          <a:latin typeface="Arial" panose="020B0604020202020204" pitchFamily="34" charset="0"/>
                          <a:cs typeface="Arial" panose="020B0604020202020204" pitchFamily="34" charset="0"/>
                        </a:rPr>
                        <a:t>§13</a:t>
                      </a:r>
                      <a:endParaRPr lang="en-US" sz="1400" b="0" i="0" u="none" strike="noStrike" dirty="0">
                        <a:solidFill>
                          <a:srgbClr val="000000"/>
                        </a:solidFill>
                        <a:effectLst/>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C0C0C0"/>
                          </a:highlight>
                          <a:latin typeface="Arial" panose="020B0604020202020204" pitchFamily="34" charset="0"/>
                          <a:cs typeface="Arial" panose="020B0604020202020204" pitchFamily="34" charset="0"/>
                        </a:rPr>
                        <a:t>Refer to committee</a:t>
                      </a:r>
                      <a:endParaRPr lang="en-US" sz="1400" b="0" i="0" u="none" strike="noStrike" dirty="0">
                        <a:solidFill>
                          <a:srgbClr val="000000"/>
                        </a:solidFill>
                        <a:effectLst/>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C0C0C0"/>
                          </a:highlight>
                          <a:latin typeface="Arial" panose="020B0604020202020204" pitchFamily="34" charset="0"/>
                          <a:cs typeface="Arial" panose="020B0604020202020204" pitchFamily="34" charset="0"/>
                        </a:rPr>
                        <a:t>I move to refer the motion to ...</a:t>
                      </a:r>
                      <a:endParaRPr lang="en-US" sz="1400" b="0" i="0" u="none" strike="noStrike" dirty="0">
                        <a:solidFill>
                          <a:srgbClr val="000000"/>
                        </a:solidFill>
                        <a:effectLst/>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C0C0C0"/>
                          </a:highlight>
                          <a:latin typeface="Arial" panose="020B0604020202020204" pitchFamily="34" charset="0"/>
                          <a:cs typeface="Arial" panose="020B0604020202020204" pitchFamily="34" charset="0"/>
                        </a:rPr>
                        <a:t>No</a:t>
                      </a:r>
                      <a:endParaRPr lang="en-US" sz="1400" b="0" i="0" u="none" strike="noStrike" dirty="0">
                        <a:solidFill>
                          <a:srgbClr val="000000"/>
                        </a:solidFill>
                        <a:effectLst/>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C0C0C0"/>
                          </a:highlight>
                          <a:latin typeface="Arial" panose="020B0604020202020204" pitchFamily="34" charset="0"/>
                          <a:cs typeface="Arial" panose="020B0604020202020204" pitchFamily="34" charset="0"/>
                        </a:rPr>
                        <a:t>Yes</a:t>
                      </a:r>
                      <a:endParaRPr lang="en-US" sz="1400" b="0" i="0" u="none" strike="noStrike" dirty="0">
                        <a:solidFill>
                          <a:srgbClr val="000000"/>
                        </a:solidFill>
                        <a:effectLst/>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C0C0C0"/>
                          </a:highlight>
                          <a:latin typeface="Arial" panose="020B0604020202020204" pitchFamily="34" charset="0"/>
                          <a:cs typeface="Arial" panose="020B0604020202020204" pitchFamily="34" charset="0"/>
                        </a:rPr>
                        <a:t>Yes</a:t>
                      </a:r>
                      <a:endParaRPr lang="en-US" sz="1400" dirty="0">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C0C0C0"/>
                          </a:highlight>
                          <a:latin typeface="Arial" panose="020B0604020202020204" pitchFamily="34" charset="0"/>
                          <a:cs typeface="Arial" panose="020B0604020202020204" pitchFamily="34" charset="0"/>
                        </a:rPr>
                        <a:t>Yes</a:t>
                      </a:r>
                      <a:endParaRPr lang="en-US" sz="1400" dirty="0">
                        <a:highlight>
                          <a:srgbClr val="C0C0C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C0C0C0"/>
                          </a:highlight>
                          <a:latin typeface="Arial" panose="020B0604020202020204" pitchFamily="34" charset="0"/>
                          <a:cs typeface="Arial" panose="020B0604020202020204" pitchFamily="34" charset="0"/>
                        </a:rPr>
                        <a:t>Majority</a:t>
                      </a:r>
                      <a:endParaRPr lang="en-US" sz="1400" dirty="0">
                        <a:highlight>
                          <a:srgbClr val="C0C0C0"/>
                        </a:highlight>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940387989"/>
                  </a:ext>
                </a:extLst>
              </a:tr>
              <a:tr h="363137">
                <a:tc>
                  <a:txBody>
                    <a:bodyPr/>
                    <a:lstStyle/>
                    <a:p>
                      <a:pPr algn="ctr" fontAlgn="ctr"/>
                      <a:r>
                        <a:rPr lang="en-US" sz="1400" u="none" strike="noStrike" dirty="0">
                          <a:effectLst/>
                          <a:highlight>
                            <a:srgbClr val="00FFFF"/>
                          </a:highlight>
                          <a:latin typeface="Arial" panose="020B0604020202020204" pitchFamily="34" charset="0"/>
                          <a:cs typeface="Arial" panose="020B0604020202020204" pitchFamily="34" charset="0"/>
                        </a:rPr>
                        <a:t>§12</a:t>
                      </a:r>
                      <a:endParaRPr lang="en-US" sz="1400" b="0" i="0" u="none" strike="noStrike" dirty="0">
                        <a:solidFill>
                          <a:srgbClr val="000000"/>
                        </a:solidFill>
                        <a:effectLst/>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00FFFF"/>
                          </a:highlight>
                          <a:latin typeface="Arial" panose="020B0604020202020204" pitchFamily="34" charset="0"/>
                          <a:cs typeface="Arial" panose="020B0604020202020204" pitchFamily="34" charset="0"/>
                        </a:rPr>
                        <a:t>Modify wording of motion</a:t>
                      </a:r>
                      <a:endParaRPr lang="en-US" sz="1400" b="0" i="0" u="none" strike="noStrike" dirty="0">
                        <a:solidFill>
                          <a:srgbClr val="000000"/>
                        </a:solidFill>
                        <a:effectLst/>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00FFFF"/>
                          </a:highlight>
                          <a:latin typeface="Arial" panose="020B0604020202020204" pitchFamily="34" charset="0"/>
                          <a:cs typeface="Arial" panose="020B0604020202020204" pitchFamily="34" charset="0"/>
                        </a:rPr>
                        <a:t>I move to amend the motion by …</a:t>
                      </a:r>
                      <a:endParaRPr lang="en-US" sz="1400" b="0" i="0" u="none" strike="noStrike" dirty="0">
                        <a:solidFill>
                          <a:srgbClr val="000000"/>
                        </a:solidFill>
                        <a:effectLst/>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00FFFF"/>
                          </a:highlight>
                          <a:latin typeface="Arial" panose="020B0604020202020204" pitchFamily="34" charset="0"/>
                          <a:cs typeface="Arial" panose="020B0604020202020204" pitchFamily="34" charset="0"/>
                        </a:rPr>
                        <a:t>No</a:t>
                      </a:r>
                      <a:endParaRPr lang="en-US" sz="1400" b="0" i="0" u="none" strike="noStrike" dirty="0">
                        <a:solidFill>
                          <a:srgbClr val="000000"/>
                        </a:solidFill>
                        <a:effectLst/>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00FFFF"/>
                          </a:highlight>
                          <a:latin typeface="Arial" panose="020B0604020202020204" pitchFamily="34" charset="0"/>
                          <a:cs typeface="Arial" panose="020B0604020202020204" pitchFamily="34" charset="0"/>
                        </a:rPr>
                        <a:t>Yes</a:t>
                      </a:r>
                      <a:endParaRPr lang="en-US" sz="1400" b="0" i="0" u="none" strike="noStrike" dirty="0">
                        <a:solidFill>
                          <a:srgbClr val="000000"/>
                        </a:solidFill>
                        <a:effectLst/>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FF"/>
                          </a:highlight>
                          <a:latin typeface="Arial" panose="020B0604020202020204" pitchFamily="34" charset="0"/>
                          <a:cs typeface="Arial" panose="020B0604020202020204" pitchFamily="34" charset="0"/>
                        </a:rPr>
                        <a:t>Yes</a:t>
                      </a:r>
                      <a:endParaRPr lang="en-US" sz="1400" dirty="0">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FF"/>
                          </a:highlight>
                          <a:latin typeface="Arial" panose="020B0604020202020204" pitchFamily="34" charset="0"/>
                          <a:cs typeface="Arial" panose="020B0604020202020204" pitchFamily="34" charset="0"/>
                        </a:rPr>
                        <a:t>Yes</a:t>
                      </a:r>
                      <a:endParaRPr lang="en-US" sz="1400" dirty="0">
                        <a:highlight>
                          <a:srgbClr val="00FFFF"/>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00FFFF"/>
                          </a:highlight>
                          <a:latin typeface="Arial" panose="020B0604020202020204" pitchFamily="34" charset="0"/>
                          <a:cs typeface="Arial" panose="020B0604020202020204" pitchFamily="34" charset="0"/>
                        </a:rPr>
                        <a:t>Majority</a:t>
                      </a:r>
                      <a:endParaRPr lang="en-US" sz="1400" dirty="0">
                        <a:highlight>
                          <a:srgbClr val="00FFFF"/>
                        </a:highlight>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671889828"/>
                  </a:ext>
                </a:extLst>
              </a:tr>
              <a:tr h="439168">
                <a:tc>
                  <a:txBody>
                    <a:bodyPr/>
                    <a:lstStyle/>
                    <a:p>
                      <a:pPr algn="ctr" fontAlgn="ctr"/>
                      <a:r>
                        <a:rPr lang="en-US" sz="1400" u="none" strike="noStrike" dirty="0">
                          <a:effectLst/>
                          <a:latin typeface="Arial" panose="020B0604020202020204" pitchFamily="34" charset="0"/>
                          <a:cs typeface="Arial" panose="020B0604020202020204" pitchFamily="34" charset="0"/>
                        </a:rPr>
                        <a:t>§11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Kill main motion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I move that the motion be postponed indefinitely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Yes</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No</a:t>
                      </a:r>
                      <a:endParaRPr lang="en-US" sz="1400" dirty="0">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latin typeface="Arial" panose="020B0604020202020204" pitchFamily="34" charset="0"/>
                          <a:cs typeface="Arial" panose="020B0604020202020204" pitchFamily="34" charset="0"/>
                        </a:rPr>
                        <a:t>Majority</a:t>
                      </a:r>
                      <a:endParaRPr lang="en-US" sz="14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813583544"/>
                  </a:ext>
                </a:extLst>
              </a:tr>
              <a:tr h="543646">
                <a:tc>
                  <a:txBody>
                    <a:bodyPr/>
                    <a:lstStyle/>
                    <a:p>
                      <a:pPr algn="ctr" fontAlgn="ctr"/>
                      <a:r>
                        <a:rPr lang="en-US" sz="1400" u="none" strike="noStrike" dirty="0">
                          <a:effectLst/>
                          <a:highlight>
                            <a:srgbClr val="FFFF00"/>
                          </a:highlight>
                          <a:latin typeface="Arial" panose="020B0604020202020204" pitchFamily="34" charset="0"/>
                          <a:cs typeface="Arial" panose="020B0604020202020204" pitchFamily="34" charset="0"/>
                        </a:rPr>
                        <a:t>§10</a:t>
                      </a:r>
                      <a:endParaRPr lang="en-US" sz="14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FFFF00"/>
                          </a:highlight>
                          <a:latin typeface="Arial" panose="020B0604020202020204" pitchFamily="34" charset="0"/>
                          <a:cs typeface="Arial" panose="020B0604020202020204" pitchFamily="34" charset="0"/>
                        </a:rPr>
                        <a:t>Bring business before assembly (a main motion)</a:t>
                      </a:r>
                      <a:endParaRPr lang="en-US" sz="14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r>
                        <a:rPr lang="en-US" sz="1400" u="none" strike="noStrike" dirty="0">
                          <a:effectLst/>
                          <a:highlight>
                            <a:srgbClr val="FFFF00"/>
                          </a:highlight>
                          <a:latin typeface="Arial" panose="020B0604020202020204" pitchFamily="34" charset="0"/>
                          <a:cs typeface="Arial" panose="020B0604020202020204" pitchFamily="34" charset="0"/>
                        </a:rPr>
                        <a:t>I move that (to)  …</a:t>
                      </a:r>
                      <a:endParaRPr lang="en-US" sz="14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FFFF00"/>
                          </a:highlight>
                          <a:latin typeface="Arial" panose="020B0604020202020204" pitchFamily="34" charset="0"/>
                          <a:cs typeface="Arial" panose="020B0604020202020204" pitchFamily="34" charset="0"/>
                        </a:rPr>
                        <a:t>No</a:t>
                      </a:r>
                      <a:endParaRPr lang="en-US" sz="14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fontAlgn="ctr"/>
                      <a:r>
                        <a:rPr lang="en-US" sz="1400" u="none" strike="noStrike" dirty="0">
                          <a:effectLst/>
                          <a:highlight>
                            <a:srgbClr val="FFFF00"/>
                          </a:highlight>
                          <a:latin typeface="Arial" panose="020B0604020202020204" pitchFamily="34" charset="0"/>
                          <a:cs typeface="Arial" panose="020B0604020202020204" pitchFamily="34" charset="0"/>
                        </a:rPr>
                        <a:t>Yes</a:t>
                      </a:r>
                      <a:endParaRPr lang="en-US" sz="14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FFFF00"/>
                          </a:highlight>
                          <a:latin typeface="Arial" panose="020B0604020202020204" pitchFamily="34" charset="0"/>
                          <a:cs typeface="Arial" panose="020B0604020202020204" pitchFamily="34" charset="0"/>
                        </a:rPr>
                        <a:t>Yes</a:t>
                      </a:r>
                      <a:endParaRPr lang="en-US" sz="1400" dirty="0">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FFFF00"/>
                          </a:highlight>
                          <a:latin typeface="Arial" panose="020B0604020202020204" pitchFamily="34" charset="0"/>
                          <a:cs typeface="Arial" panose="020B0604020202020204" pitchFamily="34" charset="0"/>
                        </a:rPr>
                        <a:t>Yes</a:t>
                      </a:r>
                      <a:endParaRPr lang="en-US" sz="1400" dirty="0">
                        <a:highlight>
                          <a:srgbClr val="FFFF00"/>
                        </a:highlight>
                        <a:latin typeface="Arial" panose="020B0604020202020204" pitchFamily="34" charset="0"/>
                        <a:cs typeface="Arial" panose="020B0604020202020204" pitchFamily="34" charset="0"/>
                      </a:endParaRPr>
                    </a:p>
                  </a:txBody>
                  <a:tcPr marL="2507" marR="2507" marT="2507" marB="0" anchor="ctr">
                    <a:noFill/>
                  </a:tcPr>
                </a:tc>
                <a:tc>
                  <a:txBody>
                    <a:bodyPr/>
                    <a:lstStyle/>
                    <a:p>
                      <a:pPr algn="ctr"/>
                      <a:r>
                        <a:rPr lang="en-US" sz="1400" u="none" strike="noStrike" dirty="0">
                          <a:effectLst/>
                          <a:highlight>
                            <a:srgbClr val="FFFF00"/>
                          </a:highlight>
                          <a:latin typeface="Arial" panose="020B0604020202020204" pitchFamily="34" charset="0"/>
                          <a:cs typeface="Arial" panose="020B0604020202020204" pitchFamily="34" charset="0"/>
                        </a:rPr>
                        <a:t>Majority</a:t>
                      </a:r>
                      <a:endParaRPr lang="en-US" sz="1400" dirty="0">
                        <a:highlight>
                          <a:srgbClr val="FFFF00"/>
                        </a:highlight>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1351146624"/>
                  </a:ext>
                </a:extLst>
              </a:tr>
              <a:tr h="265798">
                <a:tc>
                  <a:txBody>
                    <a:bodyPr/>
                    <a:lstStyle/>
                    <a:p>
                      <a:pPr algn="ctr"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pPr algn="l"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tc>
                  <a:txBody>
                    <a:bodyPr/>
                    <a:lstStyle/>
                    <a:p>
                      <a:endParaRPr lang="en-US" sz="700" dirty="0">
                        <a:latin typeface="Arial" panose="020B0604020202020204" pitchFamily="34" charset="0"/>
                        <a:cs typeface="Arial" panose="020B0604020202020204" pitchFamily="34" charset="0"/>
                      </a:endParaRPr>
                    </a:p>
                  </a:txBody>
                  <a:tcPr marL="2507" marR="2507" marT="2507" marB="0" anchor="ctr">
                    <a:noFill/>
                  </a:tcPr>
                </a:tc>
                <a:extLst>
                  <a:ext uri="{0D108BD9-81ED-4DB2-BD59-A6C34878D82A}">
                    <a16:rowId xmlns:a16="http://schemas.microsoft.com/office/drawing/2014/main" val="3486897352"/>
                  </a:ext>
                </a:extLst>
              </a:tr>
            </a:tbl>
          </a:graphicData>
        </a:graphic>
      </p:graphicFrame>
      <p:sp>
        <p:nvSpPr>
          <p:cNvPr id="3" name="TextBox 2">
            <a:extLst>
              <a:ext uri="{FF2B5EF4-FFF2-40B4-BE49-F238E27FC236}">
                <a16:creationId xmlns:a16="http://schemas.microsoft.com/office/drawing/2014/main" id="{D1C384E1-CA7F-43CF-B5AE-C321B88437BB}"/>
              </a:ext>
            </a:extLst>
          </p:cNvPr>
          <p:cNvSpPr txBox="1"/>
          <p:nvPr/>
        </p:nvSpPr>
        <p:spPr>
          <a:xfrm>
            <a:off x="127591" y="1568449"/>
            <a:ext cx="255180" cy="4524315"/>
          </a:xfrm>
          <a:prstGeom prst="rect">
            <a:avLst/>
          </a:prstGeom>
          <a:noFill/>
        </p:spPr>
        <p:txBody>
          <a:bodyPr wrap="square" rtlCol="0">
            <a:spAutoFit/>
          </a:bodyPr>
          <a:lstStyle/>
          <a:p>
            <a:r>
              <a:rPr lang="en-US" dirty="0">
                <a:solidFill>
                  <a:srgbClr val="FF0000"/>
                </a:solidFill>
              </a:rPr>
              <a:t>1</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2</a:t>
            </a:r>
          </a:p>
          <a:p>
            <a:endParaRPr lang="en-US" dirty="0">
              <a:solidFill>
                <a:srgbClr val="FF0000"/>
              </a:solidFill>
            </a:endParaRPr>
          </a:p>
          <a:p>
            <a:endParaRPr lang="en-US" dirty="0">
              <a:solidFill>
                <a:srgbClr val="FF0000"/>
              </a:solidFill>
            </a:endParaRPr>
          </a:p>
          <a:p>
            <a:r>
              <a:rPr lang="en-US" dirty="0">
                <a:solidFill>
                  <a:srgbClr val="FF0000"/>
                </a:solidFill>
              </a:rPr>
              <a:t>3</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4</a:t>
            </a:r>
          </a:p>
        </p:txBody>
      </p:sp>
    </p:spTree>
    <p:extLst>
      <p:ext uri="{BB962C8B-B14F-4D97-AF65-F5344CB8AC3E}">
        <p14:creationId xmlns:p14="http://schemas.microsoft.com/office/powerpoint/2010/main" val="215110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C7D1-205C-2B10-8157-1884FBC615B6}"/>
              </a:ext>
            </a:extLst>
          </p:cNvPr>
          <p:cNvSpPr>
            <a:spLocks noGrp="1"/>
          </p:cNvSpPr>
          <p:nvPr>
            <p:ph type="title"/>
          </p:nvPr>
        </p:nvSpPr>
        <p:spPr>
          <a:xfrm>
            <a:off x="199442" y="197175"/>
            <a:ext cx="7886700" cy="661241"/>
          </a:xfrm>
        </p:spPr>
        <p:txBody>
          <a:bodyPr>
            <a:normAutofit fontScale="90000"/>
          </a:bodyPr>
          <a:lstStyle/>
          <a:p>
            <a:r>
              <a:rPr lang="en-US" dirty="0"/>
              <a:t>Exercise</a:t>
            </a:r>
          </a:p>
        </p:txBody>
      </p:sp>
      <p:sp>
        <p:nvSpPr>
          <p:cNvPr id="3" name="Content Placeholder 2">
            <a:extLst>
              <a:ext uri="{FF2B5EF4-FFF2-40B4-BE49-F238E27FC236}">
                <a16:creationId xmlns:a16="http://schemas.microsoft.com/office/drawing/2014/main" id="{CFB9763F-FF35-29E7-389E-96A9576A75DF}"/>
              </a:ext>
            </a:extLst>
          </p:cNvPr>
          <p:cNvSpPr>
            <a:spLocks noGrp="1"/>
          </p:cNvSpPr>
          <p:nvPr>
            <p:ph idx="1"/>
          </p:nvPr>
        </p:nvSpPr>
        <p:spPr>
          <a:xfrm>
            <a:off x="628650" y="839751"/>
            <a:ext cx="7886700" cy="5215910"/>
          </a:xfrm>
        </p:spPr>
        <p:txBody>
          <a:bodyPr>
            <a:normAutofit/>
          </a:bodyPr>
          <a:lstStyle/>
          <a:p>
            <a:r>
              <a:rPr lang="en-US" dirty="0"/>
              <a:t>How does the Chair handle these various motions?</a:t>
            </a:r>
          </a:p>
          <a:p>
            <a:pPr marL="0" indent="0">
              <a:buNone/>
            </a:pPr>
            <a:endParaRPr lang="en-US" sz="1400" dirty="0"/>
          </a:p>
          <a:p>
            <a:pPr marL="690563" lvl="1" indent="-457200">
              <a:buAutoNum type="arabicPeriod"/>
            </a:pPr>
            <a:r>
              <a:rPr lang="en-US" dirty="0"/>
              <a:t>Takes up the motion to “Take a Break”, as it has the highest order of precedence – it passes, 10-minute break</a:t>
            </a:r>
          </a:p>
          <a:p>
            <a:pPr marL="690563" lvl="1" indent="-457200">
              <a:buAutoNum type="arabicPeriod"/>
            </a:pPr>
            <a:r>
              <a:rPr lang="en-US" dirty="0"/>
              <a:t>Takes up the motion to “Refer to the Finance Committee” as it has the next highest order of precedence – it fails</a:t>
            </a:r>
          </a:p>
          <a:p>
            <a:pPr marL="690563" lvl="1" indent="-457200">
              <a:buAutoNum type="arabicPeriod"/>
            </a:pPr>
            <a:r>
              <a:rPr lang="en-US" dirty="0"/>
              <a:t>Takes up the motion to “Amend the Main Motion” as it has the next highest order of precedence – it passes </a:t>
            </a:r>
          </a:p>
          <a:p>
            <a:pPr marL="690563" lvl="1" indent="-457200">
              <a:buAutoNum type="arabicPeriod"/>
            </a:pPr>
            <a:r>
              <a:rPr lang="en-US" dirty="0"/>
              <a:t>Takes up the Main Motion, as amended - it passes</a:t>
            </a:r>
          </a:p>
        </p:txBody>
      </p:sp>
    </p:spTree>
    <p:extLst>
      <p:ext uri="{BB962C8B-B14F-4D97-AF65-F5344CB8AC3E}">
        <p14:creationId xmlns:p14="http://schemas.microsoft.com/office/powerpoint/2010/main" val="3158749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0" name="Line 15"/>
          <p:cNvSpPr>
            <a:spLocks noChangeShapeType="1"/>
          </p:cNvSpPr>
          <p:nvPr/>
        </p:nvSpPr>
        <p:spPr bwMode="auto">
          <a:xfrm>
            <a:off x="4077499" y="1970376"/>
            <a:ext cx="907256" cy="0"/>
          </a:xfrm>
          <a:prstGeom prst="line">
            <a:avLst/>
          </a:prstGeom>
          <a:noFill/>
          <a:ln w="88900">
            <a:solidFill>
              <a:schemeClr val="accent6">
                <a:lumMod val="75000"/>
              </a:schemeClr>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350" b="1" dirty="0"/>
          </a:p>
        </p:txBody>
      </p:sp>
      <p:sp>
        <p:nvSpPr>
          <p:cNvPr id="32770" name="Rectangle 2"/>
          <p:cNvSpPr>
            <a:spLocks noGrp="1" noChangeArrowheads="1"/>
          </p:cNvSpPr>
          <p:nvPr>
            <p:ph type="title"/>
          </p:nvPr>
        </p:nvSpPr>
        <p:spPr>
          <a:xfrm>
            <a:off x="265850" y="309189"/>
            <a:ext cx="8355636" cy="857250"/>
          </a:xfrm>
        </p:spPr>
        <p:txBody>
          <a:bodyPr>
            <a:normAutofit/>
          </a:bodyPr>
          <a:lstStyle/>
          <a:p>
            <a:pPr eaLnBrk="1" hangingPunct="1"/>
            <a:r>
              <a:rPr lang="en-US" altLang="en-US" sz="4800" dirty="0"/>
              <a:t>A Motion’s Life – Start to Finish</a:t>
            </a:r>
            <a:endParaRPr lang="en-US" altLang="en-US" sz="4800" b="0" dirty="0"/>
          </a:p>
        </p:txBody>
      </p:sp>
      <p:sp>
        <p:nvSpPr>
          <p:cNvPr id="32771" name="Text Box 5"/>
          <p:cNvSpPr txBox="1">
            <a:spLocks noChangeArrowheads="1"/>
          </p:cNvSpPr>
          <p:nvPr/>
        </p:nvSpPr>
        <p:spPr bwMode="auto">
          <a:xfrm>
            <a:off x="5012915" y="1447308"/>
            <a:ext cx="1296080" cy="941613"/>
          </a:xfrm>
          <a:prstGeom prst="rect">
            <a:avLst/>
          </a:prstGeom>
          <a:solidFill>
            <a:schemeClr val="bg2">
              <a:lumMod val="60000"/>
              <a:lumOff val="40000"/>
            </a:schemeClr>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50000"/>
              </a:spcBef>
              <a:buFontTx/>
              <a:buNone/>
            </a:pPr>
            <a:r>
              <a:rPr lang="en-US" altLang="en-US" sz="1800" b="1" dirty="0">
                <a:solidFill>
                  <a:schemeClr val="accent6">
                    <a:lumMod val="75000"/>
                  </a:schemeClr>
                </a:solidFill>
                <a:latin typeface="Times New Roman" panose="02020603050405020304" pitchFamily="18" charset="0"/>
              </a:rPr>
              <a:t>3.</a:t>
            </a:r>
            <a:br>
              <a:rPr lang="en-US" altLang="en-US" sz="1800" b="1" dirty="0">
                <a:solidFill>
                  <a:schemeClr val="accent6">
                    <a:lumMod val="75000"/>
                  </a:schemeClr>
                </a:solidFill>
                <a:latin typeface="Times New Roman" panose="02020603050405020304" pitchFamily="18" charset="0"/>
              </a:rPr>
            </a:br>
            <a:r>
              <a:rPr lang="en-US" altLang="en-US" sz="1800" b="1" dirty="0">
                <a:solidFill>
                  <a:schemeClr val="accent6">
                    <a:lumMod val="75000"/>
                  </a:schemeClr>
                </a:solidFill>
                <a:latin typeface="Times New Roman" panose="02020603050405020304" pitchFamily="18" charset="0"/>
              </a:rPr>
              <a:t>Motion Seconded</a:t>
            </a:r>
          </a:p>
        </p:txBody>
      </p:sp>
      <p:sp>
        <p:nvSpPr>
          <p:cNvPr id="32772" name="Text Box 7"/>
          <p:cNvSpPr txBox="1">
            <a:spLocks noChangeArrowheads="1"/>
          </p:cNvSpPr>
          <p:nvPr/>
        </p:nvSpPr>
        <p:spPr bwMode="auto">
          <a:xfrm>
            <a:off x="2900414" y="1466369"/>
            <a:ext cx="1279173" cy="941613"/>
          </a:xfrm>
          <a:prstGeom prst="rect">
            <a:avLst/>
          </a:prstGeom>
          <a:solidFill>
            <a:schemeClr val="bg2">
              <a:lumMod val="60000"/>
              <a:lumOff val="40000"/>
            </a:schemeClr>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50000"/>
              </a:spcBef>
              <a:buFontTx/>
              <a:buNone/>
            </a:pPr>
            <a:r>
              <a:rPr lang="en-US" altLang="en-US" sz="1800" b="1" dirty="0">
                <a:solidFill>
                  <a:schemeClr val="accent6">
                    <a:lumMod val="75000"/>
                  </a:schemeClr>
                </a:solidFill>
                <a:latin typeface="Times New Roman" panose="02020603050405020304" pitchFamily="18" charset="0"/>
              </a:rPr>
              <a:t>2. </a:t>
            </a:r>
            <a:br>
              <a:rPr lang="en-US" altLang="en-US" sz="1800" b="1" dirty="0">
                <a:solidFill>
                  <a:schemeClr val="accent6">
                    <a:lumMod val="75000"/>
                  </a:schemeClr>
                </a:solidFill>
                <a:latin typeface="Times New Roman" panose="02020603050405020304" pitchFamily="18" charset="0"/>
              </a:rPr>
            </a:br>
            <a:r>
              <a:rPr lang="en-US" altLang="en-US" sz="1800" b="1" dirty="0">
                <a:solidFill>
                  <a:schemeClr val="accent6">
                    <a:lumMod val="75000"/>
                  </a:schemeClr>
                </a:solidFill>
                <a:latin typeface="Times New Roman" panose="02020603050405020304" pitchFamily="18" charset="0"/>
              </a:rPr>
              <a:t>Make Motion</a:t>
            </a:r>
          </a:p>
        </p:txBody>
      </p:sp>
      <p:sp>
        <p:nvSpPr>
          <p:cNvPr id="32774" name="Text Box 9"/>
          <p:cNvSpPr txBox="1">
            <a:spLocks noChangeArrowheads="1"/>
          </p:cNvSpPr>
          <p:nvPr/>
        </p:nvSpPr>
        <p:spPr bwMode="auto">
          <a:xfrm>
            <a:off x="7211106" y="1444112"/>
            <a:ext cx="1296080" cy="941613"/>
          </a:xfrm>
          <a:prstGeom prst="rect">
            <a:avLst/>
          </a:prstGeom>
          <a:solidFill>
            <a:schemeClr val="bg2">
              <a:lumMod val="60000"/>
              <a:lumOff val="40000"/>
            </a:schemeClr>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50000"/>
              </a:spcBef>
              <a:buFontTx/>
              <a:buNone/>
            </a:pPr>
            <a:r>
              <a:rPr lang="en-US" altLang="en-US" sz="1800" b="1" dirty="0">
                <a:solidFill>
                  <a:srgbClr val="002060"/>
                </a:solidFill>
                <a:latin typeface="Times New Roman" panose="02020603050405020304" pitchFamily="18" charset="0"/>
              </a:rPr>
              <a:t>4.</a:t>
            </a:r>
            <a:br>
              <a:rPr lang="en-US" altLang="en-US" sz="1800" b="1" dirty="0">
                <a:solidFill>
                  <a:srgbClr val="002060"/>
                </a:solidFill>
                <a:latin typeface="Times New Roman" panose="02020603050405020304" pitchFamily="18" charset="0"/>
              </a:rPr>
            </a:br>
            <a:r>
              <a:rPr lang="en-US" altLang="en-US" sz="1800" b="1" dirty="0">
                <a:solidFill>
                  <a:srgbClr val="002060"/>
                </a:solidFill>
                <a:latin typeface="Times New Roman" panose="02020603050405020304" pitchFamily="18" charset="0"/>
              </a:rPr>
              <a:t>Chair Restates</a:t>
            </a:r>
          </a:p>
        </p:txBody>
      </p:sp>
      <p:sp>
        <p:nvSpPr>
          <p:cNvPr id="32776" name="Text Box 11"/>
          <p:cNvSpPr txBox="1">
            <a:spLocks noChangeArrowheads="1"/>
          </p:cNvSpPr>
          <p:nvPr/>
        </p:nvSpPr>
        <p:spPr bwMode="auto">
          <a:xfrm>
            <a:off x="911658" y="4334170"/>
            <a:ext cx="1036864" cy="941613"/>
          </a:xfrm>
          <a:prstGeom prst="rect">
            <a:avLst/>
          </a:prstGeom>
          <a:solidFill>
            <a:srgbClr val="99CCFF"/>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50000"/>
              </a:spcBef>
              <a:buFontTx/>
              <a:buNone/>
            </a:pPr>
            <a:r>
              <a:rPr lang="en-US" altLang="en-US" sz="1800" b="1" dirty="0">
                <a:solidFill>
                  <a:srgbClr val="002060"/>
                </a:solidFill>
                <a:latin typeface="Times New Roman" panose="02020603050405020304" pitchFamily="18" charset="0"/>
              </a:rPr>
              <a:t>6.</a:t>
            </a:r>
            <a:br>
              <a:rPr lang="en-US" altLang="en-US" sz="1800" b="1" dirty="0">
                <a:solidFill>
                  <a:srgbClr val="002060"/>
                </a:solidFill>
                <a:latin typeface="Times New Roman" panose="02020603050405020304" pitchFamily="18" charset="0"/>
              </a:rPr>
            </a:br>
            <a:r>
              <a:rPr lang="en-US" altLang="en-US" sz="1800" b="1" dirty="0">
                <a:solidFill>
                  <a:srgbClr val="002060"/>
                </a:solidFill>
                <a:latin typeface="Times New Roman" panose="02020603050405020304" pitchFamily="18" charset="0"/>
              </a:rPr>
              <a:t>Put to Vote</a:t>
            </a:r>
          </a:p>
        </p:txBody>
      </p:sp>
      <p:sp>
        <p:nvSpPr>
          <p:cNvPr id="32777" name="Text Box 12"/>
          <p:cNvSpPr txBox="1">
            <a:spLocks noChangeArrowheads="1"/>
          </p:cNvSpPr>
          <p:nvPr/>
        </p:nvSpPr>
        <p:spPr bwMode="auto">
          <a:xfrm>
            <a:off x="3440376" y="4328595"/>
            <a:ext cx="1231276" cy="941613"/>
          </a:xfrm>
          <a:prstGeom prst="rect">
            <a:avLst/>
          </a:prstGeom>
          <a:solidFill>
            <a:srgbClr val="99CCFF"/>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50000"/>
              </a:spcBef>
              <a:buFontTx/>
              <a:buNone/>
            </a:pPr>
            <a:r>
              <a:rPr lang="en-US" altLang="en-US" sz="1800" b="1" dirty="0">
                <a:solidFill>
                  <a:srgbClr val="002060"/>
                </a:solidFill>
                <a:latin typeface="Times New Roman" panose="02020603050405020304" pitchFamily="18" charset="0"/>
              </a:rPr>
              <a:t>7.</a:t>
            </a:r>
            <a:br>
              <a:rPr lang="en-US" altLang="en-US" sz="1800" b="1" dirty="0">
                <a:solidFill>
                  <a:srgbClr val="002060"/>
                </a:solidFill>
                <a:latin typeface="Times New Roman" panose="02020603050405020304" pitchFamily="18" charset="0"/>
              </a:rPr>
            </a:br>
            <a:r>
              <a:rPr lang="en-US" altLang="en-US" sz="1800" b="1" dirty="0">
                <a:solidFill>
                  <a:srgbClr val="002060"/>
                </a:solidFill>
                <a:latin typeface="Times New Roman" panose="02020603050405020304" pitchFamily="18" charset="0"/>
              </a:rPr>
              <a:t>Members Vote</a:t>
            </a:r>
          </a:p>
        </p:txBody>
      </p:sp>
      <p:sp>
        <p:nvSpPr>
          <p:cNvPr id="32779" name="Line 14"/>
          <p:cNvSpPr>
            <a:spLocks noChangeShapeType="1"/>
          </p:cNvSpPr>
          <p:nvPr/>
        </p:nvSpPr>
        <p:spPr bwMode="auto">
          <a:xfrm>
            <a:off x="1999324" y="1969006"/>
            <a:ext cx="907256" cy="0"/>
          </a:xfrm>
          <a:prstGeom prst="line">
            <a:avLst/>
          </a:prstGeom>
          <a:noFill/>
          <a:ln w="88900">
            <a:solidFill>
              <a:schemeClr val="accent6">
                <a:lumMod val="75000"/>
              </a:schemeClr>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350" b="1" dirty="0"/>
          </a:p>
        </p:txBody>
      </p:sp>
      <p:sp>
        <p:nvSpPr>
          <p:cNvPr id="32781" name="Line 16"/>
          <p:cNvSpPr>
            <a:spLocks noChangeShapeType="1"/>
          </p:cNvSpPr>
          <p:nvPr/>
        </p:nvSpPr>
        <p:spPr bwMode="auto">
          <a:xfrm flipH="1">
            <a:off x="5190700" y="2407982"/>
            <a:ext cx="2073728" cy="749309"/>
          </a:xfrm>
          <a:prstGeom prst="line">
            <a:avLst/>
          </a:prstGeom>
          <a:noFill/>
          <a:ln w="88900">
            <a:solidFill>
              <a:schemeClr val="accent6">
                <a:lumMod val="75000"/>
              </a:schemeClr>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350" b="1" dirty="0"/>
          </a:p>
        </p:txBody>
      </p:sp>
      <p:sp>
        <p:nvSpPr>
          <p:cNvPr id="32782" name="Line 17"/>
          <p:cNvSpPr>
            <a:spLocks noChangeShapeType="1"/>
          </p:cNvSpPr>
          <p:nvPr/>
        </p:nvSpPr>
        <p:spPr bwMode="auto">
          <a:xfrm>
            <a:off x="1942501" y="4799402"/>
            <a:ext cx="1454774" cy="1"/>
          </a:xfrm>
          <a:prstGeom prst="line">
            <a:avLst/>
          </a:prstGeom>
          <a:noFill/>
          <a:ln w="88900">
            <a:solidFill>
              <a:schemeClr val="accent6">
                <a:lumMod val="75000"/>
              </a:schemeClr>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350" b="1" dirty="0"/>
          </a:p>
        </p:txBody>
      </p:sp>
      <p:sp>
        <p:nvSpPr>
          <p:cNvPr id="32783" name="Line 18"/>
          <p:cNvSpPr>
            <a:spLocks noChangeShapeType="1"/>
          </p:cNvSpPr>
          <p:nvPr/>
        </p:nvSpPr>
        <p:spPr bwMode="auto">
          <a:xfrm flipH="1">
            <a:off x="1922544" y="3659281"/>
            <a:ext cx="1375828" cy="559392"/>
          </a:xfrm>
          <a:prstGeom prst="line">
            <a:avLst/>
          </a:prstGeom>
          <a:noFill/>
          <a:ln w="88900">
            <a:solidFill>
              <a:schemeClr val="accent6">
                <a:lumMod val="75000"/>
              </a:schemeClr>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350" b="1" dirty="0"/>
          </a:p>
        </p:txBody>
      </p:sp>
      <p:sp>
        <p:nvSpPr>
          <p:cNvPr id="32784" name="Line 20"/>
          <p:cNvSpPr>
            <a:spLocks noChangeShapeType="1"/>
          </p:cNvSpPr>
          <p:nvPr/>
        </p:nvSpPr>
        <p:spPr bwMode="auto">
          <a:xfrm>
            <a:off x="4686300" y="4785968"/>
            <a:ext cx="1336392" cy="13433"/>
          </a:xfrm>
          <a:prstGeom prst="line">
            <a:avLst/>
          </a:prstGeom>
          <a:noFill/>
          <a:ln w="8890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350" b="1" dirty="0"/>
          </a:p>
        </p:txBody>
      </p:sp>
      <p:sp>
        <p:nvSpPr>
          <p:cNvPr id="2" name="Oval 1">
            <a:extLst>
              <a:ext uri="{FF2B5EF4-FFF2-40B4-BE49-F238E27FC236}">
                <a16:creationId xmlns:a16="http://schemas.microsoft.com/office/drawing/2014/main" id="{ACB38EBA-23C6-4AA9-BCAA-140D1F235203}"/>
              </a:ext>
            </a:extLst>
          </p:cNvPr>
          <p:cNvSpPr/>
          <p:nvPr/>
        </p:nvSpPr>
        <p:spPr>
          <a:xfrm>
            <a:off x="3298372" y="2833950"/>
            <a:ext cx="2073728" cy="1296501"/>
          </a:xfrm>
          <a:prstGeom prst="ellipse">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tx2"/>
                </a:solidFill>
                <a:latin typeface="Times New Roman" panose="02020603050405020304" pitchFamily="18" charset="0"/>
              </a:rPr>
              <a:t>5.</a:t>
            </a:r>
            <a:br>
              <a:rPr lang="en-US" altLang="en-US" b="1" dirty="0">
                <a:solidFill>
                  <a:schemeClr val="tx2"/>
                </a:solidFill>
                <a:latin typeface="Times New Roman" panose="02020603050405020304" pitchFamily="18" charset="0"/>
              </a:rPr>
            </a:br>
            <a:r>
              <a:rPr lang="en-US" altLang="en-US" b="1" dirty="0">
                <a:solidFill>
                  <a:schemeClr val="tx2"/>
                </a:solidFill>
                <a:latin typeface="Times New Roman" panose="02020603050405020304" pitchFamily="18" charset="0"/>
              </a:rPr>
              <a:t>Members </a:t>
            </a:r>
            <a:r>
              <a:rPr lang="en-US" altLang="en-US" b="1" strike="sngStrike" dirty="0">
                <a:solidFill>
                  <a:schemeClr val="tx2"/>
                </a:solidFill>
                <a:latin typeface="Times New Roman" panose="02020603050405020304" pitchFamily="18" charset="0"/>
              </a:rPr>
              <a:t>Debate </a:t>
            </a:r>
            <a:r>
              <a:rPr lang="en-US" altLang="en-US" b="1" dirty="0">
                <a:solidFill>
                  <a:schemeClr val="tx2"/>
                </a:solidFill>
                <a:latin typeface="Times New Roman" panose="02020603050405020304" pitchFamily="18" charset="0"/>
              </a:rPr>
              <a:t>Discuss</a:t>
            </a:r>
          </a:p>
        </p:txBody>
      </p:sp>
      <p:sp>
        <p:nvSpPr>
          <p:cNvPr id="5" name="Speech Bubble: Rectangle with Corners Rounded 4">
            <a:extLst>
              <a:ext uri="{FF2B5EF4-FFF2-40B4-BE49-F238E27FC236}">
                <a16:creationId xmlns:a16="http://schemas.microsoft.com/office/drawing/2014/main" id="{C8DD9188-5928-45AE-9752-BCD6184A2220}"/>
              </a:ext>
            </a:extLst>
          </p:cNvPr>
          <p:cNvSpPr/>
          <p:nvPr/>
        </p:nvSpPr>
        <p:spPr>
          <a:xfrm>
            <a:off x="6022692" y="3976315"/>
            <a:ext cx="1749708" cy="157082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4" name="TextBox 3">
            <a:extLst>
              <a:ext uri="{FF2B5EF4-FFF2-40B4-BE49-F238E27FC236}">
                <a16:creationId xmlns:a16="http://schemas.microsoft.com/office/drawing/2014/main" id="{4F7F966A-D3A2-4C20-8399-AA906E7A7161}"/>
              </a:ext>
            </a:extLst>
          </p:cNvPr>
          <p:cNvSpPr txBox="1"/>
          <p:nvPr/>
        </p:nvSpPr>
        <p:spPr>
          <a:xfrm>
            <a:off x="6095150" y="4130454"/>
            <a:ext cx="1620100" cy="1224097"/>
          </a:xfrm>
          <a:prstGeom prst="rect">
            <a:avLst/>
          </a:prstGeom>
          <a:noFill/>
        </p:spPr>
        <p:txBody>
          <a:bodyPr wrap="square" rtlCol="0">
            <a:spAutoFit/>
          </a:bodyPr>
          <a:lstStyle/>
          <a:p>
            <a:pPr algn="ctr"/>
            <a:r>
              <a:rPr lang="en-US" altLang="en-US" b="1" dirty="0">
                <a:solidFill>
                  <a:schemeClr val="accent2"/>
                </a:solidFill>
              </a:rPr>
              <a:t>8.</a:t>
            </a:r>
            <a:br>
              <a:rPr lang="en-US" altLang="en-US" b="1" dirty="0">
                <a:solidFill>
                  <a:schemeClr val="accent2"/>
                </a:solidFill>
              </a:rPr>
            </a:br>
            <a:r>
              <a:rPr lang="en-US" altLang="en-US" b="1" dirty="0">
                <a:solidFill>
                  <a:schemeClr val="accent2"/>
                </a:solidFill>
              </a:rPr>
              <a:t>Result Announced</a:t>
            </a:r>
          </a:p>
          <a:p>
            <a:endParaRPr lang="en-US" b="1" dirty="0"/>
          </a:p>
        </p:txBody>
      </p:sp>
      <p:sp>
        <p:nvSpPr>
          <p:cNvPr id="22" name="Text Box 7">
            <a:extLst>
              <a:ext uri="{FF2B5EF4-FFF2-40B4-BE49-F238E27FC236}">
                <a16:creationId xmlns:a16="http://schemas.microsoft.com/office/drawing/2014/main" id="{49259E99-5FFB-4FBD-B2E5-EF04FA1CD8F4}"/>
              </a:ext>
            </a:extLst>
          </p:cNvPr>
          <p:cNvSpPr txBox="1">
            <a:spLocks noChangeArrowheads="1"/>
          </p:cNvSpPr>
          <p:nvPr/>
        </p:nvSpPr>
        <p:spPr bwMode="auto">
          <a:xfrm>
            <a:off x="766278" y="1451594"/>
            <a:ext cx="1279173" cy="923330"/>
          </a:xfrm>
          <a:prstGeom prst="rect">
            <a:avLst/>
          </a:prstGeom>
          <a:solidFill>
            <a:schemeClr val="bg2">
              <a:lumMod val="60000"/>
              <a:lumOff val="40000"/>
            </a:schemeClr>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50000"/>
              </a:spcBef>
              <a:buFontTx/>
              <a:buNone/>
            </a:pPr>
            <a:r>
              <a:rPr lang="en-US" altLang="en-US" sz="1800" b="1" dirty="0">
                <a:solidFill>
                  <a:schemeClr val="accent6">
                    <a:lumMod val="75000"/>
                  </a:schemeClr>
                </a:solidFill>
                <a:latin typeface="Times New Roman" panose="02020603050405020304" pitchFamily="18" charset="0"/>
              </a:rPr>
              <a:t>1. </a:t>
            </a:r>
            <a:br>
              <a:rPr lang="en-US" altLang="en-US" sz="1800" b="1" dirty="0">
                <a:solidFill>
                  <a:schemeClr val="accent6">
                    <a:lumMod val="75000"/>
                  </a:schemeClr>
                </a:solidFill>
                <a:latin typeface="Times New Roman" panose="02020603050405020304" pitchFamily="18" charset="0"/>
              </a:rPr>
            </a:br>
            <a:r>
              <a:rPr lang="en-US" altLang="en-US" sz="1800" b="1" dirty="0">
                <a:solidFill>
                  <a:schemeClr val="accent6">
                    <a:lumMod val="75000"/>
                  </a:schemeClr>
                </a:solidFill>
                <a:latin typeface="Times New Roman" panose="02020603050405020304" pitchFamily="18" charset="0"/>
              </a:rPr>
              <a:t>Obtain Floor</a:t>
            </a:r>
          </a:p>
        </p:txBody>
      </p:sp>
      <p:sp>
        <p:nvSpPr>
          <p:cNvPr id="3" name="Line 14">
            <a:extLst>
              <a:ext uri="{FF2B5EF4-FFF2-40B4-BE49-F238E27FC236}">
                <a16:creationId xmlns:a16="http://schemas.microsoft.com/office/drawing/2014/main" id="{E0E2C626-9F57-758A-6BCD-DAB12FF176B8}"/>
              </a:ext>
            </a:extLst>
          </p:cNvPr>
          <p:cNvSpPr>
            <a:spLocks noChangeShapeType="1"/>
          </p:cNvSpPr>
          <p:nvPr/>
        </p:nvSpPr>
        <p:spPr bwMode="auto">
          <a:xfrm>
            <a:off x="6291939" y="1994405"/>
            <a:ext cx="907256" cy="0"/>
          </a:xfrm>
          <a:prstGeom prst="line">
            <a:avLst/>
          </a:prstGeom>
          <a:noFill/>
          <a:ln w="88900">
            <a:solidFill>
              <a:schemeClr val="accent6">
                <a:lumMod val="75000"/>
              </a:schemeClr>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350"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4"/>
          <p:cNvSpPr>
            <a:spLocks noGrp="1" noChangeArrowheads="1"/>
          </p:cNvSpPr>
          <p:nvPr>
            <p:ph type="title"/>
          </p:nvPr>
        </p:nvSpPr>
        <p:spPr>
          <a:xfrm>
            <a:off x="882288" y="600075"/>
            <a:ext cx="5829300" cy="831160"/>
          </a:xfrm>
          <a:solidFill>
            <a:schemeClr val="bg2">
              <a:lumMod val="40000"/>
              <a:lumOff val="60000"/>
            </a:schemeClr>
          </a:solidFill>
          <a:ln cap="flat">
            <a:solidFill>
              <a:schemeClr val="tx1"/>
            </a:solidFill>
            <a:miter lim="800000"/>
            <a:headEnd/>
            <a:tailEnd/>
          </a:ln>
        </p:spPr>
        <p:txBody>
          <a:bodyPr anchor="t">
            <a:noAutofit/>
          </a:bodyPr>
          <a:lstStyle/>
          <a:p>
            <a:pPr eaLnBrk="1" hangingPunct="1">
              <a:spcBef>
                <a:spcPct val="50000"/>
              </a:spcBef>
            </a:pPr>
            <a:r>
              <a:rPr lang="en-US" altLang="en-US" sz="4800" dirty="0">
                <a:solidFill>
                  <a:schemeClr val="accent6">
                    <a:lumMod val="75000"/>
                  </a:schemeClr>
                </a:solidFill>
              </a:rPr>
              <a:t>1. Obtain Floor</a:t>
            </a:r>
          </a:p>
        </p:txBody>
      </p:sp>
      <p:sp>
        <p:nvSpPr>
          <p:cNvPr id="33794" name="Rectangle 3"/>
          <p:cNvSpPr>
            <a:spLocks noGrp="1" noChangeArrowheads="1"/>
          </p:cNvSpPr>
          <p:nvPr>
            <p:ph idx="1"/>
          </p:nvPr>
        </p:nvSpPr>
        <p:spPr>
          <a:xfrm>
            <a:off x="882288" y="1687168"/>
            <a:ext cx="5657851" cy="3017520"/>
          </a:xfrm>
        </p:spPr>
        <p:txBody>
          <a:bodyPr>
            <a:normAutofit/>
          </a:bodyPr>
          <a:lstStyle/>
          <a:p>
            <a:pPr marL="342900" indent="-342900"/>
            <a:r>
              <a:rPr lang="en-US" altLang="en-US" dirty="0"/>
              <a:t>Typically, raising hand</a:t>
            </a:r>
          </a:p>
          <a:p>
            <a:pPr marL="342900" indent="-342900"/>
            <a:r>
              <a:rPr lang="en-US" altLang="en-US" dirty="0"/>
              <a:t>Called upon or recognized by the presiding officer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2F02-D1C4-5A98-8D0C-A91AFE593424}"/>
              </a:ext>
            </a:extLst>
          </p:cNvPr>
          <p:cNvSpPr>
            <a:spLocks noGrp="1"/>
          </p:cNvSpPr>
          <p:nvPr>
            <p:ph type="title"/>
          </p:nvPr>
        </p:nvSpPr>
        <p:spPr>
          <a:xfrm>
            <a:off x="628650" y="190500"/>
            <a:ext cx="7886700" cy="923925"/>
          </a:xfrm>
        </p:spPr>
        <p:txBody>
          <a:bodyPr>
            <a:normAutofit fontScale="90000"/>
          </a:bodyPr>
          <a:lstStyle/>
          <a:p>
            <a:r>
              <a:rPr lang="en-US" dirty="0"/>
              <a:t>Village President </a:t>
            </a:r>
            <a:br>
              <a:rPr lang="en-US" dirty="0"/>
            </a:br>
            <a:r>
              <a:rPr lang="en-US" sz="2700" i="1" dirty="0">
                <a:solidFill>
                  <a:schemeClr val="tx1"/>
                </a:solidFill>
              </a:rPr>
              <a:t>(Wis. Stat. § 61.24 &amp; </a:t>
            </a:r>
            <a:r>
              <a:rPr lang="en-US" sz="2700" i="1" dirty="0">
                <a:solidFill>
                  <a:srgbClr val="00B050"/>
                </a:solidFill>
              </a:rPr>
              <a:t>§ 89-5</a:t>
            </a:r>
            <a:r>
              <a:rPr lang="en-US" sz="2700" i="1" dirty="0">
                <a:solidFill>
                  <a:schemeClr val="tx1"/>
                </a:solidFill>
              </a:rPr>
              <a:t>)</a:t>
            </a:r>
          </a:p>
        </p:txBody>
      </p:sp>
      <p:sp>
        <p:nvSpPr>
          <p:cNvPr id="3" name="Content Placeholder 2">
            <a:extLst>
              <a:ext uri="{FF2B5EF4-FFF2-40B4-BE49-F238E27FC236}">
                <a16:creationId xmlns:a16="http://schemas.microsoft.com/office/drawing/2014/main" id="{A935123D-E4ED-EAF2-2A0D-884097AFEA9E}"/>
              </a:ext>
            </a:extLst>
          </p:cNvPr>
          <p:cNvSpPr>
            <a:spLocks noGrp="1"/>
          </p:cNvSpPr>
          <p:nvPr>
            <p:ph idx="1"/>
          </p:nvPr>
        </p:nvSpPr>
        <p:spPr>
          <a:xfrm>
            <a:off x="628650" y="1227713"/>
            <a:ext cx="7886700" cy="4351338"/>
          </a:xfrm>
        </p:spPr>
        <p:txBody>
          <a:bodyPr>
            <a:normAutofit/>
          </a:bodyPr>
          <a:lstStyle/>
          <a:p>
            <a:pPr marL="0" marR="0" algn="just">
              <a:lnSpc>
                <a:spcPct val="110000"/>
              </a:lnSpc>
              <a:spcBef>
                <a:spcPts val="0"/>
              </a:spcBef>
            </a:pPr>
            <a:r>
              <a:rPr lang="en-US" sz="1800" b="1" i="0" dirty="0">
                <a:solidFill>
                  <a:srgbClr val="000000"/>
                </a:solidFill>
                <a:effectLst/>
                <a:latin typeface="Helvetica" panose="020B0604020202020204" pitchFamily="34" charset="0"/>
              </a:rPr>
              <a:t>61.24</a:t>
            </a:r>
            <a:r>
              <a:rPr lang="en-US" sz="1800" b="0" i="0" dirty="0">
                <a:solidFill>
                  <a:srgbClr val="000000"/>
                </a:solidFill>
                <a:effectLst/>
                <a:latin typeface="Helvetica" panose="020B0604020202020204" pitchFamily="34" charset="0"/>
              </a:rPr>
              <a:t> </a:t>
            </a:r>
            <a:r>
              <a:rPr lang="en-US" sz="1800" b="1" i="0" dirty="0">
                <a:solidFill>
                  <a:srgbClr val="000000"/>
                </a:solidFill>
                <a:effectLst/>
                <a:latin typeface="Helvetica" panose="020B0604020202020204" pitchFamily="34" charset="0"/>
              </a:rPr>
              <a:t>President.</a:t>
            </a:r>
            <a:r>
              <a:rPr lang="en-US" sz="1800" b="0" i="0" dirty="0">
                <a:solidFill>
                  <a:srgbClr val="000000"/>
                </a:solidFill>
                <a:effectLst/>
                <a:latin typeface="Helvetica" panose="020B0604020202020204" pitchFamily="34" charset="0"/>
              </a:rPr>
              <a:t> </a:t>
            </a:r>
          </a:p>
          <a:p>
            <a:pPr marR="0" algn="just">
              <a:lnSpc>
                <a:spcPct val="110000"/>
              </a:lnSpc>
              <a:spcBef>
                <a:spcPts val="0"/>
              </a:spcBef>
            </a:pPr>
            <a:r>
              <a:rPr lang="en-US" sz="1800" dirty="0">
                <a:solidFill>
                  <a:srgbClr val="000000"/>
                </a:solidFill>
              </a:rPr>
              <a:t>A </a:t>
            </a:r>
            <a:r>
              <a:rPr lang="en-US" sz="1800" b="0" i="0" dirty="0">
                <a:solidFill>
                  <a:srgbClr val="000000"/>
                </a:solidFill>
                <a:effectLst/>
              </a:rPr>
              <a:t>trustee and </a:t>
            </a:r>
          </a:p>
          <a:p>
            <a:pPr marR="0" algn="just">
              <a:lnSpc>
                <a:spcPct val="110000"/>
              </a:lnSpc>
              <a:spcBef>
                <a:spcPts val="0"/>
              </a:spcBef>
            </a:pPr>
            <a:r>
              <a:rPr lang="en-US" sz="1800" dirty="0">
                <a:solidFill>
                  <a:srgbClr val="000000"/>
                </a:solidFill>
              </a:rPr>
              <a:t>P</a:t>
            </a:r>
            <a:r>
              <a:rPr lang="en-US" sz="1800" b="0" i="0" dirty="0">
                <a:solidFill>
                  <a:srgbClr val="000000"/>
                </a:solidFill>
                <a:effectLst/>
              </a:rPr>
              <a:t>reside at all meetings of the board, and</a:t>
            </a:r>
          </a:p>
          <a:p>
            <a:pPr marR="0" algn="just">
              <a:lnSpc>
                <a:spcPct val="110000"/>
              </a:lnSpc>
              <a:spcBef>
                <a:spcPts val="0"/>
              </a:spcBef>
            </a:pPr>
            <a:r>
              <a:rPr lang="en-US" sz="1800" dirty="0">
                <a:solidFill>
                  <a:srgbClr val="000000"/>
                </a:solidFill>
              </a:rPr>
              <a:t>Votes</a:t>
            </a:r>
            <a:r>
              <a:rPr lang="en-US" sz="1800" b="0" i="0" dirty="0">
                <a:solidFill>
                  <a:srgbClr val="000000"/>
                </a:solidFill>
                <a:effectLst/>
              </a:rPr>
              <a:t>, and</a:t>
            </a:r>
          </a:p>
          <a:p>
            <a:pPr marR="0" algn="just">
              <a:lnSpc>
                <a:spcPct val="110000"/>
              </a:lnSpc>
              <a:spcBef>
                <a:spcPts val="0"/>
              </a:spcBef>
            </a:pPr>
            <a:r>
              <a:rPr lang="en-US" sz="1800" b="0" i="0" dirty="0">
                <a:solidFill>
                  <a:srgbClr val="000000"/>
                </a:solidFill>
                <a:effectLst/>
              </a:rPr>
              <a:t>sign all ordinances, rules, bylaws, regulations, commissions, licenses and permits adopted or authorized by the board and all orders drawn on the treasury, and</a:t>
            </a:r>
          </a:p>
          <a:p>
            <a:pPr marR="0" algn="just">
              <a:lnSpc>
                <a:spcPct val="110000"/>
              </a:lnSpc>
              <a:spcBef>
                <a:spcPts val="0"/>
              </a:spcBef>
            </a:pPr>
            <a:r>
              <a:rPr lang="en-US" sz="1800" b="0" i="0" dirty="0">
                <a:solidFill>
                  <a:srgbClr val="000000"/>
                </a:solidFill>
                <a:effectLst/>
              </a:rPr>
              <a:t>Maintain peace and good order, see that the ordinances are faithfully obeyed, </a:t>
            </a:r>
          </a:p>
          <a:p>
            <a:pPr marR="0" algn="just">
              <a:lnSpc>
                <a:spcPct val="110000"/>
              </a:lnSpc>
              <a:spcBef>
                <a:spcPts val="0"/>
              </a:spcBef>
            </a:pPr>
            <a:r>
              <a:rPr lang="en-US" sz="1800" b="0" i="0" dirty="0">
                <a:solidFill>
                  <a:srgbClr val="000000"/>
                </a:solidFill>
                <a:effectLst/>
              </a:rPr>
              <a:t>In case of disturbance, riot or other apparent necessity appoint as many special marshals as the president shall deem necessary, and</a:t>
            </a:r>
          </a:p>
          <a:p>
            <a:pPr marR="0" algn="just">
              <a:lnSpc>
                <a:spcPct val="110000"/>
              </a:lnSpc>
              <a:spcBef>
                <a:spcPts val="0"/>
              </a:spcBef>
            </a:pPr>
            <a:r>
              <a:rPr lang="en-US" sz="1800" b="0" i="0" dirty="0">
                <a:solidFill>
                  <a:srgbClr val="000000"/>
                </a:solidFill>
                <a:effectLst/>
              </a:rPr>
              <a:t>In charge of the village jail, and</a:t>
            </a:r>
          </a:p>
          <a:p>
            <a:pPr marR="0" algn="just">
              <a:lnSpc>
                <a:spcPct val="110000"/>
              </a:lnSpc>
              <a:spcBef>
                <a:spcPts val="0"/>
              </a:spcBef>
            </a:pPr>
            <a:r>
              <a:rPr lang="en-US" sz="1800" b="0" i="0" dirty="0">
                <a:solidFill>
                  <a:srgbClr val="000000"/>
                </a:solidFill>
                <a:effectLst/>
              </a:rPr>
              <a:t>Be an ex officio but nonvoting member of each committee </a:t>
            </a:r>
            <a:r>
              <a:rPr lang="en-US" sz="1700" i="0" dirty="0">
                <a:solidFill>
                  <a:srgbClr val="00B050"/>
                </a:solidFill>
                <a:effectLst/>
              </a:rPr>
              <a:t>(</a:t>
            </a:r>
            <a:r>
              <a:rPr lang="en-US" sz="1700" i="1" dirty="0">
                <a:solidFill>
                  <a:srgbClr val="00B050"/>
                </a:solidFill>
              </a:rPr>
              <a:t>§ 89.5)</a:t>
            </a:r>
          </a:p>
          <a:p>
            <a:pPr marR="0" algn="just">
              <a:lnSpc>
                <a:spcPct val="110000"/>
              </a:lnSpc>
              <a:spcBef>
                <a:spcPts val="0"/>
              </a:spcBef>
            </a:pPr>
            <a:r>
              <a:rPr lang="en-US" sz="1700" dirty="0">
                <a:effectLst/>
              </a:rPr>
              <a:t>Designates Chair of each standing committee </a:t>
            </a:r>
            <a:r>
              <a:rPr lang="en-US" sz="1700" i="0" dirty="0">
                <a:solidFill>
                  <a:srgbClr val="00B050"/>
                </a:solidFill>
                <a:effectLst/>
              </a:rPr>
              <a:t>(</a:t>
            </a:r>
            <a:r>
              <a:rPr lang="en-US" sz="1700" i="1" dirty="0">
                <a:solidFill>
                  <a:srgbClr val="00B050"/>
                </a:solidFill>
              </a:rPr>
              <a:t>§ 89.5 B)</a:t>
            </a:r>
            <a:endParaRPr lang="en-US" sz="1700" i="0" dirty="0">
              <a:solidFill>
                <a:srgbClr val="00B050"/>
              </a:solidFill>
              <a:effectLst/>
            </a:endParaRPr>
          </a:p>
          <a:p>
            <a:pPr>
              <a:lnSpc>
                <a:spcPct val="110000"/>
              </a:lnSpc>
              <a:spcBef>
                <a:spcPts val="0"/>
              </a:spcBef>
            </a:pPr>
            <a:endParaRPr lang="en-US" dirty="0"/>
          </a:p>
        </p:txBody>
      </p:sp>
    </p:spTree>
    <p:extLst>
      <p:ext uri="{BB962C8B-B14F-4D97-AF65-F5344CB8AC3E}">
        <p14:creationId xmlns:p14="http://schemas.microsoft.com/office/powerpoint/2010/main" val="12503938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4"/>
          <p:cNvSpPr>
            <a:spLocks noGrp="1" noChangeArrowheads="1"/>
          </p:cNvSpPr>
          <p:nvPr>
            <p:ph type="title"/>
          </p:nvPr>
        </p:nvSpPr>
        <p:spPr>
          <a:xfrm>
            <a:off x="628650" y="453981"/>
            <a:ext cx="5829300" cy="768531"/>
          </a:xfrm>
          <a:solidFill>
            <a:schemeClr val="bg2">
              <a:lumMod val="40000"/>
              <a:lumOff val="60000"/>
            </a:schemeClr>
          </a:solidFill>
          <a:ln cap="flat">
            <a:solidFill>
              <a:schemeClr val="tx1"/>
            </a:solidFill>
            <a:miter lim="800000"/>
            <a:headEnd/>
            <a:tailEnd/>
          </a:ln>
        </p:spPr>
        <p:txBody>
          <a:bodyPr anchor="t">
            <a:noAutofit/>
          </a:bodyPr>
          <a:lstStyle/>
          <a:p>
            <a:pPr eaLnBrk="1" hangingPunct="1">
              <a:spcBef>
                <a:spcPct val="50000"/>
              </a:spcBef>
            </a:pPr>
            <a:r>
              <a:rPr lang="en-US" altLang="en-US" sz="4800" dirty="0">
                <a:solidFill>
                  <a:schemeClr val="accent6">
                    <a:lumMod val="75000"/>
                  </a:schemeClr>
                </a:solidFill>
              </a:rPr>
              <a:t>2.  Make Motion</a:t>
            </a:r>
          </a:p>
        </p:txBody>
      </p:sp>
      <p:sp>
        <p:nvSpPr>
          <p:cNvPr id="159747" name="Rectangle 3"/>
          <p:cNvSpPr>
            <a:spLocks noGrp="1" noChangeArrowheads="1"/>
          </p:cNvSpPr>
          <p:nvPr>
            <p:ph idx="1"/>
          </p:nvPr>
        </p:nvSpPr>
        <p:spPr/>
        <p:txBody>
          <a:bodyPr/>
          <a:lstStyle/>
          <a:p>
            <a:pPr marL="342900" indent="-342900">
              <a:buClr>
                <a:schemeClr val="accent2"/>
              </a:buClr>
            </a:pPr>
            <a:r>
              <a:rPr lang="en-US" altLang="en-US" sz="2700" dirty="0"/>
              <a:t>Proposal to take action - </a:t>
            </a:r>
            <a:r>
              <a:rPr lang="en-US" altLang="en-US" sz="2550" dirty="0"/>
              <a:t>“I move that…”</a:t>
            </a:r>
          </a:p>
          <a:p>
            <a:pPr marL="342900" indent="-342900">
              <a:buClr>
                <a:schemeClr val="accent2"/>
              </a:buClr>
            </a:pPr>
            <a:r>
              <a:rPr lang="en-US" altLang="en-US" sz="2700" dirty="0"/>
              <a:t>Clearly stated</a:t>
            </a:r>
          </a:p>
          <a:p>
            <a:pPr lvl="1">
              <a:buClr>
                <a:schemeClr val="accent2"/>
              </a:buClr>
            </a:pPr>
            <a:r>
              <a:rPr lang="en-US" altLang="en-US" dirty="0"/>
              <a:t>Make positive motions – not negative motions  </a:t>
            </a:r>
          </a:p>
          <a:p>
            <a:pPr lvl="1">
              <a:buClr>
                <a:schemeClr val="accent2"/>
              </a:buClr>
            </a:pPr>
            <a:r>
              <a:rPr lang="en-US" altLang="en-US" dirty="0"/>
              <a:t>“So moved” is not needed </a:t>
            </a:r>
          </a:p>
          <a:p>
            <a:pPr lvl="1">
              <a:buClr>
                <a:schemeClr val="accent2"/>
              </a:buClr>
            </a:pPr>
            <a:r>
              <a:rPr lang="en-US" altLang="en-US" dirty="0"/>
              <a:t>Motion must include a brief description of what you are talking about</a:t>
            </a:r>
          </a:p>
        </p:txBody>
      </p:sp>
      <p:sp>
        <p:nvSpPr>
          <p:cNvPr id="2" name="TextBox 1">
            <a:extLst>
              <a:ext uri="{FF2B5EF4-FFF2-40B4-BE49-F238E27FC236}">
                <a16:creationId xmlns:a16="http://schemas.microsoft.com/office/drawing/2014/main" id="{3746892F-DF29-B078-CF6F-A97B9E857840}"/>
              </a:ext>
            </a:extLst>
          </p:cNvPr>
          <p:cNvSpPr txBox="1"/>
          <p:nvPr/>
        </p:nvSpPr>
        <p:spPr>
          <a:xfrm>
            <a:off x="2113500" y="5502275"/>
            <a:ext cx="5120420" cy="369332"/>
          </a:xfrm>
          <a:prstGeom prst="rect">
            <a:avLst/>
          </a:prstGeom>
          <a:noFill/>
        </p:spPr>
        <p:txBody>
          <a:bodyPr wrap="square">
            <a:spAutoFit/>
          </a:bodyPr>
          <a:lstStyle/>
          <a:p>
            <a:pPr algn="ctr"/>
            <a:r>
              <a:rPr lang="en-US" altLang="en-US" sz="1800" b="1" i="1" dirty="0">
                <a:solidFill>
                  <a:srgbClr val="00B050"/>
                </a:solidFill>
              </a:rPr>
              <a:t>(</a:t>
            </a:r>
            <a:r>
              <a:rPr lang="en-US" b="1" i="1" dirty="0">
                <a:solidFill>
                  <a:srgbClr val="00B050"/>
                </a:solidFill>
              </a:rPr>
              <a:t>RONR)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4"/>
          <p:cNvSpPr>
            <a:spLocks noGrp="1" noChangeArrowheads="1"/>
          </p:cNvSpPr>
          <p:nvPr>
            <p:ph type="title"/>
          </p:nvPr>
        </p:nvSpPr>
        <p:spPr>
          <a:xfrm>
            <a:off x="663437" y="234634"/>
            <a:ext cx="5829300" cy="757859"/>
          </a:xfrm>
          <a:solidFill>
            <a:schemeClr val="bg2">
              <a:lumMod val="40000"/>
              <a:lumOff val="60000"/>
            </a:schemeClr>
          </a:solidFill>
          <a:ln cap="flat">
            <a:solidFill>
              <a:schemeClr val="tx1"/>
            </a:solidFill>
            <a:miter lim="800000"/>
            <a:headEnd/>
            <a:tailEnd/>
          </a:ln>
        </p:spPr>
        <p:txBody>
          <a:bodyPr anchor="t">
            <a:noAutofit/>
          </a:bodyPr>
          <a:lstStyle/>
          <a:p>
            <a:pPr eaLnBrk="1" hangingPunct="1">
              <a:spcBef>
                <a:spcPct val="50000"/>
              </a:spcBef>
            </a:pPr>
            <a:r>
              <a:rPr lang="en-US" altLang="en-US" sz="4800" dirty="0">
                <a:solidFill>
                  <a:schemeClr val="accent6">
                    <a:lumMod val="75000"/>
                  </a:schemeClr>
                </a:solidFill>
              </a:rPr>
              <a:t>3. Motion Seconded</a:t>
            </a:r>
          </a:p>
        </p:txBody>
      </p:sp>
      <p:sp>
        <p:nvSpPr>
          <p:cNvPr id="160771" name="Rectangle 3"/>
          <p:cNvSpPr>
            <a:spLocks noGrp="1" noChangeArrowheads="1"/>
          </p:cNvSpPr>
          <p:nvPr>
            <p:ph idx="1"/>
          </p:nvPr>
        </p:nvSpPr>
        <p:spPr>
          <a:xfrm>
            <a:off x="663438" y="1251858"/>
            <a:ext cx="8003484" cy="4771256"/>
          </a:xfrm>
        </p:spPr>
        <p:txBody>
          <a:bodyPr>
            <a:normAutofit lnSpcReduction="10000"/>
          </a:bodyPr>
          <a:lstStyle/>
          <a:p>
            <a:pPr>
              <a:lnSpc>
                <a:spcPct val="120000"/>
              </a:lnSpc>
              <a:spcBef>
                <a:spcPts val="0"/>
              </a:spcBef>
            </a:pPr>
            <a:r>
              <a:rPr lang="en-US" altLang="en-US" sz="2850" dirty="0"/>
              <a:t>By another member</a:t>
            </a:r>
          </a:p>
          <a:p>
            <a:pPr marL="457200" lvl="1" indent="-295275">
              <a:lnSpc>
                <a:spcPct val="120000"/>
              </a:lnSpc>
              <a:spcBef>
                <a:spcPts val="0"/>
              </a:spcBef>
            </a:pPr>
            <a:r>
              <a:rPr lang="en-US" altLang="en-US" sz="2200" dirty="0"/>
              <a:t>Worthy of discussion</a:t>
            </a:r>
          </a:p>
          <a:p>
            <a:pPr marL="457200" lvl="1" indent="-295275">
              <a:lnSpc>
                <a:spcPct val="120000"/>
              </a:lnSpc>
              <a:spcBef>
                <a:spcPts val="0"/>
              </a:spcBef>
            </a:pPr>
            <a:r>
              <a:rPr lang="en-US" sz="2200" dirty="0"/>
              <a:t>Does not have to “favor” the Motion</a:t>
            </a:r>
            <a:endParaRPr lang="en-US" altLang="en-US" sz="2200" dirty="0"/>
          </a:p>
          <a:p>
            <a:pPr>
              <a:lnSpc>
                <a:spcPct val="120000"/>
              </a:lnSpc>
              <a:spcBef>
                <a:spcPts val="0"/>
              </a:spcBef>
            </a:pPr>
            <a:r>
              <a:rPr lang="en-US" altLang="en-US" sz="2850" dirty="0"/>
              <a:t>Get in advance, especially for substantive motions</a:t>
            </a:r>
          </a:p>
          <a:p>
            <a:pPr>
              <a:lnSpc>
                <a:spcPct val="120000"/>
              </a:lnSpc>
              <a:spcBef>
                <a:spcPts val="0"/>
              </a:spcBef>
            </a:pPr>
            <a:r>
              <a:rPr lang="en-US" altLang="en-US" sz="2850" dirty="0"/>
              <a:t>Typically, not needed if committee recommendation</a:t>
            </a:r>
          </a:p>
          <a:p>
            <a:pPr>
              <a:lnSpc>
                <a:spcPct val="120000"/>
              </a:lnSpc>
              <a:spcBef>
                <a:spcPts val="0"/>
              </a:spcBef>
            </a:pPr>
            <a:r>
              <a:rPr lang="en-US" sz="2850" dirty="0"/>
              <a:t>Should have, but do not need, before starting discussion, typically at committee meetings</a:t>
            </a:r>
          </a:p>
          <a:p>
            <a:pPr lvl="1">
              <a:lnSpc>
                <a:spcPct val="120000"/>
              </a:lnSpc>
              <a:spcBef>
                <a:spcPts val="0"/>
              </a:spcBef>
            </a:pPr>
            <a:r>
              <a:rPr lang="en-US" sz="2450" dirty="0"/>
              <a:t>“de-facto” or “ad-hoc” is where discussion has started before a “second” can be obtained</a:t>
            </a:r>
          </a:p>
          <a:p>
            <a:pPr eaLnBrk="1" hangingPunct="1"/>
            <a:endParaRPr lang="en-US" altLang="en-US" sz="2700" dirty="0"/>
          </a:p>
        </p:txBody>
      </p:sp>
      <p:sp>
        <p:nvSpPr>
          <p:cNvPr id="2" name="TextBox 1">
            <a:extLst>
              <a:ext uri="{FF2B5EF4-FFF2-40B4-BE49-F238E27FC236}">
                <a16:creationId xmlns:a16="http://schemas.microsoft.com/office/drawing/2014/main" id="{6AF9CA12-9E7F-8037-6910-2587C439F454}"/>
              </a:ext>
            </a:extLst>
          </p:cNvPr>
          <p:cNvSpPr txBox="1"/>
          <p:nvPr/>
        </p:nvSpPr>
        <p:spPr>
          <a:xfrm>
            <a:off x="2471296" y="5997853"/>
            <a:ext cx="4387767" cy="369332"/>
          </a:xfrm>
          <a:prstGeom prst="rect">
            <a:avLst/>
          </a:prstGeom>
          <a:noFill/>
        </p:spPr>
        <p:txBody>
          <a:bodyPr wrap="square">
            <a:spAutoFit/>
          </a:bodyPr>
          <a:lstStyle/>
          <a:p>
            <a:pPr algn="ctr"/>
            <a:r>
              <a:rPr lang="en-US" altLang="en-US" sz="1800" b="1" i="1" dirty="0">
                <a:solidFill>
                  <a:srgbClr val="00B050"/>
                </a:solidFill>
              </a:rPr>
              <a:t>(</a:t>
            </a:r>
            <a:r>
              <a:rPr lang="en-US" b="1" i="1" dirty="0">
                <a:solidFill>
                  <a:srgbClr val="00B050"/>
                </a:solidFill>
              </a:rPr>
              <a:t>RONR)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4"/>
          <p:cNvSpPr>
            <a:spLocks noGrp="1" noChangeArrowheads="1"/>
          </p:cNvSpPr>
          <p:nvPr>
            <p:ph type="title"/>
          </p:nvPr>
        </p:nvSpPr>
        <p:spPr>
          <a:xfrm>
            <a:off x="628650" y="296635"/>
            <a:ext cx="5829300" cy="754072"/>
          </a:xfrm>
          <a:solidFill>
            <a:schemeClr val="bg2">
              <a:lumMod val="40000"/>
              <a:lumOff val="60000"/>
            </a:schemeClr>
          </a:solidFill>
          <a:ln cap="flat">
            <a:solidFill>
              <a:schemeClr val="tx1"/>
            </a:solidFill>
            <a:miter lim="800000"/>
            <a:headEnd/>
            <a:tailEnd/>
          </a:ln>
        </p:spPr>
        <p:txBody>
          <a:bodyPr anchor="t">
            <a:noAutofit/>
          </a:bodyPr>
          <a:lstStyle/>
          <a:p>
            <a:pPr eaLnBrk="1" hangingPunct="1">
              <a:spcBef>
                <a:spcPct val="50000"/>
              </a:spcBef>
            </a:pPr>
            <a:r>
              <a:rPr lang="en-US" altLang="en-US" sz="4800" dirty="0"/>
              <a:t>4. Chair Restates</a:t>
            </a:r>
          </a:p>
        </p:txBody>
      </p:sp>
      <p:sp>
        <p:nvSpPr>
          <p:cNvPr id="37890" name="Rectangle 3"/>
          <p:cNvSpPr>
            <a:spLocks noGrp="1" noChangeArrowheads="1"/>
          </p:cNvSpPr>
          <p:nvPr>
            <p:ph idx="1"/>
          </p:nvPr>
        </p:nvSpPr>
        <p:spPr>
          <a:xfrm>
            <a:off x="628649" y="1491344"/>
            <a:ext cx="7928941" cy="5018786"/>
          </a:xfrm>
        </p:spPr>
        <p:txBody>
          <a:bodyPr/>
          <a:lstStyle/>
          <a:p>
            <a:pPr eaLnBrk="1" hangingPunct="1"/>
            <a:r>
              <a:rPr lang="en-US" altLang="en-US" dirty="0"/>
              <a:t>Clarifies</a:t>
            </a:r>
          </a:p>
          <a:p>
            <a:pPr lvl="1" eaLnBrk="1" hangingPunct="1"/>
            <a:r>
              <a:rPr lang="en-US" altLang="en-US" dirty="0"/>
              <a:t>“It has been moved and seconded that…”</a:t>
            </a:r>
          </a:p>
          <a:p>
            <a:pPr eaLnBrk="1" hangingPunct="1"/>
            <a:r>
              <a:rPr lang="en-US" altLang="en-US" dirty="0"/>
              <a:t>Transfers ownership of the motion to the body</a:t>
            </a:r>
          </a:p>
          <a:p>
            <a:pPr eaLnBrk="1" hangingPunct="1"/>
            <a:r>
              <a:rPr lang="en-US" altLang="en-US" dirty="0"/>
              <a:t>Once the chair restates, the motion now belongs to the body and can not be withdrawn</a:t>
            </a:r>
          </a:p>
          <a:p>
            <a:pPr lvl="1" eaLnBrk="1" hangingPunct="1"/>
            <a:r>
              <a:rPr lang="en-US" altLang="en-US" dirty="0"/>
              <a:t>However, a separate motion can be made to withdraw the motion, a second and a vote to withdraw </a:t>
            </a:r>
          </a:p>
        </p:txBody>
      </p:sp>
      <p:sp>
        <p:nvSpPr>
          <p:cNvPr id="2" name="TextBox 1">
            <a:extLst>
              <a:ext uri="{FF2B5EF4-FFF2-40B4-BE49-F238E27FC236}">
                <a16:creationId xmlns:a16="http://schemas.microsoft.com/office/drawing/2014/main" id="{C6BF462A-F387-8469-5FA8-B25A3AE02CCC}"/>
              </a:ext>
            </a:extLst>
          </p:cNvPr>
          <p:cNvSpPr txBox="1"/>
          <p:nvPr/>
        </p:nvSpPr>
        <p:spPr>
          <a:xfrm>
            <a:off x="2113500" y="5502275"/>
            <a:ext cx="4494129" cy="369332"/>
          </a:xfrm>
          <a:prstGeom prst="rect">
            <a:avLst/>
          </a:prstGeom>
          <a:noFill/>
        </p:spPr>
        <p:txBody>
          <a:bodyPr wrap="square">
            <a:spAutoFit/>
          </a:bodyPr>
          <a:lstStyle/>
          <a:p>
            <a:pPr algn="ctr"/>
            <a:r>
              <a:rPr lang="en-US" altLang="en-US" sz="1800" b="1" i="1" dirty="0">
                <a:solidFill>
                  <a:srgbClr val="00B050"/>
                </a:solidFill>
              </a:rPr>
              <a:t>(</a:t>
            </a:r>
            <a:r>
              <a:rPr lang="en-US" b="1" i="1" dirty="0">
                <a:solidFill>
                  <a:srgbClr val="00B050"/>
                </a:solidFill>
              </a:rPr>
              <a:t>RONR)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4"/>
          <p:cNvSpPr>
            <a:spLocks noGrp="1" noChangeArrowheads="1"/>
          </p:cNvSpPr>
          <p:nvPr>
            <p:ph type="title"/>
          </p:nvPr>
        </p:nvSpPr>
        <p:spPr>
          <a:xfrm>
            <a:off x="524478" y="555506"/>
            <a:ext cx="7367191" cy="826034"/>
          </a:xfrm>
          <a:solidFill>
            <a:srgbClr val="99FFCC"/>
          </a:solidFill>
          <a:ln cap="flat">
            <a:solidFill>
              <a:schemeClr val="tx1"/>
            </a:solidFill>
            <a:miter lim="800000"/>
            <a:headEnd/>
            <a:tailEnd/>
          </a:ln>
        </p:spPr>
        <p:txBody>
          <a:bodyPr anchor="t">
            <a:noAutofit/>
          </a:bodyPr>
          <a:lstStyle/>
          <a:p>
            <a:pPr eaLnBrk="1" hangingPunct="1">
              <a:spcBef>
                <a:spcPct val="50000"/>
              </a:spcBef>
            </a:pPr>
            <a:r>
              <a:rPr lang="en-US" altLang="en-US" sz="4800" dirty="0"/>
              <a:t>5. Members </a:t>
            </a:r>
            <a:r>
              <a:rPr lang="en-US" altLang="en-US" sz="4800" strike="sngStrike" dirty="0"/>
              <a:t>Debate</a:t>
            </a:r>
            <a:r>
              <a:rPr lang="en-US" altLang="en-US" sz="4800" dirty="0"/>
              <a:t> - Discuss</a:t>
            </a:r>
          </a:p>
        </p:txBody>
      </p:sp>
      <p:sp>
        <p:nvSpPr>
          <p:cNvPr id="38914" name="Rectangle 3"/>
          <p:cNvSpPr>
            <a:spLocks noGrp="1" noChangeArrowheads="1"/>
          </p:cNvSpPr>
          <p:nvPr>
            <p:ph idx="1"/>
          </p:nvPr>
        </p:nvSpPr>
        <p:spPr>
          <a:xfrm>
            <a:off x="882287" y="1875428"/>
            <a:ext cx="6214252" cy="3064320"/>
          </a:xfrm>
        </p:spPr>
        <p:txBody>
          <a:bodyPr>
            <a:noAutofit/>
          </a:bodyPr>
          <a:lstStyle/>
          <a:p>
            <a:r>
              <a:rPr lang="en-US" altLang="en-US" dirty="0"/>
              <a:t>Fine tune the motion</a:t>
            </a:r>
          </a:p>
          <a:p>
            <a:r>
              <a:rPr lang="en-US" altLang="en-US" dirty="0"/>
              <a:t>May occur prior to a motion</a:t>
            </a:r>
          </a:p>
          <a:p>
            <a:r>
              <a:rPr lang="en-US" altLang="en-US" dirty="0"/>
              <a:t>Even if there appears to be plenty of discussion before a motion is made, an opportunity for discussion must be given to all</a:t>
            </a:r>
          </a:p>
        </p:txBody>
      </p:sp>
      <p:sp>
        <p:nvSpPr>
          <p:cNvPr id="4" name="TextBox 3">
            <a:extLst>
              <a:ext uri="{FF2B5EF4-FFF2-40B4-BE49-F238E27FC236}">
                <a16:creationId xmlns:a16="http://schemas.microsoft.com/office/drawing/2014/main" id="{63E1CF38-BD58-2540-D1D5-84FA8A5740C5}"/>
              </a:ext>
            </a:extLst>
          </p:cNvPr>
          <p:cNvSpPr txBox="1"/>
          <p:nvPr/>
        </p:nvSpPr>
        <p:spPr>
          <a:xfrm>
            <a:off x="2113500" y="5502275"/>
            <a:ext cx="4352614" cy="369332"/>
          </a:xfrm>
          <a:prstGeom prst="rect">
            <a:avLst/>
          </a:prstGeom>
          <a:noFill/>
        </p:spPr>
        <p:txBody>
          <a:bodyPr wrap="square">
            <a:spAutoFit/>
          </a:bodyPr>
          <a:lstStyle/>
          <a:p>
            <a:pPr algn="ctr"/>
            <a:r>
              <a:rPr lang="en-US" altLang="en-US" sz="1800" b="1" i="1" dirty="0">
                <a:solidFill>
                  <a:srgbClr val="00B050"/>
                </a:solidFill>
              </a:rPr>
              <a:t>(</a:t>
            </a:r>
            <a:r>
              <a:rPr lang="en-US" b="1" i="1" dirty="0">
                <a:solidFill>
                  <a:srgbClr val="00B050"/>
                </a:solidFill>
              </a:rPr>
              <a:t>RONR)</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4"/>
          <p:cNvSpPr>
            <a:spLocks noGrp="1" noChangeArrowheads="1"/>
          </p:cNvSpPr>
          <p:nvPr>
            <p:ph type="title"/>
          </p:nvPr>
        </p:nvSpPr>
        <p:spPr>
          <a:xfrm>
            <a:off x="357216" y="467258"/>
            <a:ext cx="8110923" cy="872512"/>
          </a:xfrm>
          <a:solidFill>
            <a:srgbClr val="99FFCC"/>
          </a:solidFill>
          <a:ln cap="flat">
            <a:solidFill>
              <a:schemeClr val="tx1"/>
            </a:solidFill>
            <a:miter lim="800000"/>
            <a:headEnd/>
            <a:tailEnd/>
          </a:ln>
        </p:spPr>
        <p:txBody>
          <a:bodyPr anchor="t">
            <a:noAutofit/>
          </a:bodyPr>
          <a:lstStyle/>
          <a:p>
            <a:pPr eaLnBrk="1" hangingPunct="1">
              <a:spcBef>
                <a:spcPct val="50000"/>
              </a:spcBef>
            </a:pPr>
            <a:r>
              <a:rPr lang="en-US" altLang="en-US" dirty="0"/>
              <a:t>5. Members Discuss - Amendments</a:t>
            </a:r>
          </a:p>
        </p:txBody>
      </p:sp>
      <p:sp>
        <p:nvSpPr>
          <p:cNvPr id="38914" name="Rectangle 3"/>
          <p:cNvSpPr>
            <a:spLocks noGrp="1" noChangeArrowheads="1"/>
          </p:cNvSpPr>
          <p:nvPr>
            <p:ph idx="1"/>
          </p:nvPr>
        </p:nvSpPr>
        <p:spPr>
          <a:xfrm>
            <a:off x="631371" y="1600200"/>
            <a:ext cx="7141029" cy="4354286"/>
          </a:xfrm>
        </p:spPr>
        <p:txBody>
          <a:bodyPr>
            <a:normAutofit/>
          </a:bodyPr>
          <a:lstStyle/>
          <a:p>
            <a:r>
              <a:rPr lang="en-US" altLang="en-US" dirty="0"/>
              <a:t>Amending not substitution Motion </a:t>
            </a:r>
          </a:p>
          <a:p>
            <a:r>
              <a:rPr lang="en-US" altLang="en-US" dirty="0"/>
              <a:t>Main motions may be amended</a:t>
            </a:r>
          </a:p>
          <a:p>
            <a:r>
              <a:rPr lang="en-US" altLang="en-US" dirty="0"/>
              <a:t>Amendment must be germane</a:t>
            </a:r>
          </a:p>
          <a:p>
            <a:r>
              <a:rPr lang="en-US" altLang="en-US" dirty="0"/>
              <a:t>Amendments require a motion stating the amendment, a second and a vote</a:t>
            </a:r>
          </a:p>
          <a:p>
            <a:r>
              <a:rPr lang="en-US" altLang="en-US" dirty="0"/>
              <a:t>Amendments take precedence over Main motions</a:t>
            </a:r>
          </a:p>
          <a:p>
            <a:r>
              <a:rPr lang="en-US" altLang="en-US" dirty="0"/>
              <a:t>Amending is a body decision </a:t>
            </a:r>
          </a:p>
          <a:p>
            <a:pPr lvl="1"/>
            <a:r>
              <a:rPr lang="en-US" altLang="en-US" dirty="0"/>
              <a:t>No Friendly Amendment</a:t>
            </a:r>
          </a:p>
          <a:p>
            <a:endParaRPr lang="en-US" altLang="en-US" dirty="0"/>
          </a:p>
        </p:txBody>
      </p:sp>
    </p:spTree>
    <p:extLst>
      <p:ext uri="{BB962C8B-B14F-4D97-AF65-F5344CB8AC3E}">
        <p14:creationId xmlns:p14="http://schemas.microsoft.com/office/powerpoint/2010/main" val="6133678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4"/>
          <p:cNvSpPr>
            <a:spLocks noGrp="1" noChangeArrowheads="1"/>
          </p:cNvSpPr>
          <p:nvPr>
            <p:ph type="title"/>
          </p:nvPr>
        </p:nvSpPr>
        <p:spPr>
          <a:xfrm>
            <a:off x="135468" y="274863"/>
            <a:ext cx="8862756" cy="766537"/>
          </a:xfrm>
          <a:solidFill>
            <a:srgbClr val="99FFCC"/>
          </a:solidFill>
          <a:ln cap="flat">
            <a:solidFill>
              <a:schemeClr val="tx1"/>
            </a:solidFill>
            <a:miter lim="800000"/>
            <a:headEnd/>
            <a:tailEnd/>
          </a:ln>
        </p:spPr>
        <p:txBody>
          <a:bodyPr anchor="t">
            <a:noAutofit/>
          </a:bodyPr>
          <a:lstStyle/>
          <a:p>
            <a:pPr eaLnBrk="1" hangingPunct="1">
              <a:spcBef>
                <a:spcPct val="50000"/>
              </a:spcBef>
            </a:pPr>
            <a:r>
              <a:rPr lang="en-US" altLang="en-US" sz="4800" dirty="0"/>
              <a:t>5. Members Discuss - Amendments</a:t>
            </a:r>
          </a:p>
        </p:txBody>
      </p:sp>
      <p:sp>
        <p:nvSpPr>
          <p:cNvPr id="38914" name="Rectangle 3"/>
          <p:cNvSpPr>
            <a:spLocks noGrp="1" noChangeArrowheads="1"/>
          </p:cNvSpPr>
          <p:nvPr>
            <p:ph idx="1"/>
          </p:nvPr>
        </p:nvSpPr>
        <p:spPr>
          <a:xfrm>
            <a:off x="402771" y="1270001"/>
            <a:ext cx="7369629" cy="4728028"/>
          </a:xfrm>
        </p:spPr>
        <p:txBody>
          <a:bodyPr>
            <a:noAutofit/>
          </a:bodyPr>
          <a:lstStyle/>
          <a:p>
            <a:r>
              <a:rPr lang="en-US" altLang="en-US" dirty="0"/>
              <a:t>Amendments are debatable</a:t>
            </a:r>
          </a:p>
          <a:p>
            <a:r>
              <a:rPr lang="en-US" altLang="en-US" dirty="0"/>
              <a:t>Amendments are amendable – keep track</a:t>
            </a:r>
          </a:p>
          <a:p>
            <a:pPr marL="390906" lvl="1"/>
            <a:r>
              <a:rPr lang="en-US" altLang="en-US" sz="2800" dirty="0"/>
              <a:t>Only one amendment to an Amendment at a time</a:t>
            </a:r>
          </a:p>
          <a:p>
            <a:pPr marL="390906" lvl="1"/>
            <a:r>
              <a:rPr lang="en-US" altLang="en-US" sz="2800" dirty="0"/>
              <a:t>Any additional amendments to the amendment should be brought up after the original amendment is decided</a:t>
            </a:r>
          </a:p>
          <a:p>
            <a:r>
              <a:rPr lang="en-US" altLang="en-US" dirty="0"/>
              <a:t>Once voted on, the matter is “settled”, not up for additional amendments covering the same context or effect</a:t>
            </a:r>
          </a:p>
          <a:p>
            <a:endParaRPr lang="en-US" altLang="en-US" dirty="0"/>
          </a:p>
        </p:txBody>
      </p:sp>
    </p:spTree>
    <p:extLst>
      <p:ext uri="{BB962C8B-B14F-4D97-AF65-F5344CB8AC3E}">
        <p14:creationId xmlns:p14="http://schemas.microsoft.com/office/powerpoint/2010/main" val="5218560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4"/>
          <p:cNvSpPr>
            <a:spLocks noGrp="1" noChangeArrowheads="1"/>
          </p:cNvSpPr>
          <p:nvPr>
            <p:ph type="title"/>
          </p:nvPr>
        </p:nvSpPr>
        <p:spPr>
          <a:xfrm>
            <a:off x="237296" y="133705"/>
            <a:ext cx="8669407" cy="1456555"/>
          </a:xfrm>
          <a:solidFill>
            <a:srgbClr val="99FFCC"/>
          </a:solidFill>
          <a:ln cap="flat">
            <a:solidFill>
              <a:schemeClr val="tx1"/>
            </a:solidFill>
            <a:miter lim="800000"/>
            <a:headEnd/>
            <a:tailEnd/>
          </a:ln>
        </p:spPr>
        <p:txBody>
          <a:bodyPr anchor="t">
            <a:noAutofit/>
          </a:bodyPr>
          <a:lstStyle/>
          <a:p>
            <a:pPr eaLnBrk="1" hangingPunct="1">
              <a:spcBef>
                <a:spcPct val="50000"/>
              </a:spcBef>
            </a:pPr>
            <a:r>
              <a:rPr lang="en-US" altLang="en-US" sz="4800" dirty="0"/>
              <a:t>5. Members Discuss – Refer to Committee</a:t>
            </a:r>
          </a:p>
        </p:txBody>
      </p:sp>
      <p:sp>
        <p:nvSpPr>
          <p:cNvPr id="38914" name="Rectangle 3"/>
          <p:cNvSpPr>
            <a:spLocks noGrp="1" noChangeArrowheads="1"/>
          </p:cNvSpPr>
          <p:nvPr>
            <p:ph idx="1"/>
          </p:nvPr>
        </p:nvSpPr>
        <p:spPr>
          <a:xfrm>
            <a:off x="237296" y="1834479"/>
            <a:ext cx="7486650" cy="3935183"/>
          </a:xfrm>
        </p:spPr>
        <p:txBody>
          <a:bodyPr>
            <a:normAutofit/>
          </a:bodyPr>
          <a:lstStyle/>
          <a:p>
            <a:r>
              <a:rPr lang="en-US" altLang="en-US" dirty="0"/>
              <a:t>During discussion, it may become apparent that the Motion should be referred to a Standing or special committee for further study and input</a:t>
            </a:r>
          </a:p>
          <a:p>
            <a:r>
              <a:rPr lang="en-US" altLang="en-US" dirty="0"/>
              <a:t>A member may then make a Motion to refer the matter to Standing or special Committee</a:t>
            </a:r>
          </a:p>
          <a:p>
            <a:r>
              <a:rPr lang="en-US" altLang="en-US" dirty="0"/>
              <a:t>Such Motion is amendable</a:t>
            </a:r>
          </a:p>
          <a:p>
            <a:r>
              <a:rPr lang="en-US" altLang="en-US" dirty="0"/>
              <a:t>Usually made with a response within a date certain</a:t>
            </a:r>
          </a:p>
        </p:txBody>
      </p:sp>
    </p:spTree>
    <p:extLst>
      <p:ext uri="{BB962C8B-B14F-4D97-AF65-F5344CB8AC3E}">
        <p14:creationId xmlns:p14="http://schemas.microsoft.com/office/powerpoint/2010/main" val="14309841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4"/>
          <p:cNvSpPr>
            <a:spLocks noGrp="1" noChangeArrowheads="1"/>
          </p:cNvSpPr>
          <p:nvPr>
            <p:ph type="title"/>
          </p:nvPr>
        </p:nvSpPr>
        <p:spPr>
          <a:xfrm>
            <a:off x="438149" y="149087"/>
            <a:ext cx="8437493" cy="1366866"/>
          </a:xfrm>
          <a:solidFill>
            <a:srgbClr val="99FFCC"/>
          </a:solidFill>
          <a:ln cap="flat">
            <a:solidFill>
              <a:schemeClr val="tx1"/>
            </a:solidFill>
            <a:miter lim="800000"/>
            <a:headEnd/>
            <a:tailEnd/>
          </a:ln>
        </p:spPr>
        <p:txBody>
          <a:bodyPr anchor="t">
            <a:noAutofit/>
          </a:bodyPr>
          <a:lstStyle/>
          <a:p>
            <a:pPr eaLnBrk="1" hangingPunct="1">
              <a:spcBef>
                <a:spcPct val="50000"/>
              </a:spcBef>
            </a:pPr>
            <a:r>
              <a:rPr lang="en-US" altLang="en-US" sz="4800" dirty="0"/>
              <a:t>5. Members Discuss – Postpone &amp; Table</a:t>
            </a:r>
          </a:p>
        </p:txBody>
      </p:sp>
      <p:sp>
        <p:nvSpPr>
          <p:cNvPr id="38914" name="Rectangle 3"/>
          <p:cNvSpPr>
            <a:spLocks noGrp="1" noChangeArrowheads="1"/>
          </p:cNvSpPr>
          <p:nvPr>
            <p:ph idx="1"/>
          </p:nvPr>
        </p:nvSpPr>
        <p:spPr>
          <a:xfrm>
            <a:off x="603922" y="1605405"/>
            <a:ext cx="7595861" cy="4467404"/>
          </a:xfrm>
        </p:spPr>
        <p:txBody>
          <a:bodyPr>
            <a:noAutofit/>
          </a:bodyPr>
          <a:lstStyle/>
          <a:p>
            <a:r>
              <a:rPr lang="en-US" altLang="en-US" dirty="0"/>
              <a:t>A pending Motion may be postponed to a time later in the same meeting or a later time</a:t>
            </a:r>
          </a:p>
          <a:p>
            <a:r>
              <a:rPr lang="en-US" altLang="en-US" dirty="0"/>
              <a:t>Postponing is NOT tabling </a:t>
            </a:r>
          </a:p>
          <a:p>
            <a:pPr marL="390906" lvl="1"/>
            <a:r>
              <a:rPr lang="en-US" altLang="en-US" dirty="0"/>
              <a:t>Tabling requires another motion to bring it back</a:t>
            </a:r>
          </a:p>
          <a:p>
            <a:pPr marL="390906" lvl="1"/>
            <a:r>
              <a:rPr lang="en-US" altLang="en-US" dirty="0"/>
              <a:t>Postponed brings the Motion back at the time specified</a:t>
            </a:r>
          </a:p>
          <a:p>
            <a:r>
              <a:rPr lang="en-US" altLang="en-US" dirty="0"/>
              <a:t>Postponing “indefinitely” effectively “kills” the motion</a:t>
            </a:r>
          </a:p>
          <a:p>
            <a:r>
              <a:rPr lang="en-US" altLang="en-US" dirty="0"/>
              <a:t>Role of the chair in clarifying the member’s intent – “postpone or table”</a:t>
            </a:r>
          </a:p>
          <a:p>
            <a:endParaRPr lang="en-US" altLang="en-US" sz="2400" dirty="0"/>
          </a:p>
        </p:txBody>
      </p:sp>
    </p:spTree>
    <p:extLst>
      <p:ext uri="{BB962C8B-B14F-4D97-AF65-F5344CB8AC3E}">
        <p14:creationId xmlns:p14="http://schemas.microsoft.com/office/powerpoint/2010/main" val="39634742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44495" y="476198"/>
            <a:ext cx="6046364" cy="835474"/>
          </a:xfrm>
        </p:spPr>
        <p:txBody>
          <a:bodyPr anchor="ctr">
            <a:normAutofit/>
          </a:bodyPr>
          <a:lstStyle/>
          <a:p>
            <a:pPr eaLnBrk="1" hangingPunct="1"/>
            <a:r>
              <a:rPr lang="en-US" altLang="en-US" sz="4800" dirty="0"/>
              <a:t>Side Trip on Discussion</a:t>
            </a:r>
          </a:p>
        </p:txBody>
      </p:sp>
      <p:sp>
        <p:nvSpPr>
          <p:cNvPr id="189443" name="Rectangle 3"/>
          <p:cNvSpPr>
            <a:spLocks noGrp="1" noChangeArrowheads="1"/>
          </p:cNvSpPr>
          <p:nvPr>
            <p:ph idx="1"/>
          </p:nvPr>
        </p:nvSpPr>
        <p:spPr>
          <a:xfrm>
            <a:off x="4572000" y="1311672"/>
            <a:ext cx="4193096" cy="4234656"/>
          </a:xfrm>
        </p:spPr>
        <p:txBody>
          <a:bodyPr anchor="ctr">
            <a:normAutofit/>
          </a:bodyPr>
          <a:lstStyle/>
          <a:p>
            <a:pPr marL="175022" indent="-175022">
              <a:spcAft>
                <a:spcPts val="450"/>
              </a:spcAft>
            </a:pPr>
            <a:r>
              <a:rPr lang="en-US" altLang="en-US" dirty="0"/>
              <a:t>Chair guides debate</a:t>
            </a:r>
          </a:p>
          <a:p>
            <a:pPr marL="175022" indent="-175022">
              <a:spcAft>
                <a:spcPts val="450"/>
              </a:spcAft>
            </a:pPr>
            <a:r>
              <a:rPr lang="en-US" altLang="en-US" dirty="0"/>
              <a:t>Discuss</a:t>
            </a:r>
          </a:p>
          <a:p>
            <a:pPr marL="175022" indent="-175022">
              <a:spcAft>
                <a:spcPts val="450"/>
              </a:spcAft>
            </a:pPr>
            <a:r>
              <a:rPr lang="en-US" altLang="en-US" dirty="0"/>
              <a:t>Focus on problem solving</a:t>
            </a:r>
          </a:p>
          <a:p>
            <a:pPr marL="175022" indent="-175022">
              <a:spcAft>
                <a:spcPts val="450"/>
              </a:spcAft>
            </a:pPr>
            <a:r>
              <a:rPr lang="en-US" altLang="en-US" dirty="0"/>
              <a:t>Listen to understand </a:t>
            </a:r>
          </a:p>
          <a:p>
            <a:pPr marL="175022" indent="-175022">
              <a:spcAft>
                <a:spcPts val="450"/>
              </a:spcAft>
            </a:pPr>
            <a:r>
              <a:rPr lang="en-US" altLang="en-US" dirty="0"/>
              <a:t>Get Facts</a:t>
            </a:r>
          </a:p>
          <a:p>
            <a:pPr marL="175022" indent="-175022">
              <a:spcAft>
                <a:spcPts val="450"/>
              </a:spcAft>
            </a:pPr>
            <a:r>
              <a:rPr lang="en-US" altLang="en-US" dirty="0"/>
              <a:t>Respect each other</a:t>
            </a:r>
          </a:p>
        </p:txBody>
      </p:sp>
      <p:pic>
        <p:nvPicPr>
          <p:cNvPr id="3" name="Picture 2" descr="A picture containing outdoor, road, arch, building&#10;&#10;Description automatically generated">
            <a:extLst>
              <a:ext uri="{FF2B5EF4-FFF2-40B4-BE49-F238E27FC236}">
                <a16:creationId xmlns:a16="http://schemas.microsoft.com/office/drawing/2014/main" id="{4CDB00A6-5868-4CCA-BA97-F9405D741E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4495" y="2146852"/>
            <a:ext cx="3806883" cy="2855162"/>
          </a:xfrm>
          <a:prstGeom prst="rect">
            <a:avLst/>
          </a:prstGeom>
        </p:spPr>
      </p:pic>
      <p:sp>
        <p:nvSpPr>
          <p:cNvPr id="4" name="TextBox 3">
            <a:extLst>
              <a:ext uri="{FF2B5EF4-FFF2-40B4-BE49-F238E27FC236}">
                <a16:creationId xmlns:a16="http://schemas.microsoft.com/office/drawing/2014/main" id="{92D41C78-27AB-4860-8DE5-A563888FD4D5}"/>
              </a:ext>
            </a:extLst>
          </p:cNvPr>
          <p:cNvSpPr txBox="1"/>
          <p:nvPr/>
        </p:nvSpPr>
        <p:spPr>
          <a:xfrm>
            <a:off x="0" y="6858000"/>
            <a:ext cx="9144000" cy="230832"/>
          </a:xfrm>
          <a:prstGeom prst="rect">
            <a:avLst/>
          </a:prstGeom>
          <a:noFill/>
        </p:spPr>
        <p:txBody>
          <a:bodyPr wrap="square" rtlCol="0">
            <a:spAutoFit/>
          </a:bodyPr>
          <a:lstStyle/>
          <a:p>
            <a:r>
              <a:rPr lang="en-US" sz="900" dirty="0">
                <a:hlinkClick r:id="rId4" tooltip="http://www.adventuresofalondonkiwi.com/2013/10/48-hours-in-paris-london-kiwis-guide.html?m=1"/>
              </a:rPr>
              <a:t>This Photo</a:t>
            </a:r>
            <a:r>
              <a:rPr lang="en-US" sz="900" dirty="0"/>
              <a:t> by Unknown Author i licensed under </a:t>
            </a:r>
            <a:r>
              <a:rPr lang="en-US" sz="900" dirty="0">
                <a:hlinkClick r:id="rId5" tooltip="https://creativecommons.org/licenses/by/3.0/"/>
              </a:rPr>
              <a:t>CC BY</a:t>
            </a:r>
            <a:endParaRPr lang="en-US" sz="9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9443">
                                            <p:txEl>
                                              <p:pRg st="0" end="0"/>
                                            </p:txEl>
                                          </p:spTgt>
                                        </p:tgtEl>
                                        <p:attrNameLst>
                                          <p:attrName>style.visibility</p:attrName>
                                        </p:attrNameLst>
                                      </p:cBhvr>
                                      <p:to>
                                        <p:strVal val="visible"/>
                                      </p:to>
                                    </p:set>
                                    <p:anim calcmode="lin" valueType="num">
                                      <p:cBhvr additive="base">
                                        <p:cTn id="7" dur="500" fill="hold"/>
                                        <p:tgtEl>
                                          <p:spTgt spid="1894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94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9443">
                                            <p:txEl>
                                              <p:pRg st="1" end="1"/>
                                            </p:txEl>
                                          </p:spTgt>
                                        </p:tgtEl>
                                        <p:attrNameLst>
                                          <p:attrName>style.visibility</p:attrName>
                                        </p:attrNameLst>
                                      </p:cBhvr>
                                      <p:to>
                                        <p:strVal val="visible"/>
                                      </p:to>
                                    </p:set>
                                    <p:anim calcmode="lin" valueType="num">
                                      <p:cBhvr additive="base">
                                        <p:cTn id="13" dur="500" fill="hold"/>
                                        <p:tgtEl>
                                          <p:spTgt spid="1894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94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9443">
                                            <p:txEl>
                                              <p:pRg st="2" end="2"/>
                                            </p:txEl>
                                          </p:spTgt>
                                        </p:tgtEl>
                                        <p:attrNameLst>
                                          <p:attrName>style.visibility</p:attrName>
                                        </p:attrNameLst>
                                      </p:cBhvr>
                                      <p:to>
                                        <p:strVal val="visible"/>
                                      </p:to>
                                    </p:set>
                                    <p:anim calcmode="lin" valueType="num">
                                      <p:cBhvr additive="base">
                                        <p:cTn id="19" dur="500" fill="hold"/>
                                        <p:tgtEl>
                                          <p:spTgt spid="1894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94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9443">
                                            <p:txEl>
                                              <p:pRg st="3" end="3"/>
                                            </p:txEl>
                                          </p:spTgt>
                                        </p:tgtEl>
                                        <p:attrNameLst>
                                          <p:attrName>style.visibility</p:attrName>
                                        </p:attrNameLst>
                                      </p:cBhvr>
                                      <p:to>
                                        <p:strVal val="visible"/>
                                      </p:to>
                                    </p:set>
                                    <p:anim calcmode="lin" valueType="num">
                                      <p:cBhvr additive="base">
                                        <p:cTn id="25" dur="500" fill="hold"/>
                                        <p:tgtEl>
                                          <p:spTgt spid="1894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94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9443">
                                            <p:txEl>
                                              <p:pRg st="4" end="4"/>
                                            </p:txEl>
                                          </p:spTgt>
                                        </p:tgtEl>
                                        <p:attrNameLst>
                                          <p:attrName>style.visibility</p:attrName>
                                        </p:attrNameLst>
                                      </p:cBhvr>
                                      <p:to>
                                        <p:strVal val="visible"/>
                                      </p:to>
                                    </p:set>
                                    <p:anim calcmode="lin" valueType="num">
                                      <p:cBhvr additive="base">
                                        <p:cTn id="31" dur="500" fill="hold"/>
                                        <p:tgtEl>
                                          <p:spTgt spid="1894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94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89443">
                                            <p:txEl>
                                              <p:pRg st="5" end="5"/>
                                            </p:txEl>
                                          </p:spTgt>
                                        </p:tgtEl>
                                        <p:attrNameLst>
                                          <p:attrName>style.visibility</p:attrName>
                                        </p:attrNameLst>
                                      </p:cBhvr>
                                      <p:to>
                                        <p:strVal val="visible"/>
                                      </p:to>
                                    </p:set>
                                    <p:anim calcmode="lin" valueType="num">
                                      <p:cBhvr additive="base">
                                        <p:cTn id="37" dur="500" fill="hold"/>
                                        <p:tgtEl>
                                          <p:spTgt spid="1894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944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89" y="96613"/>
            <a:ext cx="8110827" cy="1235229"/>
          </a:xfrm>
        </p:spPr>
        <p:txBody>
          <a:bodyPr anchor="ctr">
            <a:noAutofit/>
          </a:bodyPr>
          <a:lstStyle/>
          <a:p>
            <a:pPr>
              <a:defRPr/>
            </a:pPr>
            <a:r>
              <a:rPr lang="en-US" dirty="0"/>
              <a:t>Single Person or Minority </a:t>
            </a:r>
            <a:br>
              <a:rPr lang="en-US" dirty="0"/>
            </a:br>
            <a:r>
              <a:rPr lang="en-US" dirty="0"/>
              <a:t>Dominating Discussion</a:t>
            </a:r>
          </a:p>
        </p:txBody>
      </p:sp>
      <p:sp>
        <p:nvSpPr>
          <p:cNvPr id="3" name="Content Placeholder 2"/>
          <p:cNvSpPr>
            <a:spLocks noGrp="1"/>
          </p:cNvSpPr>
          <p:nvPr>
            <p:ph idx="1"/>
          </p:nvPr>
        </p:nvSpPr>
        <p:spPr>
          <a:xfrm>
            <a:off x="4378187" y="1143000"/>
            <a:ext cx="4286250" cy="4972050"/>
          </a:xfrm>
        </p:spPr>
        <p:txBody>
          <a:bodyPr anchor="ctr">
            <a:normAutofit/>
          </a:bodyPr>
          <a:lstStyle/>
          <a:p>
            <a:pPr marL="175022" indent="-175022">
              <a:spcBef>
                <a:spcPts val="0"/>
              </a:spcBef>
              <a:spcAft>
                <a:spcPts val="450"/>
              </a:spcAft>
              <a:buClr>
                <a:srgbClr val="C00000"/>
              </a:buClr>
              <a:defRPr/>
            </a:pPr>
            <a:r>
              <a:rPr lang="en-US" dirty="0">
                <a:cs typeface="Calibri Light" panose="020F0302020204030204" pitchFamily="34" charset="0"/>
              </a:rPr>
              <a:t>The Chair is responsible for administering the body</a:t>
            </a:r>
            <a:r>
              <a:rPr lang="ja-JP" altLang="en-US" dirty="0">
                <a:cs typeface="Calibri Light" panose="020F0302020204030204" pitchFamily="34" charset="0"/>
              </a:rPr>
              <a:t>’</a:t>
            </a:r>
            <a:r>
              <a:rPr lang="en-US" dirty="0">
                <a:cs typeface="Calibri Light" panose="020F0302020204030204" pitchFamily="34" charset="0"/>
              </a:rPr>
              <a:t>s deliberations</a:t>
            </a:r>
          </a:p>
          <a:p>
            <a:pPr marL="175022" indent="-175022">
              <a:spcBef>
                <a:spcPts val="0"/>
              </a:spcBef>
              <a:spcAft>
                <a:spcPts val="450"/>
              </a:spcAft>
              <a:buClr>
                <a:srgbClr val="C00000"/>
              </a:buClr>
              <a:defRPr/>
            </a:pPr>
            <a:r>
              <a:rPr lang="en-US" dirty="0">
                <a:cs typeface="Calibri Light" panose="020F0302020204030204" pitchFamily="34" charset="0"/>
              </a:rPr>
              <a:t>Advisable to seek balanced participation</a:t>
            </a:r>
          </a:p>
          <a:p>
            <a:pPr marL="175022" indent="-175022">
              <a:spcBef>
                <a:spcPts val="0"/>
              </a:spcBef>
              <a:spcAft>
                <a:spcPts val="450"/>
              </a:spcAft>
              <a:buClr>
                <a:srgbClr val="C00000"/>
              </a:buClr>
              <a:defRPr/>
            </a:pPr>
            <a:r>
              <a:rPr lang="en-US" dirty="0">
                <a:cs typeface="Calibri Light" panose="020F0302020204030204" pitchFamily="34" charset="0"/>
              </a:rPr>
              <a:t>Advisable to recognize members who have not yet spoken</a:t>
            </a:r>
          </a:p>
          <a:p>
            <a:pPr marL="175022" indent="-175022">
              <a:spcBef>
                <a:spcPts val="0"/>
              </a:spcBef>
              <a:spcAft>
                <a:spcPts val="450"/>
              </a:spcAft>
              <a:buClr>
                <a:srgbClr val="C00000"/>
              </a:buClr>
              <a:defRPr/>
            </a:pPr>
            <a:r>
              <a:rPr lang="en-US" dirty="0">
                <a:cs typeface="Calibri Light" panose="020F0302020204030204" pitchFamily="34" charset="0"/>
              </a:rPr>
              <a:t>RONR says 10-minute limit and twice to any issue – May make own rules</a:t>
            </a:r>
          </a:p>
        </p:txBody>
      </p:sp>
      <p:pic>
        <p:nvPicPr>
          <p:cNvPr id="5" name="Picture 4" descr="A picture containing drawing&#10;&#10;Description automatically generated">
            <a:extLst>
              <a:ext uri="{FF2B5EF4-FFF2-40B4-BE49-F238E27FC236}">
                <a16:creationId xmlns:a16="http://schemas.microsoft.com/office/drawing/2014/main" id="{BB6172E6-B0DD-49D2-B5F4-D591D1020CB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6946" y="2680330"/>
            <a:ext cx="3528672" cy="1497339"/>
          </a:xfrm>
          <a:prstGeom prst="rect">
            <a:avLst/>
          </a:prstGeom>
        </p:spPr>
      </p:pic>
      <p:sp>
        <p:nvSpPr>
          <p:cNvPr id="6" name="TextBox 5">
            <a:extLst>
              <a:ext uri="{FF2B5EF4-FFF2-40B4-BE49-F238E27FC236}">
                <a16:creationId xmlns:a16="http://schemas.microsoft.com/office/drawing/2014/main" id="{5A482D4C-8F0D-1B7C-953A-D1F31D7099A5}"/>
              </a:ext>
            </a:extLst>
          </p:cNvPr>
          <p:cNvSpPr txBox="1"/>
          <p:nvPr/>
        </p:nvSpPr>
        <p:spPr>
          <a:xfrm>
            <a:off x="2286000" y="6038880"/>
            <a:ext cx="4572000" cy="369332"/>
          </a:xfrm>
          <a:prstGeom prst="rect">
            <a:avLst/>
          </a:prstGeom>
          <a:noFill/>
        </p:spPr>
        <p:txBody>
          <a:bodyPr wrap="square">
            <a:spAutoFit/>
          </a:bodyPr>
          <a:lstStyle/>
          <a:p>
            <a:pPr algn="ctr"/>
            <a:r>
              <a:rPr lang="en-US" altLang="en-US" sz="1800" b="1" i="1" dirty="0">
                <a:solidFill>
                  <a:srgbClr val="00B050"/>
                </a:solidFill>
              </a:rPr>
              <a:t> (RONR</a:t>
            </a:r>
            <a:r>
              <a:rPr lang="en-US" b="1" i="1" dirty="0">
                <a:solidFill>
                  <a:srgbClr val="00B050"/>
                </a:solidFill>
              </a:rPr>
              <a:t>)</a:t>
            </a:r>
            <a:endParaRPr lang="en-US" dirty="0"/>
          </a:p>
        </p:txBody>
      </p:sp>
    </p:spTree>
    <p:extLst>
      <p:ext uri="{BB962C8B-B14F-4D97-AF65-F5344CB8AC3E}">
        <p14:creationId xmlns:p14="http://schemas.microsoft.com/office/powerpoint/2010/main" val="3354300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0ED42-3432-429A-5738-B576D072348E}"/>
              </a:ext>
            </a:extLst>
          </p:cNvPr>
          <p:cNvSpPr>
            <a:spLocks noGrp="1"/>
          </p:cNvSpPr>
          <p:nvPr>
            <p:ph type="title"/>
          </p:nvPr>
        </p:nvSpPr>
        <p:spPr>
          <a:xfrm>
            <a:off x="326571" y="365126"/>
            <a:ext cx="8398329" cy="825499"/>
          </a:xfrm>
        </p:spPr>
        <p:txBody>
          <a:bodyPr/>
          <a:lstStyle/>
          <a:p>
            <a:r>
              <a:rPr lang="en-US" dirty="0"/>
              <a:t>Village Board  </a:t>
            </a:r>
            <a:r>
              <a:rPr lang="en-US" sz="2400" i="1" dirty="0">
                <a:solidFill>
                  <a:schemeClr val="tx1"/>
                </a:solidFill>
              </a:rPr>
              <a:t>(Wis. Stat. § 61.34</a:t>
            </a:r>
            <a:r>
              <a:rPr lang="en-US" sz="2400" i="1" dirty="0">
                <a:solidFill>
                  <a:srgbClr val="00B050"/>
                </a:solidFill>
              </a:rPr>
              <a:t> &amp; Ordinance § 89-7</a:t>
            </a:r>
            <a:r>
              <a:rPr lang="en-US" sz="2400" i="1" dirty="0">
                <a:solidFill>
                  <a:schemeClr val="tx1"/>
                </a:solidFill>
              </a:rPr>
              <a:t>)</a:t>
            </a:r>
          </a:p>
        </p:txBody>
      </p:sp>
      <p:sp>
        <p:nvSpPr>
          <p:cNvPr id="3" name="Content Placeholder 2">
            <a:extLst>
              <a:ext uri="{FF2B5EF4-FFF2-40B4-BE49-F238E27FC236}">
                <a16:creationId xmlns:a16="http://schemas.microsoft.com/office/drawing/2014/main" id="{B73ADB30-9BF0-7541-48A0-CECC209F15FB}"/>
              </a:ext>
            </a:extLst>
          </p:cNvPr>
          <p:cNvSpPr>
            <a:spLocks noGrp="1"/>
          </p:cNvSpPr>
          <p:nvPr>
            <p:ph idx="1"/>
          </p:nvPr>
        </p:nvSpPr>
        <p:spPr>
          <a:xfrm>
            <a:off x="628650" y="1253331"/>
            <a:ext cx="7886700" cy="4351338"/>
          </a:xfrm>
        </p:spPr>
        <p:txBody>
          <a:bodyPr>
            <a:normAutofit fontScale="85000" lnSpcReduction="20000"/>
          </a:bodyPr>
          <a:lstStyle/>
          <a:p>
            <a:r>
              <a:rPr lang="en-US" dirty="0"/>
              <a:t>Shall have the management and control of the Village property, finances, highways, streets, navigable waters and the public service, and shall have the power to act for the government and good order of the Village , and</a:t>
            </a:r>
          </a:p>
          <a:p>
            <a:r>
              <a:rPr lang="en-US" dirty="0">
                <a:solidFill>
                  <a:schemeClr val="tx1"/>
                </a:solidFill>
              </a:rPr>
              <a:t>Acquisition of property, easements, rights-of-way</a:t>
            </a:r>
            <a:r>
              <a:rPr lang="en-US" dirty="0"/>
              <a:t> , and</a:t>
            </a:r>
            <a:endParaRPr lang="en-US" dirty="0">
              <a:solidFill>
                <a:schemeClr val="tx1"/>
              </a:solidFill>
            </a:endParaRPr>
          </a:p>
          <a:p>
            <a:r>
              <a:rPr lang="en-US" dirty="0"/>
              <a:t>Finances, and</a:t>
            </a:r>
          </a:p>
          <a:p>
            <a:r>
              <a:rPr lang="en-US" dirty="0">
                <a:solidFill>
                  <a:schemeClr val="tx1"/>
                </a:solidFill>
              </a:rPr>
              <a:t>Home rule to promote the general welfare, peace, good order and prosperity of the Village and its inhabitants.</a:t>
            </a:r>
          </a:p>
          <a:p>
            <a:r>
              <a:rPr lang="en-US" dirty="0">
                <a:solidFill>
                  <a:schemeClr val="tx1"/>
                </a:solidFill>
              </a:rPr>
              <a:t>Trustees primarily serve their legislative function through </a:t>
            </a:r>
          </a:p>
          <a:p>
            <a:pPr lvl="1"/>
            <a:r>
              <a:rPr lang="en-US" dirty="0">
                <a:solidFill>
                  <a:schemeClr val="tx1"/>
                </a:solidFill>
              </a:rPr>
              <a:t>law-making </a:t>
            </a:r>
          </a:p>
          <a:p>
            <a:pPr lvl="1"/>
            <a:r>
              <a:rPr lang="en-US" dirty="0">
                <a:solidFill>
                  <a:schemeClr val="tx1"/>
                </a:solidFill>
              </a:rPr>
              <a:t>budgetary approval</a:t>
            </a:r>
          </a:p>
          <a:p>
            <a:pPr lvl="1"/>
            <a:r>
              <a:rPr lang="en-US" dirty="0">
                <a:solidFill>
                  <a:schemeClr val="tx1"/>
                </a:solidFill>
              </a:rPr>
              <a:t>cooperative decision-making</a:t>
            </a:r>
          </a:p>
          <a:p>
            <a:r>
              <a:rPr lang="en-US" dirty="0">
                <a:solidFill>
                  <a:schemeClr val="tx1"/>
                </a:solidFill>
              </a:rPr>
              <a:t>Trustee’s authority is collective versus individual</a:t>
            </a:r>
          </a:p>
        </p:txBody>
      </p:sp>
    </p:spTree>
    <p:extLst>
      <p:ext uri="{BB962C8B-B14F-4D97-AF65-F5344CB8AC3E}">
        <p14:creationId xmlns:p14="http://schemas.microsoft.com/office/powerpoint/2010/main" val="26455438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4"/>
          <p:cNvSpPr>
            <a:spLocks noGrp="1" noChangeArrowheads="1"/>
          </p:cNvSpPr>
          <p:nvPr>
            <p:ph type="title"/>
          </p:nvPr>
        </p:nvSpPr>
        <p:spPr>
          <a:xfrm>
            <a:off x="583924" y="228602"/>
            <a:ext cx="5829300" cy="571500"/>
          </a:xfrm>
          <a:solidFill>
            <a:srgbClr val="CCECFF"/>
          </a:solidFill>
          <a:ln cap="flat">
            <a:solidFill>
              <a:schemeClr val="tx1"/>
            </a:solidFill>
            <a:miter lim="800000"/>
            <a:headEnd/>
            <a:tailEnd/>
          </a:ln>
        </p:spPr>
        <p:txBody>
          <a:bodyPr anchor="t">
            <a:noAutofit/>
          </a:bodyPr>
          <a:lstStyle/>
          <a:p>
            <a:pPr eaLnBrk="1" hangingPunct="1">
              <a:spcBef>
                <a:spcPct val="50000"/>
              </a:spcBef>
            </a:pPr>
            <a:r>
              <a:rPr lang="en-US" altLang="en-US" dirty="0"/>
              <a:t>6. Put to Vote</a:t>
            </a:r>
          </a:p>
        </p:txBody>
      </p:sp>
      <p:sp>
        <p:nvSpPr>
          <p:cNvPr id="41986" name="Rectangle 3"/>
          <p:cNvSpPr>
            <a:spLocks noGrp="1" noChangeArrowheads="1"/>
          </p:cNvSpPr>
          <p:nvPr>
            <p:ph idx="1"/>
          </p:nvPr>
        </p:nvSpPr>
        <p:spPr>
          <a:xfrm>
            <a:off x="3707296" y="1371601"/>
            <a:ext cx="5128591" cy="4686298"/>
          </a:xfrm>
        </p:spPr>
        <p:txBody>
          <a:bodyPr>
            <a:normAutofit/>
          </a:bodyPr>
          <a:lstStyle/>
          <a:p>
            <a:pPr marL="175022" indent="-175022">
              <a:lnSpc>
                <a:spcPct val="80000"/>
              </a:lnSpc>
            </a:pPr>
            <a:r>
              <a:rPr lang="en-US" altLang="en-US" sz="2700" dirty="0"/>
              <a:t>Chair prompts</a:t>
            </a:r>
          </a:p>
          <a:p>
            <a:pPr lvl="1" eaLnBrk="1" hangingPunct="1">
              <a:lnSpc>
                <a:spcPct val="80000"/>
              </a:lnSpc>
            </a:pPr>
            <a:r>
              <a:rPr lang="en-US" altLang="en-US" sz="2100" dirty="0"/>
              <a:t>“Any further discussion?”</a:t>
            </a:r>
          </a:p>
          <a:p>
            <a:pPr lvl="1" eaLnBrk="1" hangingPunct="1">
              <a:lnSpc>
                <a:spcPct val="80000"/>
              </a:lnSpc>
            </a:pPr>
            <a:r>
              <a:rPr lang="en-US" altLang="en-US" sz="2100" dirty="0"/>
              <a:t>“Are you ready to vote?”</a:t>
            </a:r>
          </a:p>
          <a:p>
            <a:pPr lvl="1" eaLnBrk="1" hangingPunct="1">
              <a:lnSpc>
                <a:spcPct val="80000"/>
              </a:lnSpc>
            </a:pPr>
            <a:r>
              <a:rPr lang="en-US" altLang="en-US" sz="2100" dirty="0"/>
              <a:t>“Any new points, before we vote?”</a:t>
            </a:r>
          </a:p>
          <a:p>
            <a:pPr marL="175022" indent="-175022">
              <a:lnSpc>
                <a:spcPct val="80000"/>
              </a:lnSpc>
            </a:pPr>
            <a:r>
              <a:rPr lang="en-US" altLang="en-US" sz="2700" dirty="0"/>
              <a:t>Presiding officer may not end discussion on her/his own</a:t>
            </a:r>
          </a:p>
          <a:p>
            <a:pPr marL="175022" indent="-175022">
              <a:lnSpc>
                <a:spcPct val="80000"/>
              </a:lnSpc>
            </a:pPr>
            <a:r>
              <a:rPr lang="en-US" altLang="en-US" sz="2700" dirty="0"/>
              <a:t>Presiding officer restates the question and effect of a “yes” or “no” vote</a:t>
            </a:r>
          </a:p>
          <a:p>
            <a:pPr marL="175022" indent="-175022">
              <a:lnSpc>
                <a:spcPct val="80000"/>
              </a:lnSpc>
            </a:pPr>
            <a:r>
              <a:rPr lang="en-US" altLang="en-US" sz="2700" dirty="0"/>
              <a:t>Motion to end discussion</a:t>
            </a:r>
          </a:p>
          <a:p>
            <a:pPr lvl="1" eaLnBrk="1" hangingPunct="1">
              <a:lnSpc>
                <a:spcPct val="80000"/>
              </a:lnSpc>
            </a:pPr>
            <a:r>
              <a:rPr lang="en-US" altLang="en-US" sz="2100" dirty="0"/>
              <a:t>Needs a two-thirds vote to pass</a:t>
            </a:r>
          </a:p>
        </p:txBody>
      </p:sp>
      <p:pic>
        <p:nvPicPr>
          <p:cNvPr id="7" name="Picture 6" descr="A picture containing text, sign, pole&#10;&#10;Description automatically generated">
            <a:extLst>
              <a:ext uri="{FF2B5EF4-FFF2-40B4-BE49-F238E27FC236}">
                <a16:creationId xmlns:a16="http://schemas.microsoft.com/office/drawing/2014/main" id="{218F4F7F-F64D-4411-8107-57B20544E9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668" y="1466073"/>
            <a:ext cx="3429000" cy="34290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68964" y="162991"/>
            <a:ext cx="7883353" cy="606579"/>
          </a:xfrm>
        </p:spPr>
        <p:txBody>
          <a:bodyPr anchor="ctr">
            <a:noAutofit/>
          </a:bodyPr>
          <a:lstStyle/>
          <a:p>
            <a:r>
              <a:rPr lang="en-US" altLang="en-US" dirty="0"/>
              <a:t>End Debate –  Call the Question?</a:t>
            </a:r>
          </a:p>
        </p:txBody>
      </p:sp>
      <p:sp>
        <p:nvSpPr>
          <p:cNvPr id="44035" name="Content Placeholder 2"/>
          <p:cNvSpPr>
            <a:spLocks noGrp="1"/>
          </p:cNvSpPr>
          <p:nvPr>
            <p:ph idx="1"/>
          </p:nvPr>
        </p:nvSpPr>
        <p:spPr>
          <a:xfrm>
            <a:off x="3344947" y="834890"/>
            <a:ext cx="5436531" cy="5337312"/>
          </a:xfrm>
        </p:spPr>
        <p:txBody>
          <a:bodyPr anchor="ctr">
            <a:noAutofit/>
          </a:bodyPr>
          <a:lstStyle/>
          <a:p>
            <a:pPr>
              <a:spcAft>
                <a:spcPts val="450"/>
              </a:spcAft>
            </a:pPr>
            <a:r>
              <a:rPr lang="en-US" altLang="en-US" sz="2600" dirty="0"/>
              <a:t>How to end discussion in a meeting?</a:t>
            </a:r>
          </a:p>
          <a:p>
            <a:pPr>
              <a:spcAft>
                <a:spcPts val="450"/>
              </a:spcAft>
            </a:pPr>
            <a:r>
              <a:rPr lang="en-US" altLang="en-US" sz="2600" dirty="0"/>
              <a:t>Chair can seek unanimous consent of the body</a:t>
            </a:r>
          </a:p>
          <a:p>
            <a:pPr marL="342900" lvl="1" indent="0">
              <a:spcAft>
                <a:spcPts val="450"/>
              </a:spcAft>
              <a:buNone/>
            </a:pPr>
            <a:r>
              <a:rPr lang="en-US" altLang="en-US" sz="2600" dirty="0"/>
              <a:t>“Board member __________ is ready to vote, is it the unanimous view of the Board to close discussion and move to a vote on the main motion.”</a:t>
            </a:r>
          </a:p>
          <a:p>
            <a:pPr>
              <a:spcAft>
                <a:spcPts val="450"/>
              </a:spcAft>
            </a:pPr>
            <a:r>
              <a:rPr lang="en-US" altLang="en-US" sz="2600" dirty="0"/>
              <a:t>If any objection then to end discussion requires a motion, second and 2/3rds of the body voting to approve</a:t>
            </a:r>
          </a:p>
          <a:p>
            <a:pPr>
              <a:spcAft>
                <a:spcPts val="450"/>
              </a:spcAft>
            </a:pPr>
            <a:r>
              <a:rPr lang="en-US" altLang="en-US" sz="2600" dirty="0"/>
              <a:t>This motion is not debatable</a:t>
            </a:r>
          </a:p>
        </p:txBody>
      </p:sp>
      <p:pic>
        <p:nvPicPr>
          <p:cNvPr id="3" name="Picture 2" descr="A picture containing text, book&#10;&#10;Description automatically generated">
            <a:extLst>
              <a:ext uri="{FF2B5EF4-FFF2-40B4-BE49-F238E27FC236}">
                <a16:creationId xmlns:a16="http://schemas.microsoft.com/office/drawing/2014/main" id="{DE7CC080-002D-4782-AC1B-14B2F63F0D5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2522" y="1480637"/>
            <a:ext cx="2632409" cy="369765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4"/>
          <p:cNvSpPr>
            <a:spLocks noGrp="1" noChangeArrowheads="1"/>
          </p:cNvSpPr>
          <p:nvPr>
            <p:ph type="title"/>
          </p:nvPr>
        </p:nvSpPr>
        <p:spPr>
          <a:xfrm>
            <a:off x="424898" y="316190"/>
            <a:ext cx="5829300" cy="823704"/>
          </a:xfrm>
          <a:solidFill>
            <a:srgbClr val="CCECFF"/>
          </a:solidFill>
          <a:ln cap="flat">
            <a:solidFill>
              <a:schemeClr val="tx1"/>
            </a:solidFill>
            <a:miter lim="800000"/>
            <a:headEnd/>
            <a:tailEnd/>
          </a:ln>
        </p:spPr>
        <p:txBody>
          <a:bodyPr anchor="t">
            <a:noAutofit/>
          </a:bodyPr>
          <a:lstStyle/>
          <a:p>
            <a:pPr eaLnBrk="1" hangingPunct="1">
              <a:spcBef>
                <a:spcPct val="50000"/>
              </a:spcBef>
            </a:pPr>
            <a:r>
              <a:rPr lang="en-US" altLang="en-US" sz="4800" dirty="0"/>
              <a:t>7. Members Vote</a:t>
            </a:r>
          </a:p>
        </p:txBody>
      </p:sp>
      <p:sp>
        <p:nvSpPr>
          <p:cNvPr id="43010" name="Rectangle 3"/>
          <p:cNvSpPr>
            <a:spLocks noGrp="1" noChangeArrowheads="1"/>
          </p:cNvSpPr>
          <p:nvPr>
            <p:ph idx="1"/>
          </p:nvPr>
        </p:nvSpPr>
        <p:spPr>
          <a:xfrm>
            <a:off x="3876260" y="1391478"/>
            <a:ext cx="5078897" cy="4738480"/>
          </a:xfrm>
        </p:spPr>
        <p:txBody>
          <a:bodyPr>
            <a:normAutofit/>
          </a:bodyPr>
          <a:lstStyle/>
          <a:p>
            <a:r>
              <a:rPr lang="en-US" altLang="en-US" sz="2700" dirty="0"/>
              <a:t>Votes can be taken in a variety of ways</a:t>
            </a:r>
          </a:p>
          <a:p>
            <a:pPr lvl="1" eaLnBrk="1" hangingPunct="1"/>
            <a:r>
              <a:rPr lang="en-US" altLang="en-US" dirty="0"/>
              <a:t>Viva-Voce (Aye/Nay)</a:t>
            </a:r>
          </a:p>
          <a:p>
            <a:pPr lvl="1" eaLnBrk="1" hangingPunct="1"/>
            <a:r>
              <a:rPr lang="en-US" altLang="en-US" dirty="0"/>
              <a:t>Show of hands</a:t>
            </a:r>
          </a:p>
          <a:p>
            <a:pPr lvl="1" eaLnBrk="1" hangingPunct="1"/>
            <a:r>
              <a:rPr lang="en-US" altLang="en-US" dirty="0"/>
              <a:t>Rising vote</a:t>
            </a:r>
          </a:p>
          <a:p>
            <a:pPr lvl="1" eaLnBrk="1" hangingPunct="1"/>
            <a:r>
              <a:rPr lang="en-US" altLang="en-US" dirty="0"/>
              <a:t>Division of the assembly or the house</a:t>
            </a:r>
          </a:p>
          <a:p>
            <a:pPr lvl="1" eaLnBrk="1" hangingPunct="1"/>
            <a:r>
              <a:rPr lang="en-US" altLang="en-US" dirty="0"/>
              <a:t>Roll-call (required if requested)</a:t>
            </a:r>
          </a:p>
          <a:p>
            <a:pPr lvl="1" eaLnBrk="1" hangingPunct="1"/>
            <a:r>
              <a:rPr lang="en-US" altLang="en-US" dirty="0"/>
              <a:t>Ballot</a:t>
            </a:r>
          </a:p>
          <a:p>
            <a:r>
              <a:rPr lang="en-US" altLang="en-US" sz="2700" dirty="0"/>
              <a:t>Ask for votes on both sides</a:t>
            </a:r>
          </a:p>
        </p:txBody>
      </p:sp>
      <p:pic>
        <p:nvPicPr>
          <p:cNvPr id="3" name="Picture 2" descr="A group of people in a courtroom&#10;&#10;Description automatically generated">
            <a:extLst>
              <a:ext uri="{FF2B5EF4-FFF2-40B4-BE49-F238E27FC236}">
                <a16:creationId xmlns:a16="http://schemas.microsoft.com/office/drawing/2014/main" id="{08DFDCC1-D444-A317-7D89-958FA9F94C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376" y="2174346"/>
            <a:ext cx="3761229" cy="2253722"/>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68576" y="114007"/>
            <a:ext cx="5065039" cy="914693"/>
          </a:xfrm>
        </p:spPr>
        <p:txBody>
          <a:bodyPr anchor="ctr">
            <a:noAutofit/>
          </a:bodyPr>
          <a:lstStyle/>
          <a:p>
            <a:pPr eaLnBrk="1" hangingPunct="1"/>
            <a:r>
              <a:rPr lang="en-US" altLang="en-US" sz="4800" dirty="0"/>
              <a:t>Side Trip on Voting</a:t>
            </a:r>
          </a:p>
        </p:txBody>
      </p:sp>
      <p:sp>
        <p:nvSpPr>
          <p:cNvPr id="183299" name="Rectangle 3"/>
          <p:cNvSpPr>
            <a:spLocks noGrp="1" noChangeArrowheads="1"/>
          </p:cNvSpPr>
          <p:nvPr>
            <p:ph idx="1"/>
          </p:nvPr>
        </p:nvSpPr>
        <p:spPr>
          <a:xfrm>
            <a:off x="3892349" y="867694"/>
            <a:ext cx="5065039" cy="5411857"/>
          </a:xfrm>
        </p:spPr>
        <p:txBody>
          <a:bodyPr anchor="ctr">
            <a:normAutofit/>
          </a:bodyPr>
          <a:lstStyle/>
          <a:p>
            <a:pPr>
              <a:spcAft>
                <a:spcPts val="450"/>
              </a:spcAft>
            </a:pPr>
            <a:r>
              <a:rPr lang="en-US" altLang="en-US" sz="2400" dirty="0"/>
              <a:t>Quorum must vote</a:t>
            </a:r>
          </a:p>
          <a:p>
            <a:pPr>
              <a:spcAft>
                <a:spcPts val="450"/>
              </a:spcAft>
            </a:pPr>
            <a:r>
              <a:rPr lang="en-US" altLang="en-US" sz="2400" dirty="0"/>
              <a:t>Unless a roll call vote, there is no record of an individual abstaining from a vote  </a:t>
            </a:r>
          </a:p>
          <a:p>
            <a:pPr>
              <a:spcAft>
                <a:spcPts val="450"/>
              </a:spcAft>
            </a:pPr>
            <a:r>
              <a:rPr lang="en-US" altLang="en-US" sz="2400" dirty="0"/>
              <a:t>Not required to vote, </a:t>
            </a:r>
            <a:r>
              <a:rPr lang="en-US" altLang="en-US" sz="2400" i="1" dirty="0"/>
              <a:t>Wrezeski v. Village of Madison, 558 F. Supp. 664 (W.D. Wis. 1983)</a:t>
            </a:r>
          </a:p>
          <a:p>
            <a:pPr>
              <a:spcAft>
                <a:spcPts val="450"/>
              </a:spcAft>
            </a:pPr>
            <a:r>
              <a:rPr lang="en-US" altLang="en-US" sz="2400" dirty="0"/>
              <a:t>Conflicts of interest</a:t>
            </a:r>
            <a:endParaRPr lang="en-US" altLang="en-US" sz="2400" i="1" dirty="0"/>
          </a:p>
          <a:p>
            <a:pPr marL="390906" lvl="1">
              <a:spcAft>
                <a:spcPts val="450"/>
              </a:spcAft>
            </a:pPr>
            <a:r>
              <a:rPr lang="en-US" altLang="en-US" sz="1950" dirty="0"/>
              <a:t>Remove oneself from participation or voting</a:t>
            </a:r>
          </a:p>
          <a:p>
            <a:pPr marL="390906" lvl="1">
              <a:spcAft>
                <a:spcPts val="450"/>
              </a:spcAft>
            </a:pPr>
            <a:r>
              <a:rPr lang="en-US" altLang="en-US" sz="1950" dirty="0"/>
              <a:t>Do not have to disclose </a:t>
            </a:r>
          </a:p>
          <a:p>
            <a:pPr marL="390906" lvl="1">
              <a:spcAft>
                <a:spcPts val="450"/>
              </a:spcAft>
            </a:pPr>
            <a:r>
              <a:rPr lang="en-US" altLang="en-US" sz="1950" dirty="0"/>
              <a:t>Treated as absent for quorum and voting purposes, </a:t>
            </a:r>
            <a:r>
              <a:rPr lang="en-US" altLang="en-US" sz="1950" i="1" dirty="0"/>
              <a:t>Ballinger v. Door Village. 131 Wis. 2d 624 (Ct. App. 1986)</a:t>
            </a:r>
            <a:endParaRPr lang="en-US" altLang="en-US" sz="1950" dirty="0"/>
          </a:p>
        </p:txBody>
      </p:sp>
      <p:pic>
        <p:nvPicPr>
          <p:cNvPr id="2058" name="Picture 10" descr="Pebble Beach Golf Links Hole 7">
            <a:extLst>
              <a:ext uri="{FF2B5EF4-FFF2-40B4-BE49-F238E27FC236}">
                <a16:creationId xmlns:a16="http://schemas.microsoft.com/office/drawing/2014/main" id="{D2D1F6B1-5452-4D96-B170-93B67C832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78" t="25511" r="26817" b="-7429"/>
          <a:stretch/>
        </p:blipFill>
        <p:spPr bwMode="auto">
          <a:xfrm>
            <a:off x="186612" y="1866121"/>
            <a:ext cx="3620893" cy="34150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3299">
                                            <p:txEl>
                                              <p:pRg st="0" end="0"/>
                                            </p:txEl>
                                          </p:spTgt>
                                        </p:tgtEl>
                                        <p:attrNameLst>
                                          <p:attrName>style.visibility</p:attrName>
                                        </p:attrNameLst>
                                      </p:cBhvr>
                                      <p:to>
                                        <p:strVal val="visible"/>
                                      </p:to>
                                    </p:set>
                                    <p:anim calcmode="lin" valueType="num">
                                      <p:cBhvr additive="base">
                                        <p:cTn id="7" dur="500" fill="hold"/>
                                        <p:tgtEl>
                                          <p:spTgt spid="1832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32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3299">
                                            <p:txEl>
                                              <p:pRg st="1" end="1"/>
                                            </p:txEl>
                                          </p:spTgt>
                                        </p:tgtEl>
                                        <p:attrNameLst>
                                          <p:attrName>style.visibility</p:attrName>
                                        </p:attrNameLst>
                                      </p:cBhvr>
                                      <p:to>
                                        <p:strVal val="visible"/>
                                      </p:to>
                                    </p:set>
                                    <p:anim calcmode="lin" valueType="num">
                                      <p:cBhvr additive="base">
                                        <p:cTn id="13" dur="500" fill="hold"/>
                                        <p:tgtEl>
                                          <p:spTgt spid="1832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3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3299">
                                            <p:txEl>
                                              <p:pRg st="2" end="2"/>
                                            </p:txEl>
                                          </p:spTgt>
                                        </p:tgtEl>
                                        <p:attrNameLst>
                                          <p:attrName>style.visibility</p:attrName>
                                        </p:attrNameLst>
                                      </p:cBhvr>
                                      <p:to>
                                        <p:strVal val="visible"/>
                                      </p:to>
                                    </p:set>
                                    <p:anim calcmode="lin" valueType="num">
                                      <p:cBhvr additive="base">
                                        <p:cTn id="19" dur="500" fill="hold"/>
                                        <p:tgtEl>
                                          <p:spTgt spid="1832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32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3299">
                                            <p:txEl>
                                              <p:pRg st="3" end="3"/>
                                            </p:txEl>
                                          </p:spTgt>
                                        </p:tgtEl>
                                        <p:attrNameLst>
                                          <p:attrName>style.visibility</p:attrName>
                                        </p:attrNameLst>
                                      </p:cBhvr>
                                      <p:to>
                                        <p:strVal val="visible"/>
                                      </p:to>
                                    </p:set>
                                    <p:anim calcmode="lin" valueType="num">
                                      <p:cBhvr additive="base">
                                        <p:cTn id="25" dur="500" fill="hold"/>
                                        <p:tgtEl>
                                          <p:spTgt spid="1832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3299">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3299">
                                            <p:txEl>
                                              <p:pRg st="4" end="4"/>
                                            </p:txEl>
                                          </p:spTgt>
                                        </p:tgtEl>
                                        <p:attrNameLst>
                                          <p:attrName>style.visibility</p:attrName>
                                        </p:attrNameLst>
                                      </p:cBhvr>
                                      <p:to>
                                        <p:strVal val="visible"/>
                                      </p:to>
                                    </p:set>
                                    <p:anim calcmode="lin" valueType="num">
                                      <p:cBhvr additive="base">
                                        <p:cTn id="29" dur="500" fill="hold"/>
                                        <p:tgtEl>
                                          <p:spTgt spid="18329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3299">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83299">
                                            <p:txEl>
                                              <p:pRg st="5" end="5"/>
                                            </p:txEl>
                                          </p:spTgt>
                                        </p:tgtEl>
                                        <p:attrNameLst>
                                          <p:attrName>style.visibility</p:attrName>
                                        </p:attrNameLst>
                                      </p:cBhvr>
                                      <p:to>
                                        <p:strVal val="visible"/>
                                      </p:to>
                                    </p:set>
                                    <p:anim calcmode="lin" valueType="num">
                                      <p:cBhvr additive="base">
                                        <p:cTn id="33" dur="500" fill="hold"/>
                                        <p:tgtEl>
                                          <p:spTgt spid="183299">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83299">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83299">
                                            <p:txEl>
                                              <p:pRg st="6" end="6"/>
                                            </p:txEl>
                                          </p:spTgt>
                                        </p:tgtEl>
                                        <p:attrNameLst>
                                          <p:attrName>style.visibility</p:attrName>
                                        </p:attrNameLst>
                                      </p:cBhvr>
                                      <p:to>
                                        <p:strVal val="visible"/>
                                      </p:to>
                                    </p:set>
                                    <p:anim calcmode="lin" valueType="num">
                                      <p:cBhvr additive="base">
                                        <p:cTn id="37" dur="500" fill="hold"/>
                                        <p:tgtEl>
                                          <p:spTgt spid="18329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329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8784" y="302850"/>
            <a:ext cx="4681330" cy="954450"/>
          </a:xfrm>
        </p:spPr>
        <p:txBody>
          <a:bodyPr anchor="ctr">
            <a:normAutofit/>
          </a:bodyPr>
          <a:lstStyle/>
          <a:p>
            <a:pPr eaLnBrk="1" hangingPunct="1"/>
            <a:r>
              <a:rPr lang="en-US" altLang="en-US" sz="4000" dirty="0"/>
              <a:t>Side Trip on Voting</a:t>
            </a:r>
          </a:p>
        </p:txBody>
      </p:sp>
      <p:sp>
        <p:nvSpPr>
          <p:cNvPr id="183299" name="Rectangle 3"/>
          <p:cNvSpPr>
            <a:spLocks noGrp="1" noChangeArrowheads="1"/>
          </p:cNvSpPr>
          <p:nvPr>
            <p:ph idx="1"/>
          </p:nvPr>
        </p:nvSpPr>
        <p:spPr>
          <a:xfrm>
            <a:off x="3769414" y="1145787"/>
            <a:ext cx="5175802" cy="5089128"/>
          </a:xfrm>
        </p:spPr>
        <p:txBody>
          <a:bodyPr anchor="ctr">
            <a:noAutofit/>
          </a:bodyPr>
          <a:lstStyle/>
          <a:p>
            <a:pPr>
              <a:spcAft>
                <a:spcPts val="450"/>
              </a:spcAft>
            </a:pPr>
            <a:r>
              <a:rPr lang="en-US" altLang="en-US" dirty="0"/>
              <a:t>Therefore, the individual with a conflict of interest must remove themselves from the meeting</a:t>
            </a:r>
          </a:p>
          <a:p>
            <a:pPr>
              <a:spcAft>
                <a:spcPts val="450"/>
              </a:spcAft>
            </a:pPr>
            <a:r>
              <a:rPr lang="en-US" altLang="en-US" dirty="0"/>
              <a:t>Suggest a roll call vote to note member removing themselves</a:t>
            </a:r>
          </a:p>
          <a:p>
            <a:pPr>
              <a:spcAft>
                <a:spcPts val="450"/>
              </a:spcAft>
            </a:pPr>
            <a:r>
              <a:rPr lang="en-US" dirty="0"/>
              <a:t>A member can change his/her vote before final result is announced. </a:t>
            </a:r>
            <a:r>
              <a:rPr lang="en-US" i="1" dirty="0"/>
              <a:t>45 RONR 408</a:t>
            </a:r>
          </a:p>
          <a:p>
            <a:pPr>
              <a:spcAft>
                <a:spcPts val="450"/>
              </a:spcAft>
            </a:pPr>
            <a:r>
              <a:rPr lang="en-US" dirty="0"/>
              <a:t>Where there is a tie vote, the motion fails as there is no majority in favor</a:t>
            </a:r>
            <a:endParaRPr lang="en-US" i="1" dirty="0"/>
          </a:p>
        </p:txBody>
      </p:sp>
      <p:pic>
        <p:nvPicPr>
          <p:cNvPr id="4" name="Picture 3">
            <a:extLst>
              <a:ext uri="{FF2B5EF4-FFF2-40B4-BE49-F238E27FC236}">
                <a16:creationId xmlns:a16="http://schemas.microsoft.com/office/drawing/2014/main" id="{EB7D5DB8-8CEB-4736-8ADB-38BDD3719F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8783" y="1597673"/>
            <a:ext cx="3541240" cy="3226254"/>
          </a:xfrm>
          <a:prstGeom prst="rect">
            <a:avLst/>
          </a:prstGeom>
        </p:spPr>
      </p:pic>
    </p:spTree>
    <p:extLst>
      <p:ext uri="{BB962C8B-B14F-4D97-AF65-F5344CB8AC3E}">
        <p14:creationId xmlns:p14="http://schemas.microsoft.com/office/powerpoint/2010/main" val="1308513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3299">
                                            <p:txEl>
                                              <p:pRg st="0" end="0"/>
                                            </p:txEl>
                                          </p:spTgt>
                                        </p:tgtEl>
                                        <p:attrNameLst>
                                          <p:attrName>style.visibility</p:attrName>
                                        </p:attrNameLst>
                                      </p:cBhvr>
                                      <p:to>
                                        <p:strVal val="visible"/>
                                      </p:to>
                                    </p:set>
                                    <p:anim calcmode="lin" valueType="num">
                                      <p:cBhvr additive="base">
                                        <p:cTn id="7" dur="500" fill="hold"/>
                                        <p:tgtEl>
                                          <p:spTgt spid="1832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32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3299">
                                            <p:txEl>
                                              <p:pRg st="1" end="1"/>
                                            </p:txEl>
                                          </p:spTgt>
                                        </p:tgtEl>
                                        <p:attrNameLst>
                                          <p:attrName>style.visibility</p:attrName>
                                        </p:attrNameLst>
                                      </p:cBhvr>
                                      <p:to>
                                        <p:strVal val="visible"/>
                                      </p:to>
                                    </p:set>
                                    <p:anim calcmode="lin" valueType="num">
                                      <p:cBhvr additive="base">
                                        <p:cTn id="13" dur="500" fill="hold"/>
                                        <p:tgtEl>
                                          <p:spTgt spid="1832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3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3299">
                                            <p:txEl>
                                              <p:pRg st="2" end="2"/>
                                            </p:txEl>
                                          </p:spTgt>
                                        </p:tgtEl>
                                        <p:attrNameLst>
                                          <p:attrName>style.visibility</p:attrName>
                                        </p:attrNameLst>
                                      </p:cBhvr>
                                      <p:to>
                                        <p:strVal val="visible"/>
                                      </p:to>
                                    </p:set>
                                    <p:anim calcmode="lin" valueType="num">
                                      <p:cBhvr additive="base">
                                        <p:cTn id="19" dur="500" fill="hold"/>
                                        <p:tgtEl>
                                          <p:spTgt spid="1832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32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3299">
                                            <p:txEl>
                                              <p:pRg st="3" end="3"/>
                                            </p:txEl>
                                          </p:spTgt>
                                        </p:tgtEl>
                                        <p:attrNameLst>
                                          <p:attrName>style.visibility</p:attrName>
                                        </p:attrNameLst>
                                      </p:cBhvr>
                                      <p:to>
                                        <p:strVal val="visible"/>
                                      </p:to>
                                    </p:set>
                                    <p:anim calcmode="lin" valueType="num">
                                      <p:cBhvr additive="base">
                                        <p:cTn id="25" dur="500" fill="hold"/>
                                        <p:tgtEl>
                                          <p:spTgt spid="1832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32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8784" y="302850"/>
            <a:ext cx="4681330" cy="954450"/>
          </a:xfrm>
        </p:spPr>
        <p:txBody>
          <a:bodyPr anchor="ctr">
            <a:normAutofit/>
          </a:bodyPr>
          <a:lstStyle/>
          <a:p>
            <a:pPr eaLnBrk="1" hangingPunct="1"/>
            <a:r>
              <a:rPr lang="en-US" altLang="en-US" sz="4000" dirty="0"/>
              <a:t>Side Trip on Voting</a:t>
            </a:r>
          </a:p>
        </p:txBody>
      </p:sp>
      <p:sp>
        <p:nvSpPr>
          <p:cNvPr id="183299" name="Rectangle 3"/>
          <p:cNvSpPr>
            <a:spLocks noGrp="1" noChangeArrowheads="1"/>
          </p:cNvSpPr>
          <p:nvPr>
            <p:ph idx="1"/>
          </p:nvPr>
        </p:nvSpPr>
        <p:spPr>
          <a:xfrm>
            <a:off x="4571999" y="1257300"/>
            <a:ext cx="4273825" cy="5089128"/>
          </a:xfrm>
        </p:spPr>
        <p:txBody>
          <a:bodyPr anchor="ctr">
            <a:noAutofit/>
          </a:bodyPr>
          <a:lstStyle/>
          <a:p>
            <a:pPr>
              <a:spcAft>
                <a:spcPts val="450"/>
              </a:spcAft>
            </a:pPr>
            <a:r>
              <a:rPr lang="en-US" altLang="en-US" sz="2400" dirty="0"/>
              <a:t>Therefore, the individual with a conflict of interest must remove themselves from the meeting</a:t>
            </a:r>
          </a:p>
          <a:p>
            <a:pPr>
              <a:spcAft>
                <a:spcPts val="450"/>
              </a:spcAft>
            </a:pPr>
            <a:r>
              <a:rPr lang="en-US" altLang="en-US" sz="2400" dirty="0"/>
              <a:t>Suggest a roll call vote to note member removing themselves</a:t>
            </a:r>
          </a:p>
          <a:p>
            <a:pPr>
              <a:spcAft>
                <a:spcPts val="450"/>
              </a:spcAft>
            </a:pPr>
            <a:r>
              <a:rPr lang="en-US" sz="2400" dirty="0"/>
              <a:t>A member can change his/her vote before final result is announced. </a:t>
            </a:r>
            <a:r>
              <a:rPr lang="en-US" sz="2400" i="1" dirty="0"/>
              <a:t>45 RONR 408</a:t>
            </a:r>
          </a:p>
          <a:p>
            <a:pPr>
              <a:spcAft>
                <a:spcPts val="450"/>
              </a:spcAft>
            </a:pPr>
            <a:r>
              <a:rPr lang="en-US" sz="2400" dirty="0"/>
              <a:t>Where there is a tie vote, the motion fails as there is no majority in favor</a:t>
            </a:r>
            <a:endParaRPr lang="en-US" sz="2400" i="1" dirty="0"/>
          </a:p>
        </p:txBody>
      </p:sp>
      <p:pic>
        <p:nvPicPr>
          <p:cNvPr id="3074" name="Picture 2" descr="Hazeltine's Signature Hole Reaches New Heights">
            <a:extLst>
              <a:ext uri="{FF2B5EF4-FFF2-40B4-BE49-F238E27FC236}">
                <a16:creationId xmlns:a16="http://schemas.microsoft.com/office/drawing/2014/main" id="{9C05361F-D1FF-4376-A05D-2D0B9718E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3" y="1891003"/>
            <a:ext cx="4265647" cy="2625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358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3299">
                                            <p:txEl>
                                              <p:pRg st="0" end="0"/>
                                            </p:txEl>
                                          </p:spTgt>
                                        </p:tgtEl>
                                        <p:attrNameLst>
                                          <p:attrName>style.visibility</p:attrName>
                                        </p:attrNameLst>
                                      </p:cBhvr>
                                      <p:to>
                                        <p:strVal val="visible"/>
                                      </p:to>
                                    </p:set>
                                    <p:anim calcmode="lin" valueType="num">
                                      <p:cBhvr additive="base">
                                        <p:cTn id="7" dur="500" fill="hold"/>
                                        <p:tgtEl>
                                          <p:spTgt spid="1832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32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3299">
                                            <p:txEl>
                                              <p:pRg st="1" end="1"/>
                                            </p:txEl>
                                          </p:spTgt>
                                        </p:tgtEl>
                                        <p:attrNameLst>
                                          <p:attrName>style.visibility</p:attrName>
                                        </p:attrNameLst>
                                      </p:cBhvr>
                                      <p:to>
                                        <p:strVal val="visible"/>
                                      </p:to>
                                    </p:set>
                                    <p:anim calcmode="lin" valueType="num">
                                      <p:cBhvr additive="base">
                                        <p:cTn id="13" dur="500" fill="hold"/>
                                        <p:tgtEl>
                                          <p:spTgt spid="1832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3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3299">
                                            <p:txEl>
                                              <p:pRg st="2" end="2"/>
                                            </p:txEl>
                                          </p:spTgt>
                                        </p:tgtEl>
                                        <p:attrNameLst>
                                          <p:attrName>style.visibility</p:attrName>
                                        </p:attrNameLst>
                                      </p:cBhvr>
                                      <p:to>
                                        <p:strVal val="visible"/>
                                      </p:to>
                                    </p:set>
                                    <p:anim calcmode="lin" valueType="num">
                                      <p:cBhvr additive="base">
                                        <p:cTn id="19" dur="500" fill="hold"/>
                                        <p:tgtEl>
                                          <p:spTgt spid="1832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32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3299">
                                            <p:txEl>
                                              <p:pRg st="3" end="3"/>
                                            </p:txEl>
                                          </p:spTgt>
                                        </p:tgtEl>
                                        <p:attrNameLst>
                                          <p:attrName>style.visibility</p:attrName>
                                        </p:attrNameLst>
                                      </p:cBhvr>
                                      <p:to>
                                        <p:strVal val="visible"/>
                                      </p:to>
                                    </p:set>
                                    <p:anim calcmode="lin" valueType="num">
                                      <p:cBhvr additive="base">
                                        <p:cTn id="25" dur="500" fill="hold"/>
                                        <p:tgtEl>
                                          <p:spTgt spid="1832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32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8784" y="302850"/>
            <a:ext cx="4681330" cy="954450"/>
          </a:xfrm>
        </p:spPr>
        <p:txBody>
          <a:bodyPr anchor="ctr">
            <a:normAutofit fontScale="90000"/>
          </a:bodyPr>
          <a:lstStyle/>
          <a:p>
            <a:pPr eaLnBrk="1" hangingPunct="1"/>
            <a:r>
              <a:rPr lang="en-US" altLang="en-US" sz="4000" dirty="0"/>
              <a:t>Side Trip on Voting - Abstentions</a:t>
            </a:r>
          </a:p>
        </p:txBody>
      </p:sp>
      <p:sp>
        <p:nvSpPr>
          <p:cNvPr id="183299" name="Rectangle 3"/>
          <p:cNvSpPr>
            <a:spLocks noGrp="1" noChangeArrowheads="1"/>
          </p:cNvSpPr>
          <p:nvPr>
            <p:ph idx="1"/>
          </p:nvPr>
        </p:nvSpPr>
        <p:spPr>
          <a:xfrm>
            <a:off x="3769567" y="1257300"/>
            <a:ext cx="5076258" cy="4313076"/>
          </a:xfrm>
        </p:spPr>
        <p:txBody>
          <a:bodyPr anchor="ctr">
            <a:noAutofit/>
          </a:bodyPr>
          <a:lstStyle/>
          <a:p>
            <a:pPr>
              <a:spcAft>
                <a:spcPts val="450"/>
              </a:spcAft>
            </a:pPr>
            <a:r>
              <a:rPr lang="en-US" altLang="en-US" dirty="0"/>
              <a:t>Suggest voting present, versus abstaining</a:t>
            </a:r>
          </a:p>
          <a:p>
            <a:pPr>
              <a:spcAft>
                <a:spcPts val="450"/>
              </a:spcAft>
            </a:pPr>
            <a:r>
              <a:rPr lang="en-US" altLang="en-US" dirty="0"/>
              <a:t>Avoids potential quorum issues,</a:t>
            </a:r>
          </a:p>
          <a:p>
            <a:pPr>
              <a:spcAft>
                <a:spcPts val="450"/>
              </a:spcAft>
            </a:pPr>
            <a:r>
              <a:rPr lang="en-US" altLang="en-US" dirty="0"/>
              <a:t> Citizens expect your representation </a:t>
            </a:r>
          </a:p>
          <a:p>
            <a:pPr>
              <a:spcAft>
                <a:spcPts val="450"/>
              </a:spcAft>
            </a:pPr>
            <a:endParaRPr lang="en-US" altLang="en-US" dirty="0"/>
          </a:p>
        </p:txBody>
      </p:sp>
      <p:pic>
        <p:nvPicPr>
          <p:cNvPr id="1026" name="Picture 2">
            <a:extLst>
              <a:ext uri="{FF2B5EF4-FFF2-40B4-BE49-F238E27FC236}">
                <a16:creationId xmlns:a16="http://schemas.microsoft.com/office/drawing/2014/main" id="{CF6DD5CD-6010-400D-A563-79C8B0EFB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40" y="1534885"/>
            <a:ext cx="3496827" cy="378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360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3299">
                                            <p:txEl>
                                              <p:pRg st="0" end="0"/>
                                            </p:txEl>
                                          </p:spTgt>
                                        </p:tgtEl>
                                        <p:attrNameLst>
                                          <p:attrName>style.visibility</p:attrName>
                                        </p:attrNameLst>
                                      </p:cBhvr>
                                      <p:to>
                                        <p:strVal val="visible"/>
                                      </p:to>
                                    </p:set>
                                    <p:anim calcmode="lin" valueType="num">
                                      <p:cBhvr additive="base">
                                        <p:cTn id="7" dur="500" fill="hold"/>
                                        <p:tgtEl>
                                          <p:spTgt spid="1832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32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3299">
                                            <p:txEl>
                                              <p:pRg st="1" end="1"/>
                                            </p:txEl>
                                          </p:spTgt>
                                        </p:tgtEl>
                                        <p:attrNameLst>
                                          <p:attrName>style.visibility</p:attrName>
                                        </p:attrNameLst>
                                      </p:cBhvr>
                                      <p:to>
                                        <p:strVal val="visible"/>
                                      </p:to>
                                    </p:set>
                                    <p:anim calcmode="lin" valueType="num">
                                      <p:cBhvr additive="base">
                                        <p:cTn id="13" dur="500" fill="hold"/>
                                        <p:tgtEl>
                                          <p:spTgt spid="1832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3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3299">
                                            <p:txEl>
                                              <p:pRg st="2" end="2"/>
                                            </p:txEl>
                                          </p:spTgt>
                                        </p:tgtEl>
                                        <p:attrNameLst>
                                          <p:attrName>style.visibility</p:attrName>
                                        </p:attrNameLst>
                                      </p:cBhvr>
                                      <p:to>
                                        <p:strVal val="visible"/>
                                      </p:to>
                                    </p:set>
                                    <p:anim calcmode="lin" valueType="num">
                                      <p:cBhvr additive="base">
                                        <p:cTn id="19" dur="500" fill="hold"/>
                                        <p:tgtEl>
                                          <p:spTgt spid="1832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32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4"/>
          <p:cNvSpPr>
            <a:spLocks noGrp="1" noChangeArrowheads="1"/>
          </p:cNvSpPr>
          <p:nvPr>
            <p:ph type="title"/>
          </p:nvPr>
        </p:nvSpPr>
        <p:spPr>
          <a:xfrm>
            <a:off x="391056" y="380171"/>
            <a:ext cx="6069377" cy="802585"/>
          </a:xfrm>
          <a:solidFill>
            <a:schemeClr val="accent1">
              <a:lumMod val="20000"/>
              <a:lumOff val="80000"/>
            </a:schemeClr>
          </a:solidFill>
          <a:ln cap="flat">
            <a:solidFill>
              <a:schemeClr val="tx1"/>
            </a:solidFill>
            <a:miter lim="800000"/>
            <a:headEnd/>
            <a:tailEnd/>
          </a:ln>
        </p:spPr>
        <p:txBody>
          <a:bodyPr anchor="t">
            <a:noAutofit/>
          </a:bodyPr>
          <a:lstStyle/>
          <a:p>
            <a:pPr eaLnBrk="1" hangingPunct="1">
              <a:spcBef>
                <a:spcPct val="50000"/>
              </a:spcBef>
            </a:pPr>
            <a:r>
              <a:rPr lang="en-US" altLang="en-US" sz="4800" dirty="0"/>
              <a:t>8. Result Announced</a:t>
            </a:r>
          </a:p>
        </p:txBody>
      </p:sp>
      <p:sp>
        <p:nvSpPr>
          <p:cNvPr id="47106" name="Rectangle 3"/>
          <p:cNvSpPr>
            <a:spLocks noGrp="1" noChangeArrowheads="1"/>
          </p:cNvSpPr>
          <p:nvPr>
            <p:ph idx="1"/>
          </p:nvPr>
        </p:nvSpPr>
        <p:spPr>
          <a:xfrm>
            <a:off x="3925956" y="1825625"/>
            <a:ext cx="4589393" cy="4351338"/>
          </a:xfrm>
        </p:spPr>
        <p:txBody>
          <a:bodyPr/>
          <a:lstStyle/>
          <a:p>
            <a:pPr marL="175022" indent="-175022">
              <a:buClr>
                <a:srgbClr val="C00000"/>
              </a:buClr>
            </a:pPr>
            <a:r>
              <a:rPr lang="en-US" altLang="en-US" sz="2700" dirty="0"/>
              <a:t>Presiding officer announces results</a:t>
            </a:r>
          </a:p>
          <a:p>
            <a:pPr lvl="1" indent="-342900">
              <a:buClr>
                <a:srgbClr val="C00000"/>
              </a:buClr>
            </a:pPr>
            <a:r>
              <a:rPr lang="en-US" altLang="en-US" sz="2700" dirty="0"/>
              <a:t>Motion carried or failed</a:t>
            </a:r>
          </a:p>
          <a:p>
            <a:pPr lvl="1" indent="-342900">
              <a:buClr>
                <a:srgbClr val="C00000"/>
              </a:buClr>
            </a:pPr>
            <a:r>
              <a:rPr lang="en-US" altLang="en-US" sz="2700" dirty="0"/>
              <a:t>Number of votes on each side, if known</a:t>
            </a:r>
          </a:p>
        </p:txBody>
      </p:sp>
      <p:pic>
        <p:nvPicPr>
          <p:cNvPr id="4" name="Picture 3">
            <a:extLst>
              <a:ext uri="{FF2B5EF4-FFF2-40B4-BE49-F238E27FC236}">
                <a16:creationId xmlns:a16="http://schemas.microsoft.com/office/drawing/2014/main" id="{847B3605-3878-47E4-ADA0-99626DF443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5728" y="1547343"/>
            <a:ext cx="2305050" cy="1990725"/>
          </a:xfrm>
          <a:prstGeom prst="rect">
            <a:avLst/>
          </a:prstGeom>
        </p:spPr>
      </p:pic>
      <p:pic>
        <p:nvPicPr>
          <p:cNvPr id="7" name="Picture 6" descr="Icon&#10;&#10;Description automatically generated">
            <a:extLst>
              <a:ext uri="{FF2B5EF4-FFF2-40B4-BE49-F238E27FC236}">
                <a16:creationId xmlns:a16="http://schemas.microsoft.com/office/drawing/2014/main" id="{4AF86A5D-EBAB-4008-B9BF-7AB8E05041C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850961" y="3797561"/>
            <a:ext cx="2292871" cy="2201156"/>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7340" y="119269"/>
            <a:ext cx="5188226" cy="715617"/>
          </a:xfrm>
        </p:spPr>
        <p:txBody>
          <a:bodyPr anchor="ctr">
            <a:noAutofit/>
          </a:bodyPr>
          <a:lstStyle/>
          <a:p>
            <a:pPr eaLnBrk="1" hangingPunct="1"/>
            <a:r>
              <a:rPr lang="en-US" altLang="en-US" sz="4800" dirty="0"/>
              <a:t>Point of Order</a:t>
            </a:r>
          </a:p>
        </p:txBody>
      </p:sp>
      <p:sp>
        <p:nvSpPr>
          <p:cNvPr id="54275" name="Rectangle 3"/>
          <p:cNvSpPr>
            <a:spLocks noGrp="1" noChangeArrowheads="1"/>
          </p:cNvSpPr>
          <p:nvPr>
            <p:ph idx="1"/>
          </p:nvPr>
        </p:nvSpPr>
        <p:spPr>
          <a:xfrm>
            <a:off x="4241882" y="276697"/>
            <a:ext cx="4409276" cy="5506279"/>
          </a:xfrm>
        </p:spPr>
        <p:txBody>
          <a:bodyPr anchor="ctr">
            <a:noAutofit/>
          </a:bodyPr>
          <a:lstStyle/>
          <a:p>
            <a:pPr marL="342900" indent="-342900">
              <a:spcAft>
                <a:spcPts val="450"/>
              </a:spcAft>
              <a:buClr>
                <a:srgbClr val="C00000"/>
              </a:buClr>
            </a:pPr>
            <a:r>
              <a:rPr lang="en-US" altLang="en-US" dirty="0"/>
              <a:t>Pointing out a discrepancy in the application of rules of order</a:t>
            </a:r>
          </a:p>
          <a:p>
            <a:pPr marL="342900" indent="-342900">
              <a:spcAft>
                <a:spcPts val="450"/>
              </a:spcAft>
              <a:buClr>
                <a:srgbClr val="C00000"/>
              </a:buClr>
            </a:pPr>
            <a:r>
              <a:rPr lang="en-US" altLang="en-US" dirty="0"/>
              <a:t>Needs to be made when the infraction or mistake occurs</a:t>
            </a:r>
          </a:p>
          <a:p>
            <a:pPr marL="342900" indent="-342900">
              <a:spcAft>
                <a:spcPts val="450"/>
              </a:spcAft>
              <a:buClr>
                <a:srgbClr val="C00000"/>
              </a:buClr>
            </a:pPr>
            <a:r>
              <a:rPr lang="en-US" altLang="en-US" dirty="0"/>
              <a:t>Member states reason for the Point of Order</a:t>
            </a:r>
          </a:p>
          <a:p>
            <a:pPr marL="562356" lvl="1" indent="-342900">
              <a:spcAft>
                <a:spcPts val="450"/>
              </a:spcAft>
              <a:buClr>
                <a:srgbClr val="C00000"/>
              </a:buClr>
            </a:pPr>
            <a:r>
              <a:rPr lang="en-US" altLang="en-US" sz="2800" dirty="0"/>
              <a:t>I make a Point of Order that _____________</a:t>
            </a:r>
          </a:p>
          <a:p>
            <a:pPr marL="342900" indent="-342900">
              <a:spcAft>
                <a:spcPts val="450"/>
              </a:spcAft>
              <a:buClr>
                <a:srgbClr val="C00000"/>
              </a:buClr>
            </a:pPr>
            <a:r>
              <a:rPr lang="en-US" altLang="en-US" dirty="0"/>
              <a:t>Chair – determines for or against Point of Order</a:t>
            </a:r>
          </a:p>
        </p:txBody>
      </p:sp>
      <p:pic>
        <p:nvPicPr>
          <p:cNvPr id="3" name="Picture 2" descr="A group of people sitting in front of a curtain&#10;&#10;Description automatically generated">
            <a:extLst>
              <a:ext uri="{FF2B5EF4-FFF2-40B4-BE49-F238E27FC236}">
                <a16:creationId xmlns:a16="http://schemas.microsoft.com/office/drawing/2014/main" id="{A33198E2-67EB-4789-8029-4018E3DF5FE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7340" y="1954755"/>
            <a:ext cx="3826565" cy="2150165"/>
          </a:xfrm>
          <a:prstGeom prst="rect">
            <a:avLst/>
          </a:prstGeom>
        </p:spPr>
      </p:pic>
      <p:sp>
        <p:nvSpPr>
          <p:cNvPr id="4" name="TextBox 3">
            <a:extLst>
              <a:ext uri="{FF2B5EF4-FFF2-40B4-BE49-F238E27FC236}">
                <a16:creationId xmlns:a16="http://schemas.microsoft.com/office/drawing/2014/main" id="{DD35DDCD-4820-716A-1654-37236597DBB4}"/>
              </a:ext>
            </a:extLst>
          </p:cNvPr>
          <p:cNvSpPr txBox="1"/>
          <p:nvPr/>
        </p:nvSpPr>
        <p:spPr>
          <a:xfrm>
            <a:off x="2268220" y="5934972"/>
            <a:ext cx="4607560" cy="369332"/>
          </a:xfrm>
          <a:prstGeom prst="rect">
            <a:avLst/>
          </a:prstGeom>
          <a:noFill/>
        </p:spPr>
        <p:txBody>
          <a:bodyPr wrap="square">
            <a:spAutoFit/>
          </a:bodyPr>
          <a:lstStyle/>
          <a:p>
            <a:pPr algn="ctr"/>
            <a:r>
              <a:rPr lang="en-US" altLang="en-US" sz="1800" b="1" i="1" dirty="0">
                <a:solidFill>
                  <a:srgbClr val="00B050"/>
                </a:solidFill>
              </a:rPr>
              <a:t> </a:t>
            </a:r>
            <a:r>
              <a:rPr lang="en-US" altLang="en-US" sz="1800" i="1" dirty="0">
                <a:solidFill>
                  <a:srgbClr val="00B050"/>
                </a:solidFill>
              </a:rPr>
              <a:t>(</a:t>
            </a:r>
            <a:r>
              <a:rPr lang="en-US" altLang="en-US" sz="1800" b="1" i="1" dirty="0">
                <a:solidFill>
                  <a:srgbClr val="00B050"/>
                </a:solidFill>
              </a:rPr>
              <a:t>§ 89-15 C</a:t>
            </a:r>
            <a:r>
              <a:rPr lang="en-US" altLang="en-US" b="1" i="1" dirty="0">
                <a:solidFill>
                  <a:srgbClr val="00B050"/>
                </a:solidFill>
              </a:rPr>
              <a:t> </a:t>
            </a:r>
            <a:r>
              <a:rPr lang="en-US" sz="1800" b="1" i="1" dirty="0">
                <a:solidFill>
                  <a:srgbClr val="00B050"/>
                </a:solidFill>
              </a:rPr>
              <a:t>and </a:t>
            </a:r>
            <a:r>
              <a:rPr lang="en-US" altLang="en-US" sz="1800" b="1" i="1" dirty="0">
                <a:solidFill>
                  <a:srgbClr val="00B050"/>
                </a:solidFill>
              </a:rPr>
              <a:t>RONR</a:t>
            </a:r>
            <a:r>
              <a:rPr lang="en-US" b="1" i="1" dirty="0">
                <a:solidFill>
                  <a:srgbClr val="00B050"/>
                </a:solidFill>
              </a:rPr>
              <a:t>) </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56472" y="337637"/>
            <a:ext cx="8608239" cy="795424"/>
          </a:xfrm>
        </p:spPr>
        <p:txBody>
          <a:bodyPr anchor="ctr">
            <a:noAutofit/>
          </a:bodyPr>
          <a:lstStyle/>
          <a:p>
            <a:r>
              <a:rPr lang="en-US" altLang="en-US" sz="4000" dirty="0"/>
              <a:t>Appeals of a Chair’s Point of Order Ruling</a:t>
            </a:r>
          </a:p>
        </p:txBody>
      </p:sp>
      <p:sp>
        <p:nvSpPr>
          <p:cNvPr id="54275" name="Rectangle 3"/>
          <p:cNvSpPr>
            <a:spLocks noGrp="1" noChangeArrowheads="1"/>
          </p:cNvSpPr>
          <p:nvPr>
            <p:ph idx="1"/>
          </p:nvPr>
        </p:nvSpPr>
        <p:spPr>
          <a:xfrm>
            <a:off x="4371975" y="1107775"/>
            <a:ext cx="4540672" cy="4916696"/>
          </a:xfrm>
        </p:spPr>
        <p:txBody>
          <a:bodyPr anchor="ctr">
            <a:normAutofit/>
          </a:bodyPr>
          <a:lstStyle/>
          <a:p>
            <a:pPr marL="342900" indent="-342900">
              <a:spcAft>
                <a:spcPts val="450"/>
              </a:spcAft>
              <a:buClr>
                <a:srgbClr val="C00000"/>
              </a:buClr>
            </a:pPr>
            <a:r>
              <a:rPr lang="en-US" altLang="en-US" dirty="0"/>
              <a:t>Member – I appeal the Chair’s decision</a:t>
            </a:r>
          </a:p>
          <a:p>
            <a:pPr marL="342900" indent="-342900">
              <a:spcAft>
                <a:spcPts val="450"/>
              </a:spcAft>
              <a:buClr>
                <a:srgbClr val="C00000"/>
              </a:buClr>
            </a:pPr>
            <a:r>
              <a:rPr lang="en-US" altLang="en-US" dirty="0"/>
              <a:t>Chair</a:t>
            </a:r>
          </a:p>
          <a:p>
            <a:pPr marL="342900" lvl="1" indent="-167879">
              <a:spcAft>
                <a:spcPts val="450"/>
              </a:spcAft>
              <a:buClr>
                <a:srgbClr val="C00000"/>
              </a:buClr>
            </a:pPr>
            <a:r>
              <a:rPr lang="en-US" altLang="en-US" dirty="0"/>
              <a:t>The decision of the Chair is appealed</a:t>
            </a:r>
          </a:p>
          <a:p>
            <a:pPr marL="342900" lvl="1" indent="-167879">
              <a:spcAft>
                <a:spcPts val="450"/>
              </a:spcAft>
              <a:buClr>
                <a:srgbClr val="C00000"/>
              </a:buClr>
            </a:pPr>
            <a:r>
              <a:rPr lang="en-US" altLang="en-US" dirty="0"/>
              <a:t>Clearly state exact question at issue and reasons for the Point of Order decision</a:t>
            </a:r>
          </a:p>
          <a:p>
            <a:pPr marL="342900" lvl="1" indent="-167879">
              <a:spcAft>
                <a:spcPts val="450"/>
              </a:spcAft>
              <a:buClr>
                <a:srgbClr val="C00000"/>
              </a:buClr>
            </a:pPr>
            <a:r>
              <a:rPr lang="en-US" altLang="en-US" dirty="0"/>
              <a:t>The vote is on: “Shall the decision of the Chair be sustained” </a:t>
            </a:r>
          </a:p>
          <a:p>
            <a:pPr marL="342900" lvl="1" indent="-167879">
              <a:spcAft>
                <a:spcPts val="450"/>
              </a:spcAft>
              <a:buClr>
                <a:srgbClr val="C00000"/>
              </a:buClr>
            </a:pPr>
            <a:r>
              <a:rPr lang="en-US" altLang="en-US" dirty="0"/>
              <a:t>Chair does not vote </a:t>
            </a:r>
            <a:r>
              <a:rPr lang="en-US" altLang="en-US" sz="1800" i="1" dirty="0">
                <a:solidFill>
                  <a:srgbClr val="00B050"/>
                </a:solidFill>
              </a:rPr>
              <a:t>(</a:t>
            </a:r>
            <a:r>
              <a:rPr lang="en-US" altLang="en-US" sz="1800" b="1" i="1" dirty="0">
                <a:solidFill>
                  <a:srgbClr val="00B050"/>
                </a:solidFill>
              </a:rPr>
              <a:t>§ 89-15 C</a:t>
            </a:r>
            <a:r>
              <a:rPr lang="en-US" sz="1800" b="1" i="1" dirty="0">
                <a:solidFill>
                  <a:srgbClr val="00B050"/>
                </a:solidFill>
              </a:rPr>
              <a:t>) </a:t>
            </a:r>
          </a:p>
        </p:txBody>
      </p:sp>
      <p:pic>
        <p:nvPicPr>
          <p:cNvPr id="5" name="Content Placeholder 3">
            <a:extLst>
              <a:ext uri="{FF2B5EF4-FFF2-40B4-BE49-F238E27FC236}">
                <a16:creationId xmlns:a16="http://schemas.microsoft.com/office/drawing/2014/main" id="{BBFB3F6B-22EC-4BC8-A840-7D996578FC04}"/>
              </a:ext>
            </a:extLst>
          </p:cNvPr>
          <p:cNvPicPr>
            <a:picLocks noChangeAspect="1"/>
          </p:cNvPicPr>
          <p:nvPr/>
        </p:nvPicPr>
        <p:blipFill rotWithShape="1">
          <a:blip r:embed="rId3">
            <a:extLst>
              <a:ext uri="{28A0092B-C50C-407E-A947-70E740481C1C}">
                <a14:useLocalDpi xmlns:a14="http://schemas.microsoft.com/office/drawing/2010/main" val="0"/>
              </a:ext>
            </a:extLst>
          </a:blip>
          <a:srcRect l="-716" t="-242" r="716" b="242"/>
          <a:stretch/>
        </p:blipFill>
        <p:spPr>
          <a:xfrm>
            <a:off x="139149" y="1842346"/>
            <a:ext cx="4142781" cy="2682029"/>
          </a:xfrm>
          <a:prstGeom prst="rect">
            <a:avLst/>
          </a:prstGeom>
        </p:spPr>
      </p:pic>
    </p:spTree>
    <p:extLst>
      <p:ext uri="{BB962C8B-B14F-4D97-AF65-F5344CB8AC3E}">
        <p14:creationId xmlns:p14="http://schemas.microsoft.com/office/powerpoint/2010/main" val="4868673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35918FED3F5545826C42441CC7CEBF" ma:contentTypeVersion="13" ma:contentTypeDescription="Create a new document." ma:contentTypeScope="" ma:versionID="075feecd521e005094e395123f15ad2b">
  <xsd:schema xmlns:xsd="http://www.w3.org/2001/XMLSchema" xmlns:xs="http://www.w3.org/2001/XMLSchema" xmlns:p="http://schemas.microsoft.com/office/2006/metadata/properties" xmlns:ns2="d77f071f-1c9d-4fd9-b3a5-aabf4cc306c4" xmlns:ns3="8be4dc16-ac1e-4a4d-bb93-282bc7ae59bd" targetNamespace="http://schemas.microsoft.com/office/2006/metadata/properties" ma:root="true" ma:fieldsID="bedd29862899c4244feb35037b3d37f8" ns2:_="" ns3:_="">
    <xsd:import namespace="d77f071f-1c9d-4fd9-b3a5-aabf4cc306c4"/>
    <xsd:import namespace="8be4dc16-ac1e-4a4d-bb93-282bc7ae59b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f071f-1c9d-4fd9-b3a5-aabf4cc306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718347-7ac7-43d2-8bc2-3254bf33472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e4dc16-ac1e-4a4d-bb93-282bc7ae59b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71038a7-94cd-48c0-99ee-4c36e17e31d5}" ma:internalName="TaxCatchAll" ma:showField="CatchAllData" ma:web="8be4dc16-ac1e-4a4d-bb93-282bc7ae59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7f071f-1c9d-4fd9-b3a5-aabf4cc306c4">
      <Terms xmlns="http://schemas.microsoft.com/office/infopath/2007/PartnerControls"/>
    </lcf76f155ced4ddcb4097134ff3c332f>
    <TaxCatchAll xmlns="8be4dc16-ac1e-4a4d-bb93-282bc7ae59bd" xsi:nil="true"/>
  </documentManagement>
</p:properties>
</file>

<file path=customXml/itemProps1.xml><?xml version="1.0" encoding="utf-8"?>
<ds:datastoreItem xmlns:ds="http://schemas.openxmlformats.org/officeDocument/2006/customXml" ds:itemID="{942FB681-A03A-4599-A9B9-B2ADF8BA5D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7f071f-1c9d-4fd9-b3a5-aabf4cc306c4"/>
    <ds:schemaRef ds:uri="8be4dc16-ac1e-4a4d-bb93-282bc7ae59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D667BF-4E2D-4B07-BAA2-A9ACBA9C6EBD}">
  <ds:schemaRefs>
    <ds:schemaRef ds:uri="http://schemas.microsoft.com/sharepoint/v3/contenttype/forms"/>
  </ds:schemaRefs>
</ds:datastoreItem>
</file>

<file path=customXml/itemProps3.xml><?xml version="1.0" encoding="utf-8"?>
<ds:datastoreItem xmlns:ds="http://schemas.openxmlformats.org/officeDocument/2006/customXml" ds:itemID="{B4E6C2DB-DEE9-4C9A-99A2-7917E13651A9}">
  <ds:schemaRefs>
    <ds:schemaRef ds:uri="d77f071f-1c9d-4fd9-b3a5-aabf4cc306c4"/>
    <ds:schemaRef ds:uri="http://schemas.openxmlformats.org/package/2006/metadata/core-properties"/>
    <ds:schemaRef ds:uri="http://www.w3.org/XML/1998/namespace"/>
    <ds:schemaRef ds:uri="http://purl.org/dc/elements/1.1/"/>
    <ds:schemaRef ds:uri="http://schemas.microsoft.com/office/infopath/2007/PartnerControls"/>
    <ds:schemaRef ds:uri="http://schemas.microsoft.com/office/2006/documentManagement/types"/>
    <ds:schemaRef ds:uri="http://purl.org/dc/terms/"/>
    <ds:schemaRef ds:uri="8be4dc16-ac1e-4a4d-bb93-282bc7ae59bd"/>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1463</TotalTime>
  <Words>10892</Words>
  <Application>Microsoft Office PowerPoint</Application>
  <PresentationFormat>On-screen Show (4:3)</PresentationFormat>
  <Paragraphs>1714</Paragraphs>
  <Slides>112</Slides>
  <Notes>84</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112</vt:i4>
      </vt:variant>
    </vt:vector>
  </HeadingPairs>
  <TitlesOfParts>
    <vt:vector size="133" baseType="lpstr">
      <vt:lpstr>SimSun</vt:lpstr>
      <vt:lpstr>Aharoni</vt:lpstr>
      <vt:lpstr>Arial</vt:lpstr>
      <vt:lpstr>Arial Narrow</vt:lpstr>
      <vt:lpstr>Calibri</vt:lpstr>
      <vt:lpstr>Calibri Light</vt:lpstr>
      <vt:lpstr>Cambria</vt:lpstr>
      <vt:lpstr>CG Times</vt:lpstr>
      <vt:lpstr>Comic Sans MS</vt:lpstr>
      <vt:lpstr>Courier New</vt:lpstr>
      <vt:lpstr>Garamond</vt:lpstr>
      <vt:lpstr>Helvetica</vt:lpstr>
      <vt:lpstr>Lucida Grande</vt:lpstr>
      <vt:lpstr>Merriweather</vt:lpstr>
      <vt:lpstr>Myriad Pro</vt:lpstr>
      <vt:lpstr>Red Hat Text</vt:lpstr>
      <vt:lpstr>Roboto</vt:lpstr>
      <vt:lpstr>Times New Roman</vt:lpstr>
      <vt:lpstr>Univers</vt:lpstr>
      <vt:lpstr>Wingdings</vt:lpstr>
      <vt:lpstr>Office Theme</vt:lpstr>
      <vt:lpstr>How to be an Effective Trustee</vt:lpstr>
      <vt:lpstr>Getting Started</vt:lpstr>
      <vt:lpstr>What is the First Thing to Remember?</vt:lpstr>
      <vt:lpstr>Board Function - Visionary</vt:lpstr>
      <vt:lpstr>Leadership and Management</vt:lpstr>
      <vt:lpstr>What Does It Mean to be a Visionary</vt:lpstr>
      <vt:lpstr>What is Leadership</vt:lpstr>
      <vt:lpstr>Village President  (Wis. Stat. § 61.24 &amp; § 89-5)</vt:lpstr>
      <vt:lpstr>Village Board  (Wis. Stat. § 61.34 &amp; Ordinance § 89-7)</vt:lpstr>
      <vt:lpstr>Standing Committees  Each has three Trustee members (§ 89-6 A)</vt:lpstr>
      <vt:lpstr>Policy versus Operations</vt:lpstr>
      <vt:lpstr>Policy vs. Administration &amp; Operations</vt:lpstr>
      <vt:lpstr>Policy - President &amp; Board</vt:lpstr>
      <vt:lpstr>Operations (Committee Chairs and Department Staff)</vt:lpstr>
      <vt:lpstr>Trustee / Staff Relations</vt:lpstr>
      <vt:lpstr>Summary - Ends and Means</vt:lpstr>
      <vt:lpstr>Summary - Ends and Means</vt:lpstr>
      <vt:lpstr>Roles &amp; Responsibilities Exercise</vt:lpstr>
      <vt:lpstr>Meetings</vt:lpstr>
      <vt:lpstr>PowerPoint Presentation</vt:lpstr>
      <vt:lpstr>PowerPoint Presentation</vt:lpstr>
      <vt:lpstr>Agendas</vt:lpstr>
      <vt:lpstr>Who Sets the Agenda?</vt:lpstr>
      <vt:lpstr>Minutes (Wis. Stat. § 985.01(6) &amp; § 89-11 A)</vt:lpstr>
      <vt:lpstr>Minutes – Core Concept</vt:lpstr>
      <vt:lpstr>Recording Formal Decisions</vt:lpstr>
      <vt:lpstr>What is a Meeting?</vt:lpstr>
      <vt:lpstr>Intent of Open Meetings Law</vt:lpstr>
      <vt:lpstr>What bodies are subject to the WI Open Meetings law?</vt:lpstr>
      <vt:lpstr>Meeting defined - The Two Tests</vt:lpstr>
      <vt:lpstr>Numbers Test</vt:lpstr>
      <vt:lpstr>Quiz Question</vt:lpstr>
      <vt:lpstr>Responses</vt:lpstr>
      <vt:lpstr>Quorum</vt:lpstr>
      <vt:lpstr>Some Special Cases</vt:lpstr>
      <vt:lpstr>Walking Quorum - Elements</vt:lpstr>
      <vt:lpstr>Permitted closed sessions</vt:lpstr>
      <vt:lpstr>Closed session procedures</vt:lpstr>
      <vt:lpstr>Closed session procedures</vt:lpstr>
      <vt:lpstr>The Audience &amp; Citizens – The Community</vt:lpstr>
      <vt:lpstr>Open Meetings Exercise</vt:lpstr>
      <vt:lpstr>Closed Meetings Exercise</vt:lpstr>
      <vt:lpstr>Meeting Procedures &amp; Rules</vt:lpstr>
      <vt:lpstr>Roberts Rules of Order</vt:lpstr>
      <vt:lpstr>Why Meeting Rules &amp; Procedures?</vt:lpstr>
      <vt:lpstr>Village Meeting Rules </vt:lpstr>
      <vt:lpstr>Meeting Dynamics</vt:lpstr>
      <vt:lpstr>Before the meeting</vt:lpstr>
      <vt:lpstr>Meeting Preparation</vt:lpstr>
      <vt:lpstr>Decorum Rules For Elected Officials &amp; Meeting Participants</vt:lpstr>
      <vt:lpstr>Interpersonal Dynamics</vt:lpstr>
      <vt:lpstr>PowerPoint Presentation</vt:lpstr>
      <vt:lpstr>Communication Starts with Listening</vt:lpstr>
      <vt:lpstr>Thinking versus Speaking</vt:lpstr>
      <vt:lpstr>Listening - with your Eyes, Ears, and Feelings</vt:lpstr>
      <vt:lpstr>And “hears” why!</vt:lpstr>
      <vt:lpstr>Positions vs. Interests</vt:lpstr>
      <vt:lpstr>Getting to Yes</vt:lpstr>
      <vt:lpstr>PowerPoint Presentation</vt:lpstr>
      <vt:lpstr>Scout Mindset</vt:lpstr>
      <vt:lpstr>What is a Motion?</vt:lpstr>
      <vt:lpstr>Motions</vt:lpstr>
      <vt:lpstr>Motions</vt:lpstr>
      <vt:lpstr>Main Motion</vt:lpstr>
      <vt:lpstr>Incidental Motions</vt:lpstr>
      <vt:lpstr>Privileged Motions</vt:lpstr>
      <vt:lpstr>Subsidiary Motions</vt:lpstr>
      <vt:lpstr>Q#5 – Which of these main motion statements are true?</vt:lpstr>
      <vt:lpstr>Q#5 – Which of these main motion statements are true?</vt:lpstr>
      <vt:lpstr>Robert 's Rules of Order Motions Chart - https://robertsrules.org/motions.htm</vt:lpstr>
      <vt:lpstr>Robert 's Rules of Order Motions Chart - https://robertsrules.org/motions.htm</vt:lpstr>
      <vt:lpstr>PowerPoint Presentation</vt:lpstr>
      <vt:lpstr>PowerPoint Presentation</vt:lpstr>
      <vt:lpstr>PowerPoint Presentation</vt:lpstr>
      <vt:lpstr>PowerPoint Presentation</vt:lpstr>
      <vt:lpstr>PowerPoint Presentation</vt:lpstr>
      <vt:lpstr>Exercise</vt:lpstr>
      <vt:lpstr>A Motion’s Life – Start to Finish</vt:lpstr>
      <vt:lpstr>1. Obtain Floor</vt:lpstr>
      <vt:lpstr>2.  Make Motion</vt:lpstr>
      <vt:lpstr>3. Motion Seconded</vt:lpstr>
      <vt:lpstr>4. Chair Restates</vt:lpstr>
      <vt:lpstr>5. Members Debate - Discuss</vt:lpstr>
      <vt:lpstr>5. Members Discuss - Amendments</vt:lpstr>
      <vt:lpstr>5. Members Discuss - Amendments</vt:lpstr>
      <vt:lpstr>5. Members Discuss – Refer to Committee</vt:lpstr>
      <vt:lpstr>5. Members Discuss – Postpone &amp; Table</vt:lpstr>
      <vt:lpstr>Side Trip on Discussion</vt:lpstr>
      <vt:lpstr>Single Person or Minority  Dominating Discussion</vt:lpstr>
      <vt:lpstr>6. Put to Vote</vt:lpstr>
      <vt:lpstr>End Debate –  Call the Question?</vt:lpstr>
      <vt:lpstr>7. Members Vote</vt:lpstr>
      <vt:lpstr>Side Trip on Voting</vt:lpstr>
      <vt:lpstr>Side Trip on Voting</vt:lpstr>
      <vt:lpstr>Side Trip on Voting</vt:lpstr>
      <vt:lpstr>Side Trip on Voting - Abstentions</vt:lpstr>
      <vt:lpstr>8. Result Announced</vt:lpstr>
      <vt:lpstr>Point of Order</vt:lpstr>
      <vt:lpstr>Appeals of a Chair’s Point of Order Ruling</vt:lpstr>
      <vt:lpstr>Scenario #1 – Village  Annual Budget Hearing</vt:lpstr>
      <vt:lpstr>Scenario #2 –Village Board Meeting– Non-Agenda Item Introduced </vt:lpstr>
      <vt:lpstr>Scenario #3 –Board Meeting Member Disruption</vt:lpstr>
      <vt:lpstr>Local Government Education Parliamentary Procedure Videos</vt:lpstr>
      <vt:lpstr>Remember!</vt:lpstr>
      <vt:lpstr>After the meeting</vt:lpstr>
      <vt:lpstr>Wisconsin Certified Public Manager® Program</vt:lpstr>
      <vt:lpstr>Wisconsin Certified Public Manager® Program</vt:lpstr>
      <vt:lpstr>Who should attend?</vt:lpstr>
      <vt:lpstr>Program overview</vt:lpstr>
      <vt:lpstr>Questions?</vt:lpstr>
      <vt:lpstr>Resources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Procedures for Local Government Meetings</dc:title>
  <dc:creator>DANIEL D FOTH</dc:creator>
  <cp:lastModifiedBy>DANIEL D FOTH</cp:lastModifiedBy>
  <cp:revision>54</cp:revision>
  <cp:lastPrinted>2025-04-15T14:00:17Z</cp:lastPrinted>
  <dcterms:created xsi:type="dcterms:W3CDTF">2020-09-11T09:26:06Z</dcterms:created>
  <dcterms:modified xsi:type="dcterms:W3CDTF">2025-04-21T16:36:18Z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0x0101008035918FED3F5545826C42441CC7CEBF</vt:lpwstr>
  </property>
  <property fmtid="{D5CDD505-2E9C-101B-9397-08002B2CF9AE}" pid="3" name="MediaServiceImageTags">
    <vt:lpwstr/>
  </property>
</Properties>
</file>