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58" r:id="rId5"/>
    <p:sldId id="260" r:id="rId6"/>
    <p:sldId id="263" r:id="rId7"/>
    <p:sldId id="259"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ccinfo@northchevychase.org" userId="1ca35f6bff960b4b" providerId="LiveId" clId="{1D9E60E0-D8D6-429B-B603-CE5EF054A061}"/>
    <pc:docChg chg="undo custSel addSld delSld modSld">
      <pc:chgData name="nccinfo@northchevychase.org" userId="1ca35f6bff960b4b" providerId="LiveId" clId="{1D9E60E0-D8D6-429B-B603-CE5EF054A061}" dt="2021-04-30T14:48:12.205" v="1357" actId="6549"/>
      <pc:docMkLst>
        <pc:docMk/>
      </pc:docMkLst>
      <pc:sldChg chg="modSp mod">
        <pc:chgData name="nccinfo@northchevychase.org" userId="1ca35f6bff960b4b" providerId="LiveId" clId="{1D9E60E0-D8D6-429B-B603-CE5EF054A061}" dt="2021-04-30T14:48:12.205" v="1357" actId="6549"/>
        <pc:sldMkLst>
          <pc:docMk/>
          <pc:sldMk cId="1162455205" sldId="257"/>
        </pc:sldMkLst>
        <pc:spChg chg="mod">
          <ac:chgData name="nccinfo@northchevychase.org" userId="1ca35f6bff960b4b" providerId="LiveId" clId="{1D9E60E0-D8D6-429B-B603-CE5EF054A061}" dt="2021-04-30T13:49:22.786" v="20" actId="20577"/>
          <ac:spMkLst>
            <pc:docMk/>
            <pc:sldMk cId="1162455205" sldId="257"/>
            <ac:spMk id="2" creationId="{6A8EF821-10C4-4899-BAD8-D21FD8BF780C}"/>
          </ac:spMkLst>
        </pc:spChg>
        <pc:spChg chg="mod">
          <ac:chgData name="nccinfo@northchevychase.org" userId="1ca35f6bff960b4b" providerId="LiveId" clId="{1D9E60E0-D8D6-429B-B603-CE5EF054A061}" dt="2021-04-30T14:48:12.205" v="1357" actId="6549"/>
          <ac:spMkLst>
            <pc:docMk/>
            <pc:sldMk cId="1162455205" sldId="257"/>
            <ac:spMk id="3" creationId="{7A25821B-C883-43AE-A035-F5D1A91EEAD0}"/>
          </ac:spMkLst>
        </pc:spChg>
      </pc:sldChg>
      <pc:sldChg chg="modSp mod">
        <pc:chgData name="nccinfo@northchevychase.org" userId="1ca35f6bff960b4b" providerId="LiveId" clId="{1D9E60E0-D8D6-429B-B603-CE5EF054A061}" dt="2021-04-30T14:47:12.219" v="1276" actId="20577"/>
        <pc:sldMkLst>
          <pc:docMk/>
          <pc:sldMk cId="737958975" sldId="262"/>
        </pc:sldMkLst>
        <pc:spChg chg="mod">
          <ac:chgData name="nccinfo@northchevychase.org" userId="1ca35f6bff960b4b" providerId="LiveId" clId="{1D9E60E0-D8D6-429B-B603-CE5EF054A061}" dt="2021-04-30T14:47:12.219" v="1276" actId="20577"/>
          <ac:spMkLst>
            <pc:docMk/>
            <pc:sldMk cId="737958975" sldId="262"/>
            <ac:spMk id="3" creationId="{134C2B27-E3EA-4FA2-A0E7-79E326B3A521}"/>
          </ac:spMkLst>
        </pc:spChg>
      </pc:sldChg>
      <pc:sldChg chg="modSp mod">
        <pc:chgData name="nccinfo@northchevychase.org" userId="1ca35f6bff960b4b" providerId="LiveId" clId="{1D9E60E0-D8D6-429B-B603-CE5EF054A061}" dt="2021-04-30T14:46:08.743" v="1268" actId="20577"/>
        <pc:sldMkLst>
          <pc:docMk/>
          <pc:sldMk cId="2330703847" sldId="263"/>
        </pc:sldMkLst>
        <pc:spChg chg="mod">
          <ac:chgData name="nccinfo@northchevychase.org" userId="1ca35f6bff960b4b" providerId="LiveId" clId="{1D9E60E0-D8D6-429B-B603-CE5EF054A061}" dt="2021-04-30T14:46:08.743" v="1268" actId="20577"/>
          <ac:spMkLst>
            <pc:docMk/>
            <pc:sldMk cId="2330703847" sldId="263"/>
            <ac:spMk id="3" creationId="{9B6457F4-4FE8-4A88-890B-DCAB756CCD2A}"/>
          </ac:spMkLst>
        </pc:spChg>
      </pc:sldChg>
      <pc:sldChg chg="new del">
        <pc:chgData name="nccinfo@northchevychase.org" userId="1ca35f6bff960b4b" providerId="LiveId" clId="{1D9E60E0-D8D6-429B-B603-CE5EF054A061}" dt="2021-04-30T13:49:07.253" v="1" actId="680"/>
        <pc:sldMkLst>
          <pc:docMk/>
          <pc:sldMk cId="4133811751" sldId="264"/>
        </pc:sldMkLst>
      </pc:sldChg>
      <pc:sldChg chg="add">
        <pc:chgData name="nccinfo@northchevychase.org" userId="1ca35f6bff960b4b" providerId="LiveId" clId="{1D9E60E0-D8D6-429B-B603-CE5EF054A061}" dt="2021-04-30T13:49:16.285" v="2" actId="2890"/>
        <pc:sldMkLst>
          <pc:docMk/>
          <pc:sldMk cId="4197088685"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A02DC-9E86-49C9-9A43-FEB5DA793984}" type="datetimeFigureOut">
              <a:rPr lang="en-US" smtClean="0"/>
              <a:t>4/30/2021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63D32-00FD-4D52-B7C5-F7242BAE8558}" type="slidenum">
              <a:rPr lang="en-US" smtClean="0"/>
              <a:t>‹#›</a:t>
            </a:fld>
            <a:endParaRPr lang="en-US" dirty="0"/>
          </a:p>
        </p:txBody>
      </p:sp>
    </p:spTree>
    <p:extLst>
      <p:ext uri="{BB962C8B-B14F-4D97-AF65-F5344CB8AC3E}">
        <p14:creationId xmlns:p14="http://schemas.microsoft.com/office/powerpoint/2010/main" val="186831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C688-EC15-4233-AD52-BE517E2D3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04A65-BA3B-49D5-BFEF-87404BC46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050E03-4123-4AFE-B50E-B5F3FF4E5854}"/>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5" name="Footer Placeholder 4">
            <a:extLst>
              <a:ext uri="{FF2B5EF4-FFF2-40B4-BE49-F238E27FC236}">
                <a16:creationId xmlns:a16="http://schemas.microsoft.com/office/drawing/2014/main" id="{0BE833BB-3745-4CB4-8DC8-AD23666ADD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95D36F-B60F-4EA3-A477-F104D15AE318}"/>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28045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E4E9-2E78-4F4E-AA45-041D8B04E6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EA1C25-5696-4FE5-A3B9-5EA8BED76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2EA4F-E8AD-4D86-870B-B35362C8FDAC}"/>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5" name="Footer Placeholder 4">
            <a:extLst>
              <a:ext uri="{FF2B5EF4-FFF2-40B4-BE49-F238E27FC236}">
                <a16:creationId xmlns:a16="http://schemas.microsoft.com/office/drawing/2014/main" id="{9BFF9DC2-AF5F-4F90-A731-41FE106ED3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769CE-58A0-42DB-B7EC-DA159964B378}"/>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358166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B108C-3CC0-4105-9F8A-424099C9B8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BC2562-61B5-4F15-9DE4-62486DD688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A9CC4-537A-4097-9D8B-669A3284DDE7}"/>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5" name="Footer Placeholder 4">
            <a:extLst>
              <a:ext uri="{FF2B5EF4-FFF2-40B4-BE49-F238E27FC236}">
                <a16:creationId xmlns:a16="http://schemas.microsoft.com/office/drawing/2014/main" id="{7549AD73-37BA-4F50-8124-AEBA3B604C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A39871-2A29-44A0-BB90-78BE7622E827}"/>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350986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A95B-92CC-40D8-BD82-4157D2660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96820-CEFB-4D0F-94C2-B572500F7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9125C-F284-4CF7-B663-2B8367232007}"/>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5" name="Footer Placeholder 4">
            <a:extLst>
              <a:ext uri="{FF2B5EF4-FFF2-40B4-BE49-F238E27FC236}">
                <a16:creationId xmlns:a16="http://schemas.microsoft.com/office/drawing/2014/main" id="{665C4820-643E-4A5A-9FC1-32456C0455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02AA7E-6677-414C-9C57-86DDD317F3D8}"/>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304941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E1B1-4918-455E-915A-B92400797E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B30B90-B4DA-4A69-AE7B-676D12D63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32B429-8FCC-4897-A2FB-1294AD0F19FE}"/>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5" name="Footer Placeholder 4">
            <a:extLst>
              <a:ext uri="{FF2B5EF4-FFF2-40B4-BE49-F238E27FC236}">
                <a16:creationId xmlns:a16="http://schemas.microsoft.com/office/drawing/2014/main" id="{00D7118D-E0C5-48F2-B4BD-5E9EDBDCFF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76C8FC-93C6-4C24-97B1-17C3FC674D39}"/>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273881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CA5A-281B-474C-BEFE-6380167FD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517E8-05B9-495A-A03C-A38FEBCCE7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66B80C-3C9D-4F67-8363-A72C7F2B61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93452D-EFEB-4BEB-AB67-AB6F9A2FAB4A}"/>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6" name="Footer Placeholder 5">
            <a:extLst>
              <a:ext uri="{FF2B5EF4-FFF2-40B4-BE49-F238E27FC236}">
                <a16:creationId xmlns:a16="http://schemas.microsoft.com/office/drawing/2014/main" id="{2B910788-1A12-451E-87B8-6DC250FE8C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CF8142-4D34-4A8B-8F78-7BBC498B4B71}"/>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295160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A91A-0A44-4197-8D18-7AC6381269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169C39-928D-46A9-84A1-C239A1D13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B2BC03-5AB8-458A-9D4E-09A464C3B8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DECE0-E8C3-462E-85A1-A2B278A26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FA03B-7C3D-4FDC-AFF8-31F65541F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E84281-E290-4E46-BCE7-55538EA2FEE8}"/>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8" name="Footer Placeholder 7">
            <a:extLst>
              <a:ext uri="{FF2B5EF4-FFF2-40B4-BE49-F238E27FC236}">
                <a16:creationId xmlns:a16="http://schemas.microsoft.com/office/drawing/2014/main" id="{AA9F7080-03EE-48FA-92F4-F05ADE1D5A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0E0A417-35DC-4AAC-B38F-A47FB09D954E}"/>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312127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6DA1-6C53-4869-9688-AA18DC5BB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D5F60-37FF-4D1F-B632-3F20ADF86568}"/>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4" name="Footer Placeholder 3">
            <a:extLst>
              <a:ext uri="{FF2B5EF4-FFF2-40B4-BE49-F238E27FC236}">
                <a16:creationId xmlns:a16="http://schemas.microsoft.com/office/drawing/2014/main" id="{19CF709D-75BF-4265-868B-8B0660C320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7325B3-6B24-43B6-A079-1396C4ACD0D3}"/>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46967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C49F5-1AA1-480A-BE9E-20F87E93C897}"/>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3" name="Footer Placeholder 2">
            <a:extLst>
              <a:ext uri="{FF2B5EF4-FFF2-40B4-BE49-F238E27FC236}">
                <a16:creationId xmlns:a16="http://schemas.microsoft.com/office/drawing/2014/main" id="{200590D5-7B03-4495-92CC-A181C34020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574C48-D95C-49BD-9DD7-AADD9FCC46DD}"/>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290393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4903-792E-4563-894E-406F3927F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14F82-7F93-4515-B4AF-BBBBA7F4E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ABD43-DAD2-4832-BDA7-ACD4272E9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60B36-1475-44AA-86F6-1EF339AF8AF5}"/>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6" name="Footer Placeholder 5">
            <a:extLst>
              <a:ext uri="{FF2B5EF4-FFF2-40B4-BE49-F238E27FC236}">
                <a16:creationId xmlns:a16="http://schemas.microsoft.com/office/drawing/2014/main" id="{738760AF-D01F-45DE-99BC-ADAB8191D0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2C9E0E-734A-4CDB-A629-BF4F13A85460}"/>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229770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B2EC-225C-4569-BDAA-899F67A7B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F32B0E-843D-4F26-8FAE-854B17625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FA18F2-1A53-486E-B844-6751C30E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C952F-3479-4E3B-AB2D-7608011D2A67}"/>
              </a:ext>
            </a:extLst>
          </p:cNvPr>
          <p:cNvSpPr>
            <a:spLocks noGrp="1"/>
          </p:cNvSpPr>
          <p:nvPr>
            <p:ph type="dt" sz="half" idx="10"/>
          </p:nvPr>
        </p:nvSpPr>
        <p:spPr/>
        <p:txBody>
          <a:bodyPr/>
          <a:lstStyle/>
          <a:p>
            <a:fld id="{A2891AD3-81B7-4013-AD68-C16CC3A558AF}" type="datetimeFigureOut">
              <a:rPr lang="en-US" smtClean="0"/>
              <a:t>4/30/2021</a:t>
            </a:fld>
            <a:endParaRPr lang="en-US" dirty="0"/>
          </a:p>
        </p:txBody>
      </p:sp>
      <p:sp>
        <p:nvSpPr>
          <p:cNvPr id="6" name="Footer Placeholder 5">
            <a:extLst>
              <a:ext uri="{FF2B5EF4-FFF2-40B4-BE49-F238E27FC236}">
                <a16:creationId xmlns:a16="http://schemas.microsoft.com/office/drawing/2014/main" id="{9BD5B906-0802-4482-9BFC-1975239DC8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E0E882-0DF4-4243-8AD2-805BE759E932}"/>
              </a:ext>
            </a:extLst>
          </p:cNvPr>
          <p:cNvSpPr>
            <a:spLocks noGrp="1"/>
          </p:cNvSpPr>
          <p:nvPr>
            <p:ph type="sldNum" sz="quarter" idx="12"/>
          </p:nvPr>
        </p:nvSpPr>
        <p:spPr/>
        <p:txBody>
          <a:bodyPr/>
          <a:lstStyle/>
          <a:p>
            <a:fld id="{314EB46C-B2CF-4FD1-8316-275623C00FDA}" type="slidenum">
              <a:rPr lang="en-US" smtClean="0"/>
              <a:t>‹#›</a:t>
            </a:fld>
            <a:endParaRPr lang="en-US" dirty="0"/>
          </a:p>
        </p:txBody>
      </p:sp>
    </p:spTree>
    <p:extLst>
      <p:ext uri="{BB962C8B-B14F-4D97-AF65-F5344CB8AC3E}">
        <p14:creationId xmlns:p14="http://schemas.microsoft.com/office/powerpoint/2010/main" val="422007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4A19E-185A-4F5A-8437-FA606B25D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F0C0C9-E381-456B-9839-28A719CBA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38A96-2AAB-4BC7-9E09-C10ED7543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91AD3-81B7-4013-AD68-C16CC3A558AF}" type="datetimeFigureOut">
              <a:rPr lang="en-US" smtClean="0"/>
              <a:t>4/30/2021</a:t>
            </a:fld>
            <a:endParaRPr lang="en-US" dirty="0"/>
          </a:p>
        </p:txBody>
      </p:sp>
      <p:sp>
        <p:nvSpPr>
          <p:cNvPr id="5" name="Footer Placeholder 4">
            <a:extLst>
              <a:ext uri="{FF2B5EF4-FFF2-40B4-BE49-F238E27FC236}">
                <a16:creationId xmlns:a16="http://schemas.microsoft.com/office/drawing/2014/main" id="{1B47AA4D-F4CE-4701-B971-A401FF550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14DDD7-0B9D-45BB-91CA-BB08C899A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EB46C-B2CF-4FD1-8316-275623C00FDA}" type="slidenum">
              <a:rPr lang="en-US" smtClean="0"/>
              <a:t>‹#›</a:t>
            </a:fld>
            <a:endParaRPr lang="en-US" dirty="0"/>
          </a:p>
        </p:txBody>
      </p:sp>
    </p:spTree>
    <p:extLst>
      <p:ext uri="{BB962C8B-B14F-4D97-AF65-F5344CB8AC3E}">
        <p14:creationId xmlns:p14="http://schemas.microsoft.com/office/powerpoint/2010/main" val="394006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F8F4-04F3-4DFE-AB28-B492B6A0F849}"/>
              </a:ext>
            </a:extLst>
          </p:cNvPr>
          <p:cNvSpPr>
            <a:spLocks noGrp="1"/>
          </p:cNvSpPr>
          <p:nvPr>
            <p:ph type="ctrTitle"/>
          </p:nvPr>
        </p:nvSpPr>
        <p:spPr/>
        <p:txBody>
          <a:bodyPr>
            <a:normAutofit/>
          </a:bodyPr>
          <a:lstStyle/>
          <a:p>
            <a:r>
              <a:rPr lang="en-US" sz="3600" b="1" dirty="0"/>
              <a:t>2021 Annual Report</a:t>
            </a:r>
            <a:br>
              <a:rPr lang="en-US" sz="3600" b="1" dirty="0"/>
            </a:br>
            <a:r>
              <a:rPr lang="en-US" sz="3600" b="1" dirty="0"/>
              <a:t>Village of North Chevy Chase</a:t>
            </a:r>
          </a:p>
        </p:txBody>
      </p:sp>
      <p:sp>
        <p:nvSpPr>
          <p:cNvPr id="3" name="Subtitle 2">
            <a:extLst>
              <a:ext uri="{FF2B5EF4-FFF2-40B4-BE49-F238E27FC236}">
                <a16:creationId xmlns:a16="http://schemas.microsoft.com/office/drawing/2014/main" id="{FC8E285E-2A95-49BE-82D7-237B8FB95E48}"/>
              </a:ext>
            </a:extLst>
          </p:cNvPr>
          <p:cNvSpPr>
            <a:spLocks noGrp="1"/>
          </p:cNvSpPr>
          <p:nvPr>
            <p:ph type="subTitle" idx="1"/>
          </p:nvPr>
        </p:nvSpPr>
        <p:spPr/>
        <p:txBody>
          <a:bodyPr/>
          <a:lstStyle/>
          <a:p>
            <a:r>
              <a:rPr lang="en-US" dirty="0"/>
              <a:t>By Adrian Andreassi, Village Council Chair</a:t>
            </a:r>
          </a:p>
        </p:txBody>
      </p:sp>
      <p:pic>
        <p:nvPicPr>
          <p:cNvPr id="5" name="Picture 4">
            <a:extLst>
              <a:ext uri="{FF2B5EF4-FFF2-40B4-BE49-F238E27FC236}">
                <a16:creationId xmlns:a16="http://schemas.microsoft.com/office/drawing/2014/main" id="{0AEE6D0D-A01B-4523-B371-6486107BC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775" y="1147763"/>
            <a:ext cx="1400175" cy="1400175"/>
          </a:xfrm>
          <a:prstGeom prst="rect">
            <a:avLst/>
          </a:prstGeom>
        </p:spPr>
      </p:pic>
    </p:spTree>
    <p:extLst>
      <p:ext uri="{BB962C8B-B14F-4D97-AF65-F5344CB8AC3E}">
        <p14:creationId xmlns:p14="http://schemas.microsoft.com/office/powerpoint/2010/main" val="276348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F821-10C4-4899-BAD8-D21FD8BF780C}"/>
              </a:ext>
            </a:extLst>
          </p:cNvPr>
          <p:cNvSpPr>
            <a:spLocks noGrp="1"/>
          </p:cNvSpPr>
          <p:nvPr>
            <p:ph type="title"/>
          </p:nvPr>
        </p:nvSpPr>
        <p:spPr>
          <a:xfrm>
            <a:off x="838200" y="365125"/>
            <a:ext cx="10515600" cy="1135201"/>
          </a:xfrm>
        </p:spPr>
        <p:txBody>
          <a:bodyPr>
            <a:normAutofit fontScale="90000"/>
          </a:bodyPr>
          <a:lstStyle/>
          <a:p>
            <a:pPr algn="ctr"/>
            <a:r>
              <a:rPr lang="en-US" sz="4000" b="1" dirty="0"/>
              <a:t>VILLAGE GOVERNANCE</a:t>
            </a:r>
            <a:br>
              <a:rPr lang="en-US" b="1" dirty="0"/>
            </a:br>
            <a:endParaRPr lang="en-US" b="1" dirty="0"/>
          </a:p>
        </p:txBody>
      </p:sp>
      <p:sp>
        <p:nvSpPr>
          <p:cNvPr id="3" name="Content Placeholder 2">
            <a:extLst>
              <a:ext uri="{FF2B5EF4-FFF2-40B4-BE49-F238E27FC236}">
                <a16:creationId xmlns:a16="http://schemas.microsoft.com/office/drawing/2014/main" id="{7A25821B-C883-43AE-A035-F5D1A91EEAD0}"/>
              </a:ext>
            </a:extLst>
          </p:cNvPr>
          <p:cNvSpPr>
            <a:spLocks noGrp="1"/>
          </p:cNvSpPr>
          <p:nvPr>
            <p:ph idx="1"/>
          </p:nvPr>
        </p:nvSpPr>
        <p:spPr/>
        <p:txBody>
          <a:bodyPr>
            <a:normAutofit fontScale="92500" lnSpcReduction="10000"/>
          </a:bodyPr>
          <a:lstStyle/>
          <a:p>
            <a:r>
              <a:rPr lang="en-US" dirty="0"/>
              <a:t>In light of COVID-19 pandemic, established virtual Council meetings to maximize resident participation.  Attendance at Council meetings has increased approximately 200% through the virtual platform. </a:t>
            </a:r>
          </a:p>
          <a:p>
            <a:r>
              <a:rPr lang="en-US" dirty="0"/>
              <a:t> Adopted emergency elections ordinances April 21, 2020 and February 16, 2021 to facilitate an adjusted elections timetable and absentee ballots in the event of a contested election.</a:t>
            </a:r>
          </a:p>
          <a:p>
            <a:r>
              <a:rPr lang="en-US" dirty="0"/>
              <a:t> May 5, 2020 -- elected Adrian </a:t>
            </a:r>
            <a:r>
              <a:rPr lang="en-US" dirty="0" err="1"/>
              <a:t>Andreassi</a:t>
            </a:r>
            <a:r>
              <a:rPr lang="en-US" dirty="0"/>
              <a:t>, Maury </a:t>
            </a:r>
            <a:r>
              <a:rPr lang="en-US" dirty="0" err="1"/>
              <a:t>Mechanick</a:t>
            </a:r>
            <a:r>
              <a:rPr lang="en-US" dirty="0"/>
              <a:t>, and Ronald Jones to 2-year terms.  May 4, 2021-- elected Brian </a:t>
            </a:r>
            <a:r>
              <a:rPr lang="en-US" dirty="0" err="1"/>
              <a:t>Hoffner</a:t>
            </a:r>
            <a:r>
              <a:rPr lang="en-US" dirty="0"/>
              <a:t> and Chas Stuart to 2-year terms.</a:t>
            </a:r>
          </a:p>
          <a:p>
            <a:r>
              <a:rPr lang="en-US" dirty="0"/>
              <a:t>March 23, 2021 -- Ronald Jones resigned as Council member.  April 20 meeting - Council appointed Olga </a:t>
            </a:r>
            <a:r>
              <a:rPr lang="en-US" dirty="0" err="1"/>
              <a:t>Joos</a:t>
            </a:r>
            <a:r>
              <a:rPr lang="en-US" dirty="0"/>
              <a:t> as a new member, </a:t>
            </a:r>
            <a:r>
              <a:rPr lang="en-US"/>
              <a:t>to serve </a:t>
            </a:r>
            <a:r>
              <a:rPr lang="en-US" dirty="0"/>
              <a:t>remainder </a:t>
            </a:r>
            <a:r>
              <a:rPr lang="en-US"/>
              <a:t>of term </a:t>
            </a:r>
            <a:r>
              <a:rPr lang="en-US" dirty="0"/>
              <a:t>until May 3, 2022.</a:t>
            </a:r>
          </a:p>
          <a:p>
            <a:endParaRPr lang="en-US" dirty="0"/>
          </a:p>
        </p:txBody>
      </p:sp>
      <p:pic>
        <p:nvPicPr>
          <p:cNvPr id="5" name="Picture 4">
            <a:extLst>
              <a:ext uri="{FF2B5EF4-FFF2-40B4-BE49-F238E27FC236}">
                <a16:creationId xmlns:a16="http://schemas.microsoft.com/office/drawing/2014/main" id="{AA1FAB81-036F-47FC-9373-3CF099798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2800"/>
            <a:ext cx="1400175" cy="1400175"/>
          </a:xfrm>
          <a:prstGeom prst="rect">
            <a:avLst/>
          </a:prstGeom>
        </p:spPr>
      </p:pic>
    </p:spTree>
    <p:extLst>
      <p:ext uri="{BB962C8B-B14F-4D97-AF65-F5344CB8AC3E}">
        <p14:creationId xmlns:p14="http://schemas.microsoft.com/office/powerpoint/2010/main" val="116245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F821-10C4-4899-BAD8-D21FD8BF780C}"/>
              </a:ext>
            </a:extLst>
          </p:cNvPr>
          <p:cNvSpPr>
            <a:spLocks noGrp="1"/>
          </p:cNvSpPr>
          <p:nvPr>
            <p:ph type="title"/>
          </p:nvPr>
        </p:nvSpPr>
        <p:spPr>
          <a:xfrm>
            <a:off x="838200" y="365125"/>
            <a:ext cx="10515600" cy="1135201"/>
          </a:xfrm>
        </p:spPr>
        <p:txBody>
          <a:bodyPr>
            <a:normAutofit fontScale="90000"/>
          </a:bodyPr>
          <a:lstStyle/>
          <a:p>
            <a:pPr algn="ctr"/>
            <a:r>
              <a:rPr lang="en-US" sz="4000" b="1" dirty="0"/>
              <a:t>FINANCIAL MANAGEMENT</a:t>
            </a:r>
            <a:br>
              <a:rPr lang="en-US" b="1" dirty="0"/>
            </a:br>
            <a:endParaRPr lang="en-US" b="1" dirty="0"/>
          </a:p>
        </p:txBody>
      </p:sp>
      <p:sp>
        <p:nvSpPr>
          <p:cNvPr id="3" name="Content Placeholder 2">
            <a:extLst>
              <a:ext uri="{FF2B5EF4-FFF2-40B4-BE49-F238E27FC236}">
                <a16:creationId xmlns:a16="http://schemas.microsoft.com/office/drawing/2014/main" id="{7A25821B-C883-43AE-A035-F5D1A91EEAD0}"/>
              </a:ext>
            </a:extLst>
          </p:cNvPr>
          <p:cNvSpPr>
            <a:spLocks noGrp="1"/>
          </p:cNvSpPr>
          <p:nvPr>
            <p:ph idx="1"/>
          </p:nvPr>
        </p:nvSpPr>
        <p:spPr/>
        <p:txBody>
          <a:bodyPr>
            <a:normAutofit fontScale="92500" lnSpcReduction="20000"/>
          </a:bodyPr>
          <a:lstStyle/>
          <a:p>
            <a:r>
              <a:rPr lang="en-US" dirty="0"/>
              <a:t>Successful FY20 audit -- Village’s net position increased by $248,731 and the Village’s fund balance increased by $222,793.  </a:t>
            </a:r>
          </a:p>
          <a:p>
            <a:r>
              <a:rPr lang="en-US" dirty="0"/>
              <a:t>Fund Balance as of March 30, 2020 totaled $1,900,200, exceeding last year’s balance ($1,737,636) by $162,564. </a:t>
            </a:r>
          </a:p>
          <a:p>
            <a:r>
              <a:rPr lang="en-US" dirty="0"/>
              <a:t>FY22 Budget</a:t>
            </a:r>
          </a:p>
          <a:p>
            <a:pPr lvl="1"/>
            <a:r>
              <a:rPr lang="en-US" dirty="0"/>
              <a:t>Tax rate remains unchanged ($0.045/$100 </a:t>
            </a:r>
            <a:r>
              <a:rPr lang="en-US"/>
              <a:t>assessed value for real property)</a:t>
            </a:r>
          </a:p>
          <a:p>
            <a:pPr lvl="1"/>
            <a:r>
              <a:rPr lang="en-US" dirty="0"/>
              <a:t>Takes a conservative approach to revenues (i.e. assumes no revenue sharing (tax duplication) which traditionally totals $25,000 and state income tax 30% lower than projected FY21 totals)</a:t>
            </a:r>
          </a:p>
          <a:p>
            <a:pPr lvl="1"/>
            <a:r>
              <a:rPr lang="en-US" dirty="0"/>
              <a:t>accounts for $284,000 in capital expenditures for trees (removals and plantings) and capital improvement projects for FY21 and FY22 identified in the 10-year capital improvement plan for streets and sidewalk repairs   </a:t>
            </a:r>
          </a:p>
          <a:p>
            <a:r>
              <a:rPr lang="en-US" dirty="0"/>
              <a:t>Prepared bid package for audit services and selected new audit firm - LSWG</a:t>
            </a:r>
          </a:p>
          <a:p>
            <a:endParaRPr lang="en-US" dirty="0"/>
          </a:p>
        </p:txBody>
      </p:sp>
      <p:pic>
        <p:nvPicPr>
          <p:cNvPr id="5" name="Picture 4">
            <a:extLst>
              <a:ext uri="{FF2B5EF4-FFF2-40B4-BE49-F238E27FC236}">
                <a16:creationId xmlns:a16="http://schemas.microsoft.com/office/drawing/2014/main" id="{AA1FAB81-036F-47FC-9373-3CF099798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2800"/>
            <a:ext cx="1400175" cy="1400175"/>
          </a:xfrm>
          <a:prstGeom prst="rect">
            <a:avLst/>
          </a:prstGeom>
        </p:spPr>
      </p:pic>
    </p:spTree>
    <p:extLst>
      <p:ext uri="{BB962C8B-B14F-4D97-AF65-F5344CB8AC3E}">
        <p14:creationId xmlns:p14="http://schemas.microsoft.com/office/powerpoint/2010/main" val="419708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8A85-A9DF-4314-B020-98F5070044E7}"/>
              </a:ext>
            </a:extLst>
          </p:cNvPr>
          <p:cNvSpPr>
            <a:spLocks noGrp="1"/>
          </p:cNvSpPr>
          <p:nvPr>
            <p:ph type="title"/>
          </p:nvPr>
        </p:nvSpPr>
        <p:spPr/>
        <p:txBody>
          <a:bodyPr>
            <a:normAutofit/>
          </a:bodyPr>
          <a:lstStyle/>
          <a:p>
            <a:pPr algn="ctr"/>
            <a:r>
              <a:rPr lang="en-US" sz="3600" b="1" dirty="0"/>
              <a:t>CAPITAL EXPENDITURES</a:t>
            </a:r>
          </a:p>
        </p:txBody>
      </p:sp>
      <p:sp>
        <p:nvSpPr>
          <p:cNvPr id="3" name="Content Placeholder 2">
            <a:extLst>
              <a:ext uri="{FF2B5EF4-FFF2-40B4-BE49-F238E27FC236}">
                <a16:creationId xmlns:a16="http://schemas.microsoft.com/office/drawing/2014/main" id="{74B3A6E3-4B38-4FBD-9E56-B98D426C5EEE}"/>
              </a:ext>
            </a:extLst>
          </p:cNvPr>
          <p:cNvSpPr>
            <a:spLocks noGrp="1"/>
          </p:cNvSpPr>
          <p:nvPr>
            <p:ph idx="1"/>
          </p:nvPr>
        </p:nvSpPr>
        <p:spPr/>
        <p:txBody>
          <a:bodyPr>
            <a:normAutofit/>
          </a:bodyPr>
          <a:lstStyle/>
          <a:p>
            <a:pPr lvl="1"/>
            <a:endParaRPr lang="en-US" dirty="0"/>
          </a:p>
          <a:p>
            <a:pPr lvl="1"/>
            <a:r>
              <a:rPr lang="en-US" dirty="0"/>
              <a:t>Removed 6 trees in Village right-of-way that were dead/dying (pin oak, 2 sugar maples, cypress, willow oak, Japanese maple) and crown cleaned/pruned 25 trees in Village right-of-way.  </a:t>
            </a:r>
          </a:p>
          <a:p>
            <a:pPr lvl="1"/>
            <a:endParaRPr lang="en-US" dirty="0"/>
          </a:p>
          <a:p>
            <a:pPr lvl="1"/>
            <a:r>
              <a:rPr lang="en-US" dirty="0"/>
              <a:t>Addressed additional pedestrian safety by installing:</a:t>
            </a:r>
          </a:p>
          <a:p>
            <a:pPr lvl="2"/>
            <a:r>
              <a:rPr lang="en-US" dirty="0"/>
              <a:t>All-way stop at the intersection of Husted </a:t>
            </a:r>
            <a:r>
              <a:rPr lang="en-US" dirty="0" err="1"/>
              <a:t>Drwy</a:t>
            </a:r>
            <a:r>
              <a:rPr lang="en-US" dirty="0"/>
              <a:t> and Montgomery Ave</a:t>
            </a:r>
          </a:p>
          <a:p>
            <a:pPr lvl="2"/>
            <a:r>
              <a:rPr lang="en-US" dirty="0"/>
              <a:t>“Children at Play” signs along the 3600 and 3700 block of Husted </a:t>
            </a:r>
            <a:r>
              <a:rPr lang="en-US" dirty="0" err="1"/>
              <a:t>Drwy</a:t>
            </a:r>
            <a:endParaRPr lang="en-US" sz="1600" dirty="0"/>
          </a:p>
          <a:p>
            <a:pPr lvl="1"/>
            <a:endParaRPr lang="en-US" sz="2000" dirty="0"/>
          </a:p>
          <a:p>
            <a:pPr lvl="1"/>
            <a:r>
              <a:rPr lang="en-US" dirty="0"/>
              <a:t>Worked with civil engineering firm, Clark/Azar Associates, to finalize 10-year capital improvement plan for Village streets and sidewalks.  Preparation of bid package for FY21 and FY22 priority projects.</a:t>
            </a:r>
          </a:p>
          <a:p>
            <a:endParaRPr lang="en-US" dirty="0"/>
          </a:p>
        </p:txBody>
      </p:sp>
      <p:pic>
        <p:nvPicPr>
          <p:cNvPr id="4" name="Picture 3">
            <a:extLst>
              <a:ext uri="{FF2B5EF4-FFF2-40B4-BE49-F238E27FC236}">
                <a16:creationId xmlns:a16="http://schemas.microsoft.com/office/drawing/2014/main" id="{ABC2042E-BC23-4BA2-B54C-49D08FE65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365125"/>
            <a:ext cx="1400175" cy="1400175"/>
          </a:xfrm>
          <a:prstGeom prst="rect">
            <a:avLst/>
          </a:prstGeom>
        </p:spPr>
      </p:pic>
    </p:spTree>
    <p:extLst>
      <p:ext uri="{BB962C8B-B14F-4D97-AF65-F5344CB8AC3E}">
        <p14:creationId xmlns:p14="http://schemas.microsoft.com/office/powerpoint/2010/main" val="46169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EC-A5C4-4156-AAB4-820540B25145}"/>
              </a:ext>
            </a:extLst>
          </p:cNvPr>
          <p:cNvSpPr>
            <a:spLocks noGrp="1"/>
          </p:cNvSpPr>
          <p:nvPr>
            <p:ph type="title"/>
          </p:nvPr>
        </p:nvSpPr>
        <p:spPr/>
        <p:txBody>
          <a:bodyPr>
            <a:normAutofit/>
          </a:bodyPr>
          <a:lstStyle/>
          <a:p>
            <a:pPr algn="ctr"/>
            <a:r>
              <a:rPr lang="en-US" sz="3600" b="1" dirty="0"/>
              <a:t>SERVICES</a:t>
            </a:r>
          </a:p>
        </p:txBody>
      </p:sp>
      <p:sp>
        <p:nvSpPr>
          <p:cNvPr id="3" name="Content Placeholder 2">
            <a:extLst>
              <a:ext uri="{FF2B5EF4-FFF2-40B4-BE49-F238E27FC236}">
                <a16:creationId xmlns:a16="http://schemas.microsoft.com/office/drawing/2014/main" id="{9B6457F4-4FE8-4A88-890B-DCAB756CCD2A}"/>
              </a:ext>
            </a:extLst>
          </p:cNvPr>
          <p:cNvSpPr>
            <a:spLocks noGrp="1"/>
          </p:cNvSpPr>
          <p:nvPr>
            <p:ph idx="1"/>
          </p:nvPr>
        </p:nvSpPr>
        <p:spPr/>
        <p:txBody>
          <a:bodyPr>
            <a:normAutofit fontScale="85000" lnSpcReduction="20000"/>
          </a:bodyPr>
          <a:lstStyle/>
          <a:p>
            <a:pPr lvl="0"/>
            <a:r>
              <a:rPr lang="en-US" dirty="0"/>
              <a:t>Incorporated donation opportunities for residents prior to quarterly bulk trash pick ups through Donation Nation</a:t>
            </a:r>
          </a:p>
          <a:p>
            <a:pPr lvl="0"/>
            <a:r>
              <a:rPr lang="en-US" dirty="0"/>
              <a:t>Finalized 3-year contract with waste management contractor (Montgomery County Sanitation &amp; Recycling) with fixed rate of $5,800/month</a:t>
            </a:r>
          </a:p>
          <a:p>
            <a:pPr lvl="0"/>
            <a:r>
              <a:rPr lang="en-US" dirty="0"/>
              <a:t>Approved 22 permits this fiscal year to date </a:t>
            </a:r>
          </a:p>
          <a:p>
            <a:pPr lvl="1"/>
            <a:r>
              <a:rPr lang="en-US" dirty="0"/>
              <a:t>2 additions/modifications over 250 sq ft</a:t>
            </a:r>
          </a:p>
          <a:p>
            <a:r>
              <a:rPr lang="en-US" sz="2800" dirty="0"/>
              <a:t>Updated permit application to clarify “fast-track” permits</a:t>
            </a:r>
            <a:endParaRPr lang="en-US" dirty="0"/>
          </a:p>
          <a:p>
            <a:r>
              <a:rPr lang="en-US" dirty="0"/>
              <a:t>Established opportunity for property owners to request a native tree planting anywhere suitable on their property with their agreement to assume maintenance responsibility.  61 trees to be planted this fall (deferred due to anticipated cicada infestation)</a:t>
            </a:r>
          </a:p>
          <a:p>
            <a:pPr lvl="0"/>
            <a:r>
              <a:rPr lang="en-US" dirty="0"/>
              <a:t>Updated Village tree survey with more detailed measurements and maintenance details and created a champion tree walk through Village - with significant support from environment committee</a:t>
            </a:r>
          </a:p>
          <a:p>
            <a:endParaRPr lang="en-US" dirty="0"/>
          </a:p>
        </p:txBody>
      </p:sp>
      <p:pic>
        <p:nvPicPr>
          <p:cNvPr id="4" name="Picture 3">
            <a:extLst>
              <a:ext uri="{FF2B5EF4-FFF2-40B4-BE49-F238E27FC236}">
                <a16:creationId xmlns:a16="http://schemas.microsoft.com/office/drawing/2014/main" id="{820EB91F-F065-4FCE-BF7B-FC1FBB8F2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7818"/>
            <a:ext cx="1400175" cy="1400175"/>
          </a:xfrm>
          <a:prstGeom prst="rect">
            <a:avLst/>
          </a:prstGeom>
        </p:spPr>
      </p:pic>
    </p:spTree>
    <p:extLst>
      <p:ext uri="{BB962C8B-B14F-4D97-AF65-F5344CB8AC3E}">
        <p14:creationId xmlns:p14="http://schemas.microsoft.com/office/powerpoint/2010/main" val="226473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EC-A5C4-4156-AAB4-820540B25145}"/>
              </a:ext>
            </a:extLst>
          </p:cNvPr>
          <p:cNvSpPr>
            <a:spLocks noGrp="1"/>
          </p:cNvSpPr>
          <p:nvPr>
            <p:ph type="title"/>
          </p:nvPr>
        </p:nvSpPr>
        <p:spPr/>
        <p:txBody>
          <a:bodyPr>
            <a:normAutofit/>
          </a:bodyPr>
          <a:lstStyle/>
          <a:p>
            <a:pPr algn="ctr"/>
            <a:r>
              <a:rPr lang="en-US" sz="3600" b="1" dirty="0"/>
              <a:t>SERVICES</a:t>
            </a:r>
          </a:p>
        </p:txBody>
      </p:sp>
      <p:sp>
        <p:nvSpPr>
          <p:cNvPr id="3" name="Content Placeholder 2">
            <a:extLst>
              <a:ext uri="{FF2B5EF4-FFF2-40B4-BE49-F238E27FC236}">
                <a16:creationId xmlns:a16="http://schemas.microsoft.com/office/drawing/2014/main" id="{9B6457F4-4FE8-4A88-890B-DCAB756CCD2A}"/>
              </a:ext>
            </a:extLst>
          </p:cNvPr>
          <p:cNvSpPr>
            <a:spLocks noGrp="1"/>
          </p:cNvSpPr>
          <p:nvPr>
            <p:ph idx="1"/>
          </p:nvPr>
        </p:nvSpPr>
        <p:spPr/>
        <p:txBody>
          <a:bodyPr>
            <a:normAutofit fontScale="92500"/>
          </a:bodyPr>
          <a:lstStyle/>
          <a:p>
            <a:r>
              <a:rPr lang="en-US" sz="2400" dirty="0">
                <a:effectLst/>
                <a:ea typeface="Calibri" panose="020F0502020204030204" pitchFamily="34" charset="0"/>
                <a:cs typeface="Calibri" panose="020F0502020204030204" pitchFamily="34" charset="0"/>
              </a:rPr>
              <a:t>Worked with County’s storm water management division to reach agreement on replacement of storm drainage system at Kenilworth and Kensington Parkway to alleviate reoccurring flooding there</a:t>
            </a:r>
          </a:p>
          <a:p>
            <a:r>
              <a:rPr lang="en-US" sz="2400" dirty="0">
                <a:ea typeface="Calibri" panose="020F0502020204030204" pitchFamily="34" charset="0"/>
                <a:cs typeface="Calibri" panose="020F0502020204030204" pitchFamily="34" charset="0"/>
              </a:rPr>
              <a:t>Worked with County on storm drain inlet repairs/upgrades identified by Clark/Azar</a:t>
            </a:r>
            <a:endParaRPr lang="en-US" sz="2400" dirty="0">
              <a:effectLst/>
              <a:ea typeface="Calibri" panose="020F0502020204030204" pitchFamily="34" charset="0"/>
              <a:cs typeface="Times New Roman" panose="02020603050405020304" pitchFamily="18" charset="0"/>
            </a:endParaRPr>
          </a:p>
          <a:p>
            <a:r>
              <a:rPr lang="en-US" sz="2400" dirty="0">
                <a:effectLst/>
                <a:ea typeface="Calibri" panose="020F0502020204030204" pitchFamily="34" charset="0"/>
                <a:cs typeface="Calibri" panose="020F0502020204030204" pitchFamily="34" charset="0"/>
              </a:rPr>
              <a:t>Requested traffic survey of Kensington Parkway by County’s Automated Traffic Enforcement Unit.</a:t>
            </a:r>
            <a:endParaRPr lang="en-US" sz="2400" dirty="0">
              <a:effectLst/>
              <a:ea typeface="Calibri" panose="020F0502020204030204" pitchFamily="34" charset="0"/>
              <a:cs typeface="Times New Roman" panose="02020603050405020304" pitchFamily="18" charset="0"/>
            </a:endParaRPr>
          </a:p>
          <a:p>
            <a:r>
              <a:rPr lang="en-US" sz="2400" dirty="0"/>
              <a:t>Passed resolution on “fine schedule” to ensure transparency of fines associated with Code violations</a:t>
            </a:r>
          </a:p>
          <a:p>
            <a:r>
              <a:rPr lang="en-US" sz="2400" dirty="0"/>
              <a:t>Developed process by which residents can request a new sidewalk</a:t>
            </a:r>
          </a:p>
          <a:p>
            <a:r>
              <a:rPr lang="en-US" sz="2400" dirty="0"/>
              <a:t>Updated Village email distribution list to facilitate timely messages to residents  (</a:t>
            </a:r>
            <a:r>
              <a:rPr lang="en-US" sz="2400" i="1" dirty="0"/>
              <a:t>All residents are strongly encouraged to ensure that Village management has accurate phone and email information for them). </a:t>
            </a:r>
          </a:p>
          <a:p>
            <a:endParaRPr lang="en-US" sz="2400" dirty="0"/>
          </a:p>
          <a:p>
            <a:pPr marL="0" indent="0">
              <a:buNone/>
            </a:pPr>
            <a:endParaRPr lang="en-US" dirty="0"/>
          </a:p>
        </p:txBody>
      </p:sp>
      <p:pic>
        <p:nvPicPr>
          <p:cNvPr id="4" name="Picture 3">
            <a:extLst>
              <a:ext uri="{FF2B5EF4-FFF2-40B4-BE49-F238E27FC236}">
                <a16:creationId xmlns:a16="http://schemas.microsoft.com/office/drawing/2014/main" id="{820EB91F-F065-4FCE-BF7B-FC1FBB8F2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7818"/>
            <a:ext cx="1400175" cy="1400175"/>
          </a:xfrm>
          <a:prstGeom prst="rect">
            <a:avLst/>
          </a:prstGeom>
        </p:spPr>
      </p:pic>
    </p:spTree>
    <p:extLst>
      <p:ext uri="{BB962C8B-B14F-4D97-AF65-F5344CB8AC3E}">
        <p14:creationId xmlns:p14="http://schemas.microsoft.com/office/powerpoint/2010/main" val="233070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3F20-D1AB-4E5A-967C-ED4E3F98DC20}"/>
              </a:ext>
            </a:extLst>
          </p:cNvPr>
          <p:cNvSpPr>
            <a:spLocks noGrp="1"/>
          </p:cNvSpPr>
          <p:nvPr>
            <p:ph type="title"/>
          </p:nvPr>
        </p:nvSpPr>
        <p:spPr/>
        <p:txBody>
          <a:bodyPr>
            <a:normAutofit/>
          </a:bodyPr>
          <a:lstStyle/>
          <a:p>
            <a:pPr algn="ctr"/>
            <a:r>
              <a:rPr lang="en-US" sz="3600" b="1" dirty="0"/>
              <a:t>INTERGOVERNMENTAL RELATIONS</a:t>
            </a:r>
          </a:p>
        </p:txBody>
      </p:sp>
      <p:sp>
        <p:nvSpPr>
          <p:cNvPr id="3" name="Content Placeholder 2">
            <a:extLst>
              <a:ext uri="{FF2B5EF4-FFF2-40B4-BE49-F238E27FC236}">
                <a16:creationId xmlns:a16="http://schemas.microsoft.com/office/drawing/2014/main" id="{A9C74C01-87CE-49B1-8FB0-ED5394B37B15}"/>
              </a:ext>
            </a:extLst>
          </p:cNvPr>
          <p:cNvSpPr>
            <a:spLocks noGrp="1"/>
          </p:cNvSpPr>
          <p:nvPr>
            <p:ph idx="1"/>
          </p:nvPr>
        </p:nvSpPr>
        <p:spPr/>
        <p:txBody>
          <a:bodyPr>
            <a:normAutofit fontScale="70000" lnSpcReduction="20000"/>
          </a:bodyPr>
          <a:lstStyle/>
          <a:p>
            <a:pPr lvl="0"/>
            <a:r>
              <a:rPr lang="en-US" dirty="0"/>
              <a:t>Advocacy related to the I-495/I-270 “Managed Lane Study/P3 Program”</a:t>
            </a:r>
          </a:p>
          <a:p>
            <a:pPr lvl="1"/>
            <a:r>
              <a:rPr lang="en-US" dirty="0"/>
              <a:t>Comments on the Draft Environmental Impact Statement </a:t>
            </a:r>
          </a:p>
          <a:p>
            <a:pPr lvl="0"/>
            <a:r>
              <a:rPr lang="en-US" dirty="0"/>
              <a:t>Support for Public Information Act revisions to address SHA refusal to disclose properties that received letter as part of the P3 toll lane assessment (HB 272 drafted by Delegate Al </a:t>
            </a:r>
            <a:r>
              <a:rPr lang="en-US" dirty="0" err="1"/>
              <a:t>Carr</a:t>
            </a:r>
            <a:r>
              <a:rPr lang="en-US" dirty="0"/>
              <a:t>)</a:t>
            </a:r>
          </a:p>
          <a:p>
            <a:pPr lvl="0"/>
            <a:r>
              <a:rPr lang="en-US" dirty="0"/>
              <a:t>Support for Mandatory Referral Review to ensure public works projects like the salt barn have more formal citizen input and review before approval  (HB 464 drafted by Delegate Al </a:t>
            </a:r>
            <a:r>
              <a:rPr lang="en-US" dirty="0" err="1"/>
              <a:t>Carr</a:t>
            </a:r>
            <a:r>
              <a:rPr lang="en-US" dirty="0"/>
              <a:t>) </a:t>
            </a:r>
          </a:p>
          <a:p>
            <a:pPr lvl="0"/>
            <a:r>
              <a:rPr lang="en-US" dirty="0"/>
              <a:t>Advocated to SHA and District 18 representatives to address pedestrian/bicycle safety and aesthetics of fence around salt barn along Kensington Parkway</a:t>
            </a:r>
          </a:p>
          <a:p>
            <a:pPr lvl="0"/>
            <a:r>
              <a:rPr lang="en-US" dirty="0"/>
              <a:t>Participated in coalition to request from County Council and Planning Board that Thrive Montgomery 2050 factor in impacts from pandemic and more community involvement in its review </a:t>
            </a:r>
          </a:p>
          <a:p>
            <a:pPr lvl="0"/>
            <a:r>
              <a:rPr lang="en-US" dirty="0"/>
              <a:t>Participated in coalition to request “missing middle” housing in County’s draft zoning legislation be better incorporated into Thrive Montgomery 2050 process and receive more thorough analysis of affordable housing options in area</a:t>
            </a:r>
          </a:p>
          <a:p>
            <a:endParaRPr lang="en-US" dirty="0"/>
          </a:p>
        </p:txBody>
      </p:sp>
      <p:pic>
        <p:nvPicPr>
          <p:cNvPr id="4" name="Picture 3">
            <a:extLst>
              <a:ext uri="{FF2B5EF4-FFF2-40B4-BE49-F238E27FC236}">
                <a16:creationId xmlns:a16="http://schemas.microsoft.com/office/drawing/2014/main" id="{0AED82D4-A832-4BED-B0AC-F2C02A1A2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400175" cy="1400175"/>
          </a:xfrm>
          <a:prstGeom prst="rect">
            <a:avLst/>
          </a:prstGeom>
        </p:spPr>
      </p:pic>
    </p:spTree>
    <p:extLst>
      <p:ext uri="{BB962C8B-B14F-4D97-AF65-F5344CB8AC3E}">
        <p14:creationId xmlns:p14="http://schemas.microsoft.com/office/powerpoint/2010/main" val="361042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6313-7FE6-414E-B32D-FA8790DB4A2A}"/>
              </a:ext>
            </a:extLst>
          </p:cNvPr>
          <p:cNvSpPr>
            <a:spLocks noGrp="1"/>
          </p:cNvSpPr>
          <p:nvPr>
            <p:ph type="title"/>
          </p:nvPr>
        </p:nvSpPr>
        <p:spPr/>
        <p:txBody>
          <a:bodyPr>
            <a:normAutofit/>
          </a:bodyPr>
          <a:lstStyle/>
          <a:p>
            <a:pPr algn="ctr"/>
            <a:r>
              <a:rPr lang="en-US" sz="3600" b="1" dirty="0"/>
              <a:t>LOOKING AHEAD</a:t>
            </a:r>
          </a:p>
        </p:txBody>
      </p:sp>
      <p:sp>
        <p:nvSpPr>
          <p:cNvPr id="3" name="Content Placeholder 2">
            <a:extLst>
              <a:ext uri="{FF2B5EF4-FFF2-40B4-BE49-F238E27FC236}">
                <a16:creationId xmlns:a16="http://schemas.microsoft.com/office/drawing/2014/main" id="{134C2B27-E3EA-4FA2-A0E7-79E326B3A521}"/>
              </a:ext>
            </a:extLst>
          </p:cNvPr>
          <p:cNvSpPr>
            <a:spLocks noGrp="1"/>
          </p:cNvSpPr>
          <p:nvPr>
            <p:ph idx="1"/>
          </p:nvPr>
        </p:nvSpPr>
        <p:spPr/>
        <p:txBody>
          <a:bodyPr>
            <a:normAutofit lnSpcReduction="10000"/>
          </a:bodyPr>
          <a:lstStyle/>
          <a:p>
            <a:pPr lvl="0"/>
            <a:r>
              <a:rPr lang="en-US" dirty="0"/>
              <a:t>Street and sidewalk repairs/upgrades planned for summer 2021</a:t>
            </a:r>
          </a:p>
          <a:p>
            <a:pPr lvl="0"/>
            <a:r>
              <a:rPr lang="en-US" dirty="0"/>
              <a:t>61 new native tree plantings throughout Village planned for this fall (likely October)</a:t>
            </a:r>
          </a:p>
          <a:p>
            <a:pPr lvl="0"/>
            <a:r>
              <a:rPr lang="en-US" dirty="0"/>
              <a:t>Study of vehicular speeds on Kensington Parkway forthcoming</a:t>
            </a:r>
          </a:p>
          <a:p>
            <a:pPr lvl="0"/>
            <a:r>
              <a:rPr lang="en-US" dirty="0"/>
              <a:t>Further research bike lane possibilities along Kensington Parkway up to Beach Dr.</a:t>
            </a:r>
          </a:p>
          <a:p>
            <a:pPr lvl="0"/>
            <a:r>
              <a:rPr lang="en-US" dirty="0"/>
              <a:t>Environment Committee Initiatives</a:t>
            </a:r>
          </a:p>
          <a:p>
            <a:pPr lvl="1"/>
            <a:r>
              <a:rPr lang="en-US" dirty="0"/>
              <a:t>Draft list of toxic substances for possible restriction within Village</a:t>
            </a:r>
          </a:p>
          <a:p>
            <a:pPr lvl="1"/>
            <a:r>
              <a:rPr lang="en-US" dirty="0"/>
              <a:t>Finalize “sustainability web page” for Village – drafted by volunteer with Sustainable Maryland program</a:t>
            </a:r>
          </a:p>
        </p:txBody>
      </p:sp>
      <p:pic>
        <p:nvPicPr>
          <p:cNvPr id="4" name="Picture 3">
            <a:extLst>
              <a:ext uri="{FF2B5EF4-FFF2-40B4-BE49-F238E27FC236}">
                <a16:creationId xmlns:a16="http://schemas.microsoft.com/office/drawing/2014/main" id="{5D660C5A-1A52-4C6A-B3F6-3B86E3E02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62801"/>
            <a:ext cx="1193138" cy="1193138"/>
          </a:xfrm>
          <a:prstGeom prst="rect">
            <a:avLst/>
          </a:prstGeom>
        </p:spPr>
      </p:pic>
    </p:spTree>
    <p:extLst>
      <p:ext uri="{BB962C8B-B14F-4D97-AF65-F5344CB8AC3E}">
        <p14:creationId xmlns:p14="http://schemas.microsoft.com/office/powerpoint/2010/main" val="737958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893</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2021 Annual Report Village of North Chevy Chase</vt:lpstr>
      <vt:lpstr>VILLAGE GOVERNANCE </vt:lpstr>
      <vt:lpstr>FINANCIAL MANAGEMENT </vt:lpstr>
      <vt:lpstr>CAPITAL EXPENDITURES</vt:lpstr>
      <vt:lpstr>SERVICES</vt:lpstr>
      <vt:lpstr>SERVICES</vt:lpstr>
      <vt:lpstr>INTERGOVERNMENTAL RELATIONS</vt:lpstr>
      <vt:lpstr>LOOKING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Annual Report Village of North Chevy Chase</dc:title>
  <dc:creator>nccinfo@northchevychase.org</dc:creator>
  <cp:lastModifiedBy>nccinfo@northchevychase.org</cp:lastModifiedBy>
  <cp:revision>15</cp:revision>
  <dcterms:created xsi:type="dcterms:W3CDTF">2020-04-30T19:41:04Z</dcterms:created>
  <dcterms:modified xsi:type="dcterms:W3CDTF">2021-04-30T14:48:16Z</dcterms:modified>
</cp:coreProperties>
</file>